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 Medium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/>
    <p:restoredTop sz="94700"/>
  </p:normalViewPr>
  <p:slideViewPr>
    <p:cSldViewPr snapToGrid="0"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1f5d9d3a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1f5d9d3a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1f5d9d3a0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1f5d9d3a0_2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1f5d9d3a0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1f5d9d3a0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1f5d9d3a0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a1f5d9d3a0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1f5d9d3a0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a1f5d9d3a0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1f5d9d3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1f5d9d3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1f5d9d3a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1f5d9d3a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f5d9d3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1f5d9d3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1f5d9d3a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1f5d9d3a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1f5d9d3a0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a1f5d9d3a0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helsinki.fi/fi/tiedekasvatus/geopiste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a.fi/opettajille/sahkoisia-materiaalej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helsinki.fi/fi/tiedekasvatus/tiedeluennot-lukiolaisil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alto.fi/fi/aalto-yliopisto-junior/avoimet-luennot-aallossa" TargetMode="External"/><Relationship Id="rId5" Type="http://schemas.openxmlformats.org/officeDocument/2006/relationships/hyperlink" Target="https://sites.tuni.fi/juniversity/nuoret/uudet-videopodcastit/" TargetMode="External"/><Relationship Id="rId4" Type="http://schemas.openxmlformats.org/officeDocument/2006/relationships/hyperlink" Target="https://sites.utu.fi/luma/vapaa-ajan-tiedetoiminta/opetusvideo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9533" y="14662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LUMA-keskus Suomi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225" y="0"/>
            <a:ext cx="2957250" cy="2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79525" y="3555775"/>
            <a:ext cx="85206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latin typeface="Roboto Medium"/>
                <a:ea typeface="Roboto Medium"/>
                <a:cs typeface="Roboto Medium"/>
                <a:sym typeface="Roboto Medium"/>
              </a:rPr>
              <a:t>Tutkimukseen perustuvia matematiikan, luonnontieteiden ja teknologian opetuksen ratkaisuja lasten ja nuorten innostamiseksi sekä opettajien työn ja ammatillisen kehittymisen tueksi, vuodesta 2013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ctrTitle"/>
          </p:nvPr>
        </p:nvSpPr>
        <p:spPr>
          <a:xfrm>
            <a:off x="279533" y="14662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LUMA-keskus Suomi</a:t>
            </a:r>
            <a:endParaRPr dirty="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225" y="0"/>
            <a:ext cx="2957250" cy="2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279525" y="3555775"/>
            <a:ext cx="85206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>
                <a:latin typeface="Roboto Medium"/>
                <a:ea typeface="Roboto Medium"/>
                <a:cs typeface="Roboto Medium"/>
                <a:sym typeface="Roboto Medium"/>
              </a:rPr>
              <a:t>www.luma.fi</a:t>
            </a:r>
            <a:endParaRPr sz="4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195" y="0"/>
            <a:ext cx="38478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42100"/>
            <a:ext cx="85206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00">
                <a:solidFill>
                  <a:srgbClr val="000000"/>
                </a:solidFill>
              </a:rPr>
              <a:t>Verkosto vahvistaa ja edistää alueellisten LUMA-keskusten kansallista ja kansainvälistä yhteistyötä, yhteisen strategian mukaisesti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40625"/>
            <a:ext cx="609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Aalto-yliopisto Junior</a:t>
            </a:r>
            <a:endParaRPr sz="1200" b="1">
              <a:solidFill>
                <a:srgbClr val="00A2C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Helsingin yliopiston tiedekasvatuskeskus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Itä-Suomen yliopiston LUMA-keskus</a:t>
            </a:r>
            <a:endParaRPr sz="1200" b="1">
              <a:solidFill>
                <a:srgbClr val="00A2C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Keski-Pohjanmaan LUMA-keskus</a:t>
            </a:r>
            <a:r>
              <a:rPr lang="fi" sz="1200"/>
              <a:t> (Kokkolan yliopistokeskus Chydenius)</a:t>
            </a:r>
            <a:endParaRPr sz="1200">
              <a:solidFill>
                <a:srgbClr val="00A2C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Keski-Suomen LUMA-keskus</a:t>
            </a:r>
            <a:r>
              <a:rPr lang="fi" sz="1200"/>
              <a:t> (Jyväskylän yliopisto)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Lounais-Suomen LUMA-keskus</a:t>
            </a:r>
            <a:r>
              <a:rPr lang="fi" sz="1200"/>
              <a:t> (Turun yliopisto)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Skolresurs </a:t>
            </a:r>
            <a:r>
              <a:rPr lang="fi" sz="1200"/>
              <a:t>(Åbo Akademi)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LUMA-keskus Lappi</a:t>
            </a:r>
            <a:r>
              <a:rPr lang="fi" sz="1200"/>
              <a:t> (Lapin yliopisto)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LUMA-keskus Pohjanmaa</a:t>
            </a:r>
            <a:r>
              <a:rPr lang="fi" sz="1200"/>
              <a:t> (Vaasan yliopisto)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LUMA-keskus Saimaa</a:t>
            </a:r>
            <a:r>
              <a:rPr lang="fi" sz="1200"/>
              <a:t> (Lappeenrannan–Lahden teknillinen yliopisto LUT)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Oulun yliopiston LUMA-keskus</a:t>
            </a:r>
            <a:endParaRPr sz="1200" b="1">
              <a:solidFill>
                <a:srgbClr val="00A2C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Päijät-Hämeen LUMA-keskus</a:t>
            </a:r>
            <a:r>
              <a:rPr lang="fi" sz="1200"/>
              <a:t> (Lahden yliopistokampus)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i" sz="1200" b="1">
                <a:solidFill>
                  <a:srgbClr val="00A2C0"/>
                </a:solidFill>
              </a:rPr>
              <a:t>Tampereen LUMATE-keskus</a:t>
            </a:r>
            <a:r>
              <a:rPr lang="fi" sz="1200"/>
              <a:t> (Tampereen yliopisto)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200"/>
              <a:t>Helsingin yliopisto johtaa/koordinoi verkostoa</a:t>
            </a:r>
            <a:br>
              <a:rPr lang="fi" sz="1200"/>
            </a:br>
            <a:r>
              <a:rPr lang="fi" sz="1200"/>
              <a:t>vuoden 2022 loppuun saakka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34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l="4261" r="30769"/>
          <a:stretch/>
        </p:blipFill>
        <p:spPr>
          <a:xfrm>
            <a:off x="4122701" y="0"/>
            <a:ext cx="50213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28250" y="95700"/>
            <a:ext cx="39441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 sz="3200">
                <a:solidFill>
                  <a:srgbClr val="FFFFFF"/>
                </a:solidFill>
              </a:rPr>
              <a:t>Toteutatteko projekteja lukuvuoden aikana? Osallistukaa StarT-festareille keväällä! Lisätietoa: https://start.luma.fi  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700" y="3727400"/>
            <a:ext cx="1287399" cy="12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35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5593950" y="114900"/>
            <a:ext cx="3392100" cy="4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 sz="3600">
                <a:solidFill>
                  <a:srgbClr val="FFFFFF"/>
                </a:solidFill>
              </a:rPr>
              <a:t>Opetusryhmien toiminnalliset opintokäynnit maksutta </a:t>
            </a:r>
            <a:endParaRPr sz="3600"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 sz="3600">
                <a:solidFill>
                  <a:srgbClr val="FFFFFF"/>
                </a:solidFill>
              </a:rPr>
              <a:t>tiede- ja teknologia-</a:t>
            </a:r>
            <a:endParaRPr sz="3600"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 sz="3600">
                <a:solidFill>
                  <a:srgbClr val="FFFFFF"/>
                </a:solidFill>
              </a:rPr>
              <a:t>luokkiin</a:t>
            </a:r>
            <a:br>
              <a:rPr lang="fi" sz="3600">
                <a:solidFill>
                  <a:srgbClr val="FFFFFF"/>
                </a:solidFill>
              </a:rPr>
            </a:br>
            <a:endParaRPr sz="3600">
              <a:solidFill>
                <a:srgbClr val="FFFFFF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23406" r="5987"/>
          <a:stretch/>
        </p:blipFill>
        <p:spPr>
          <a:xfrm>
            <a:off x="0" y="0"/>
            <a:ext cx="544862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>
                <a:solidFill>
                  <a:srgbClr val="FFFFFF"/>
                </a:solidFill>
              </a:rPr>
              <a:t>#VirtuaaliLUMA 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72412"/>
            <a:ext cx="52570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dirty="0">
                <a:solidFill>
                  <a:srgbClr val="FFFFFF"/>
                </a:solidFill>
              </a:rPr>
              <a:t>Tarjoamme muun muassa</a:t>
            </a:r>
            <a:endParaRPr sz="2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800" dirty="0">
                <a:solidFill>
                  <a:srgbClr val="FFFFFF"/>
                </a:solidFill>
              </a:rPr>
              <a:t>	virtuaaliset opintokäynnit</a:t>
            </a:r>
            <a:endParaRPr sz="2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800" dirty="0">
                <a:solidFill>
                  <a:srgbClr val="FFFFFF"/>
                </a:solidFill>
              </a:rPr>
              <a:t>	materiaalipankit</a:t>
            </a:r>
            <a:endParaRPr sz="2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800" dirty="0">
                <a:solidFill>
                  <a:srgbClr val="FFFFFF"/>
                </a:solidFill>
              </a:rPr>
              <a:t>	innostavat tiedevideot</a:t>
            </a:r>
            <a:endParaRPr sz="2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975" y="0"/>
            <a:ext cx="3429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35700" y="3052050"/>
            <a:ext cx="78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Geopisteen opintokäynnit nyt myös virtuaalisina!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260875" y="4462775"/>
            <a:ext cx="68859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i"/>
              <a:t>Lisätiedot: </a:t>
            </a:r>
            <a:r>
              <a:rPr lang="fi" u="sng">
                <a:solidFill>
                  <a:schemeClr val="hlink"/>
                </a:solidFill>
                <a:hlinkClick r:id="rId3"/>
              </a:rPr>
              <a:t>https://www.helsinki.fi/fi/tiedekasvatus/geopiste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0430" y="613413"/>
            <a:ext cx="4915174" cy="20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142400" y="3807875"/>
            <a:ext cx="6765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Tarjoamme toiminnallisten opintokäyntien sisältöjämme myös etäyhteyden kautta.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195" y="1821082"/>
            <a:ext cx="1846424" cy="10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7545" y="333425"/>
            <a:ext cx="1100300" cy="10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561" y="459757"/>
            <a:ext cx="1932058" cy="99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4409" y="1752025"/>
            <a:ext cx="1686572" cy="9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Materiaalipankit opetuksen tukena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416100"/>
            <a:ext cx="5622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LUMA-keskus Suomen sähköiset materiaalit: </a:t>
            </a:r>
            <a:r>
              <a:rPr lang="fi" u="sng">
                <a:solidFill>
                  <a:schemeClr val="hlink"/>
                </a:solidFill>
                <a:hlinkClick r:id="rId3"/>
              </a:rPr>
              <a:t>https://www.luma.fi/opettajille/sahkoisia-materiaaleja/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Biologian ja maantieteen materiaaleihin keskittyvät erityisesti BioPop ja Geopiste -tiedeluokat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6025" y="3755987"/>
            <a:ext cx="2645200" cy="11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388450"/>
            <a:ext cx="2409725" cy="148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4000" y="0"/>
            <a:ext cx="34281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Innostavat tiedevideot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3149"/>
            <a:ext cx="4689800" cy="28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80100" y="1341600"/>
            <a:ext cx="4092000" cy="12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u="sng">
                <a:solidFill>
                  <a:schemeClr val="hlink"/>
                </a:solidFill>
                <a:hlinkClick r:id="rId4"/>
              </a:rPr>
              <a:t>Turun yliopiston tiedepaukut</a:t>
            </a:r>
            <a:r>
              <a:rPr lang="fi"/>
              <a:t> 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Videosarja sienistä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5127900" y="1341600"/>
            <a:ext cx="37044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Tampereen yliopiston Juniversityn videopodcastit</a:t>
            </a:r>
            <a:r>
              <a:rPr lang="fi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2"/>
                </a:solidFill>
              </a:rPr>
              <a:t>Podcast: Bioteknologian kiehtova maailma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>
                <a:solidFill>
                  <a:schemeClr val="dk2"/>
                </a:solidFill>
              </a:rPr>
              <a:t>Tiedeluennot lukiolaisille </a:t>
            </a:r>
            <a:r>
              <a:rPr lang="fi" sz="1800" u="sng">
                <a:solidFill>
                  <a:schemeClr val="hlink"/>
                </a:solidFill>
                <a:hlinkClick r:id="rId6"/>
              </a:rPr>
              <a:t>Aalto Juniorissa</a:t>
            </a:r>
            <a:r>
              <a:rPr lang="fi" sz="1800">
                <a:solidFill>
                  <a:schemeClr val="dk2"/>
                </a:solidFill>
              </a:rPr>
              <a:t> ja </a:t>
            </a:r>
            <a:r>
              <a:rPr lang="fi" sz="1800" u="sng">
                <a:solidFill>
                  <a:schemeClr val="hlink"/>
                </a:solidFill>
                <a:hlinkClick r:id="rId7"/>
              </a:rPr>
              <a:t>HY:n tiedekasvatuskeskuksessa</a:t>
            </a:r>
            <a:r>
              <a:rPr lang="fi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i" sz="1800">
                <a:solidFill>
                  <a:schemeClr val="dk2"/>
                </a:solidFill>
              </a:rPr>
              <a:t>Luentoja ilmastoon ja avaruuteen liittyen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 sz="2000">
                <a:solidFill>
                  <a:srgbClr val="00A2C0"/>
                </a:solidFill>
              </a:rPr>
              <a:t>Monipuolista verkkoviestintää kansallisesti ja kansainvälisesti</a:t>
            </a:r>
            <a:endParaRPr sz="2000">
              <a:solidFill>
                <a:srgbClr val="00A2C0"/>
              </a:solidFill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b="1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Verkkosivusto 				LUMA.fi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b="1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Sosiaalisen median kanavat		Facebook.com</a:t>
            </a:r>
            <a:r>
              <a:rPr lang="fi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/LUMAkeskusSuomi</a:t>
            </a:r>
            <a:endParaRPr b="1"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b="1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					Facebook.com</a:t>
            </a:r>
            <a:r>
              <a:rPr lang="fi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/LUMACentreFinland</a:t>
            </a:r>
            <a:endParaRPr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b="1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					Instagram.com</a:t>
            </a:r>
            <a:r>
              <a:rPr lang="fi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/LUMASuomi</a:t>
            </a:r>
            <a:endParaRPr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b="1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					Twitter.com</a:t>
            </a:r>
            <a:r>
              <a:rPr lang="fi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/LUMASuomi</a:t>
            </a:r>
            <a:endParaRPr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b="1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					Youtube.com</a:t>
            </a:r>
            <a:r>
              <a:rPr lang="fi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/LUMAkeskusSuomi</a:t>
            </a:r>
            <a:endParaRPr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b="1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Sähköpostiuutiskirjeet</a:t>
            </a:r>
            <a:r>
              <a:rPr lang="fi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 			Kansallinen LUMA-uutiskirje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dirty="0"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					International LUMA Newsletter</a:t>
            </a:r>
            <a:endParaRPr dirty="0"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5331" y="61161"/>
            <a:ext cx="1338020" cy="134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333</Words>
  <Application>Microsoft Office PowerPoint</Application>
  <PresentationFormat>Näytössä katseltava esitys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Roboto Medium</vt:lpstr>
      <vt:lpstr>Simple Light</vt:lpstr>
      <vt:lpstr>LUMA-keskus Suomi</vt:lpstr>
      <vt:lpstr>Verkosto vahvistaa ja edistää alueellisten LUMA-keskusten kansallista ja kansainvälistä yhteistyötä, yhteisen strategian mukaisesti</vt:lpstr>
      <vt:lpstr>Toteutatteko projekteja lukuvuoden aikana? Osallistukaa StarT-festareille keväällä! Lisätietoa: https://start.luma.fi  </vt:lpstr>
      <vt:lpstr>Opetusryhmien toiminnalliset opintokäynnit maksutta  tiede- ja teknologia- luokkiin </vt:lpstr>
      <vt:lpstr>#VirtuaaliLUMA </vt:lpstr>
      <vt:lpstr>Geopisteen opintokäynnit nyt myös virtuaalisina!</vt:lpstr>
      <vt:lpstr>Materiaalipankit opetuksen tukena</vt:lpstr>
      <vt:lpstr>Innostavat tiedevideot</vt:lpstr>
      <vt:lpstr>Monipuolista verkkoviestintää kansallisesti ja kansainvälisesti</vt:lpstr>
      <vt:lpstr>LUMA-keskus Suomi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LUMA-keskus Suomi</dc:title>
  <dc:creator>Kati Vähä-Jaakkola</dc:creator>
  <cp:lastModifiedBy>Eeva Tiainen</cp:lastModifiedBy>
  <cp:revision>3</cp:revision>
  <dcterms:modified xsi:type="dcterms:W3CDTF">2020-10-20T06:27:03Z</dcterms:modified>
</cp:coreProperties>
</file>