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17" autoAdjust="0"/>
  </p:normalViewPr>
  <p:slideViewPr>
    <p:cSldViewPr snapToGrid="0">
      <p:cViewPr varScale="1">
        <p:scale>
          <a:sx n="83" d="100"/>
          <a:sy n="83" d="100"/>
        </p:scale>
        <p:origin x="686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92D07-3100-4DD3-8B59-14D8E230E7D9}" type="datetimeFigureOut">
              <a:rPr lang="fi-FI" smtClean="0"/>
              <a:t>30.8.2021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BB2EC-A105-4DE1-868B-1993F4D21B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0863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92D07-3100-4DD3-8B59-14D8E230E7D9}" type="datetimeFigureOut">
              <a:rPr lang="fi-FI" smtClean="0"/>
              <a:t>30.8.2021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BB2EC-A105-4DE1-868B-1993F4D21B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8720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92D07-3100-4DD3-8B59-14D8E230E7D9}" type="datetimeFigureOut">
              <a:rPr lang="fi-FI" smtClean="0"/>
              <a:t>30.8.2021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BB2EC-A105-4DE1-868B-1993F4D21B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9203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92D07-3100-4DD3-8B59-14D8E230E7D9}" type="datetimeFigureOut">
              <a:rPr lang="fi-FI" smtClean="0"/>
              <a:t>30.8.2021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BB2EC-A105-4DE1-868B-1993F4D21B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4998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92D07-3100-4DD3-8B59-14D8E230E7D9}" type="datetimeFigureOut">
              <a:rPr lang="fi-FI" smtClean="0"/>
              <a:t>30.8.2021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BB2EC-A105-4DE1-868B-1993F4D21B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1061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92D07-3100-4DD3-8B59-14D8E230E7D9}" type="datetimeFigureOut">
              <a:rPr lang="fi-FI" smtClean="0"/>
              <a:t>30.8.2021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BB2EC-A105-4DE1-868B-1993F4D21B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1146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92D07-3100-4DD3-8B59-14D8E230E7D9}" type="datetimeFigureOut">
              <a:rPr lang="fi-FI" smtClean="0"/>
              <a:t>30.8.2021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BB2EC-A105-4DE1-868B-1993F4D21B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4240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92D07-3100-4DD3-8B59-14D8E230E7D9}" type="datetimeFigureOut">
              <a:rPr lang="fi-FI" smtClean="0"/>
              <a:t>30.8.2021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BB2EC-A105-4DE1-868B-1993F4D21B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5106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92D07-3100-4DD3-8B59-14D8E230E7D9}" type="datetimeFigureOut">
              <a:rPr lang="fi-FI" smtClean="0"/>
              <a:t>30.8.2021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BB2EC-A105-4DE1-868B-1993F4D21B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6935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92D07-3100-4DD3-8B59-14D8E230E7D9}" type="datetimeFigureOut">
              <a:rPr lang="fi-FI" smtClean="0"/>
              <a:t>30.8.2021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BB2EC-A105-4DE1-868B-1993F4D21B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3337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92D07-3100-4DD3-8B59-14D8E230E7D9}" type="datetimeFigureOut">
              <a:rPr lang="fi-FI" smtClean="0"/>
              <a:t>30.8.2021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BB2EC-A105-4DE1-868B-1993F4D21B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63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92D07-3100-4DD3-8B59-14D8E230E7D9}" type="datetimeFigureOut">
              <a:rPr lang="fi-FI" smtClean="0"/>
              <a:t>30.8.2021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BB2EC-A105-4DE1-868B-1993F4D21B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0211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83474" y="182880"/>
            <a:ext cx="10084526" cy="836023"/>
          </a:xfrm>
        </p:spPr>
        <p:txBody>
          <a:bodyPr>
            <a:normAutofit fontScale="90000"/>
          </a:bodyPr>
          <a:lstStyle/>
          <a:p>
            <a:r>
              <a:rPr lang="fi-FI" b="1" smtClean="0"/>
              <a:t>MITTAAMINEN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583474" y="1410789"/>
            <a:ext cx="10877006" cy="499872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fi-FI" sz="3600" b="1" dirty="0" smtClean="0"/>
              <a:t>1. Mitä mittauksella halutaan selvittää? (Tutkimuskysymys)</a:t>
            </a:r>
          </a:p>
          <a:p>
            <a:pPr algn="l"/>
            <a:r>
              <a:rPr lang="fi-FI" sz="3600" dirty="0" smtClean="0"/>
              <a:t>Esim. Tutki kuinka korkealle 1m korkeudelta pudotettu pingispallo pomppaa.</a:t>
            </a:r>
          </a:p>
          <a:p>
            <a:pPr algn="l"/>
            <a:r>
              <a:rPr lang="fi-FI" sz="3600" b="1" dirty="0" smtClean="0"/>
              <a:t>2. Miten mittaus toteutetaan? Välineet? (Mittaussuunnitelma)</a:t>
            </a:r>
          </a:p>
          <a:p>
            <a:pPr algn="l"/>
            <a:r>
              <a:rPr lang="fi-FI" sz="3600" dirty="0" smtClean="0"/>
              <a:t>Välineet: Pallo, metrin mitta</a:t>
            </a:r>
          </a:p>
          <a:p>
            <a:pPr algn="l"/>
            <a:r>
              <a:rPr lang="fi-FI" sz="3600" dirty="0" smtClean="0"/>
              <a:t>Laitetaan viivoittimen nollakohta kiinni lattiaan ja pudotetaan pallo 1m korkeudelta. Katsotaan pompun korkeus viivoittimen asteikolta pallon alareunan kohdalta. Toistetaan mittaus 5 kertaa ja taulukoidaan tulokset.</a:t>
            </a:r>
          </a:p>
          <a:p>
            <a:pPr algn="l"/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145242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87383" y="670560"/>
            <a:ext cx="11066417" cy="5506403"/>
          </a:xfrm>
        </p:spPr>
        <p:txBody>
          <a:bodyPr/>
          <a:lstStyle/>
          <a:p>
            <a:r>
              <a:rPr lang="fi-FI" sz="3600" b="1" dirty="0" smtClean="0"/>
              <a:t>3. Suoritetaan mittaus suunnitelman mukaan.</a:t>
            </a:r>
          </a:p>
          <a:p>
            <a:endParaRPr lang="fi-FI" dirty="0"/>
          </a:p>
        </p:txBody>
      </p:sp>
      <p:graphicFrame>
        <p:nvGraphicFramePr>
          <p:cNvPr id="4" name="Taulukk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0486701"/>
              </p:ext>
            </p:extLst>
          </p:nvPr>
        </p:nvGraphicFramePr>
        <p:xfrm>
          <a:off x="525417" y="1459893"/>
          <a:ext cx="9454608" cy="1268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5768">
                  <a:extLst>
                    <a:ext uri="{9D8B030D-6E8A-4147-A177-3AD203B41FA5}">
                      <a16:colId xmlns:a16="http://schemas.microsoft.com/office/drawing/2014/main" val="3438849574"/>
                    </a:ext>
                  </a:extLst>
                </a:gridCol>
                <a:gridCol w="1575768">
                  <a:extLst>
                    <a:ext uri="{9D8B030D-6E8A-4147-A177-3AD203B41FA5}">
                      <a16:colId xmlns:a16="http://schemas.microsoft.com/office/drawing/2014/main" val="3794058832"/>
                    </a:ext>
                  </a:extLst>
                </a:gridCol>
                <a:gridCol w="1575768">
                  <a:extLst>
                    <a:ext uri="{9D8B030D-6E8A-4147-A177-3AD203B41FA5}">
                      <a16:colId xmlns:a16="http://schemas.microsoft.com/office/drawing/2014/main" val="1875430707"/>
                    </a:ext>
                  </a:extLst>
                </a:gridCol>
                <a:gridCol w="1575768">
                  <a:extLst>
                    <a:ext uri="{9D8B030D-6E8A-4147-A177-3AD203B41FA5}">
                      <a16:colId xmlns:a16="http://schemas.microsoft.com/office/drawing/2014/main" val="417828625"/>
                    </a:ext>
                  </a:extLst>
                </a:gridCol>
                <a:gridCol w="1575768">
                  <a:extLst>
                    <a:ext uri="{9D8B030D-6E8A-4147-A177-3AD203B41FA5}">
                      <a16:colId xmlns:a16="http://schemas.microsoft.com/office/drawing/2014/main" val="1625121655"/>
                    </a:ext>
                  </a:extLst>
                </a:gridCol>
                <a:gridCol w="1575768">
                  <a:extLst>
                    <a:ext uri="{9D8B030D-6E8A-4147-A177-3AD203B41FA5}">
                      <a16:colId xmlns:a16="http://schemas.microsoft.com/office/drawing/2014/main" val="4236666047"/>
                    </a:ext>
                  </a:extLst>
                </a:gridCol>
              </a:tblGrid>
              <a:tr h="628590">
                <a:tc>
                  <a:txBody>
                    <a:bodyPr/>
                    <a:lstStyle/>
                    <a:p>
                      <a:r>
                        <a:rPr lang="fi-FI" sz="3200" dirty="0" smtClean="0"/>
                        <a:t>Mittaus</a:t>
                      </a:r>
                      <a:endParaRPr lang="fi-FI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1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2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3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4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5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0405042"/>
                  </a:ext>
                </a:extLst>
              </a:tr>
              <a:tr h="628590">
                <a:tc>
                  <a:txBody>
                    <a:bodyPr/>
                    <a:lstStyle/>
                    <a:p>
                      <a:r>
                        <a:rPr lang="fi-FI" sz="3600" dirty="0" smtClean="0"/>
                        <a:t>Tulos</a:t>
                      </a:r>
                      <a:r>
                        <a:rPr lang="fi-FI" sz="3600" baseline="0" dirty="0" smtClean="0"/>
                        <a:t> x</a:t>
                      </a:r>
                      <a:r>
                        <a:rPr lang="fi-FI" sz="3600" baseline="-25000" dirty="0" smtClean="0"/>
                        <a:t>i</a:t>
                      </a:r>
                      <a:endParaRPr lang="fi-FI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3200" dirty="0" smtClean="0"/>
                        <a:t>64 cm</a:t>
                      </a:r>
                      <a:endParaRPr lang="fi-FI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3200" dirty="0" smtClean="0"/>
                        <a:t>61 cm</a:t>
                      </a:r>
                      <a:endParaRPr lang="fi-FI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3200" dirty="0" smtClean="0"/>
                        <a:t>59 cm</a:t>
                      </a:r>
                      <a:endParaRPr lang="fi-FI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3200" dirty="0" smtClean="0"/>
                        <a:t>63 cm</a:t>
                      </a:r>
                      <a:endParaRPr lang="fi-FI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3200" dirty="0" smtClean="0"/>
                        <a:t>61 cm</a:t>
                      </a:r>
                      <a:endParaRPr lang="fi-FI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49351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5564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42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13509" y="600891"/>
            <a:ext cx="11040291" cy="5576072"/>
          </a:xfrm>
        </p:spPr>
        <p:txBody>
          <a:bodyPr/>
          <a:lstStyle/>
          <a:p>
            <a:r>
              <a:rPr lang="fi-FI" sz="3600" b="1" dirty="0" smtClean="0"/>
              <a:t>4. Arvioidaan mittauksessa esiintyviä virheitä (Virhearviointi)</a:t>
            </a:r>
          </a:p>
          <a:p>
            <a:r>
              <a:rPr lang="fi-FI" sz="3600" dirty="0" smtClean="0"/>
              <a:t>- Karkea virhe. (Luetaan asteikkoa väärin, esim. 9→6, jos katsotaan asteikkoa väärästä suunnasta)</a:t>
            </a:r>
          </a:p>
          <a:p>
            <a:r>
              <a:rPr lang="fi-FI" sz="3600" dirty="0" smtClean="0"/>
              <a:t>- Systemaattinen virhe. (Mistä kohtaa tulos luetaan? Nollakohta?…)</a:t>
            </a:r>
          </a:p>
          <a:p>
            <a:r>
              <a:rPr lang="fi-FI" sz="3600" dirty="0" smtClean="0"/>
              <a:t>- Satunnainen virhe (Aistin epätarkkuus? Reaktioaika </a:t>
            </a:r>
            <a:r>
              <a:rPr lang="fi-FI" sz="3600" dirty="0" err="1" smtClean="0"/>
              <a:t>yms</a:t>
            </a:r>
            <a:r>
              <a:rPr lang="fi-FI" sz="3600" dirty="0" smtClean="0"/>
              <a:t>…)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88521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42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13509" y="600891"/>
            <a:ext cx="11040291" cy="5576072"/>
          </a:xfrm>
        </p:spPr>
        <p:txBody>
          <a:bodyPr/>
          <a:lstStyle/>
          <a:p>
            <a:r>
              <a:rPr lang="fi-FI" sz="3600" dirty="0" smtClean="0"/>
              <a:t>Mittaustulos ilmoitetaan muodossa….</a:t>
            </a:r>
          </a:p>
          <a:p>
            <a:r>
              <a:rPr lang="fi-FI" sz="3600" b="1" dirty="0" smtClean="0"/>
              <a:t>X = </a:t>
            </a:r>
            <a:r>
              <a:rPr lang="fi-FI" sz="3600" b="1" dirty="0" err="1" smtClean="0"/>
              <a:t>X</a:t>
            </a:r>
            <a:r>
              <a:rPr lang="fi-FI" sz="3600" b="1" baseline="-25000" dirty="0" err="1" smtClean="0"/>
              <a:t>m</a:t>
            </a:r>
            <a:r>
              <a:rPr lang="fi-FI" sz="3600" b="1" dirty="0" smtClean="0"/>
              <a:t> ± </a:t>
            </a:r>
            <a:r>
              <a:rPr lang="el-GR" sz="3600" b="1" dirty="0" smtClean="0"/>
              <a:t>Δ</a:t>
            </a:r>
            <a:r>
              <a:rPr lang="fi-FI" sz="3600" b="1" dirty="0" smtClean="0"/>
              <a:t>x</a:t>
            </a:r>
          </a:p>
          <a:p>
            <a:r>
              <a:rPr lang="fi-FI" sz="3600" dirty="0" smtClean="0"/>
              <a:t>X = </a:t>
            </a:r>
            <a:r>
              <a:rPr lang="fi-FI" sz="3600" dirty="0" err="1" smtClean="0"/>
              <a:t>mittattava</a:t>
            </a:r>
            <a:r>
              <a:rPr lang="fi-FI" sz="3600" dirty="0" smtClean="0"/>
              <a:t> suure</a:t>
            </a:r>
          </a:p>
          <a:p>
            <a:r>
              <a:rPr lang="fi-FI" sz="3600" dirty="0" err="1" smtClean="0"/>
              <a:t>X</a:t>
            </a:r>
            <a:r>
              <a:rPr lang="fi-FI" sz="3600" baseline="-25000" dirty="0" err="1" smtClean="0"/>
              <a:t>m</a:t>
            </a:r>
            <a:r>
              <a:rPr lang="fi-FI" sz="3600" dirty="0" smtClean="0"/>
              <a:t> = mitattu arvo / </a:t>
            </a:r>
            <a:r>
              <a:rPr lang="fi-FI" sz="3600" dirty="0" smtClean="0"/>
              <a:t>mittaustulosten</a:t>
            </a:r>
            <a:r>
              <a:rPr lang="fi-FI" sz="3600" dirty="0" smtClean="0"/>
              <a:t> keskiarvo</a:t>
            </a:r>
          </a:p>
          <a:p>
            <a:r>
              <a:rPr lang="el-GR" sz="3600" dirty="0" smtClean="0"/>
              <a:t>Δ</a:t>
            </a:r>
            <a:r>
              <a:rPr lang="fi-FI" sz="3600" dirty="0" smtClean="0"/>
              <a:t>x = absoluuttinen virhe</a:t>
            </a:r>
          </a:p>
          <a:p>
            <a:endParaRPr lang="fi-FI" sz="3600" dirty="0" smtClean="0"/>
          </a:p>
          <a:p>
            <a:r>
              <a:rPr lang="fi-FI" sz="3600" dirty="0" smtClean="0"/>
              <a:t>Suhteellinen virhe on silloin </a:t>
            </a:r>
          </a:p>
          <a:p>
            <a:pPr marL="0" indent="0">
              <a:buNone/>
            </a:pPr>
            <a:endParaRPr lang="fi-FI" dirty="0" smtClean="0"/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3138" y="4223645"/>
            <a:ext cx="630657" cy="687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37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42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13509" y="600891"/>
            <a:ext cx="11040291" cy="5576072"/>
          </a:xfrm>
        </p:spPr>
        <p:txBody>
          <a:bodyPr>
            <a:normAutofit/>
          </a:bodyPr>
          <a:lstStyle/>
          <a:p>
            <a:r>
              <a:rPr lang="fi-FI" sz="3600" dirty="0" smtClean="0"/>
              <a:t>Absoluuttinen virhe voidaan arvioida esim. vaihteluvälin puolikkaana…</a:t>
            </a:r>
          </a:p>
          <a:p>
            <a:endParaRPr lang="fi-FI" sz="3600" dirty="0" smtClean="0"/>
          </a:p>
          <a:p>
            <a:endParaRPr lang="fi-FI" sz="3600" dirty="0" smtClean="0"/>
          </a:p>
          <a:p>
            <a:r>
              <a:rPr lang="fi-FI" sz="3600" dirty="0" err="1" smtClean="0"/>
              <a:t>X</a:t>
            </a:r>
            <a:r>
              <a:rPr lang="fi-FI" sz="3600" baseline="-25000" dirty="0" err="1" smtClean="0"/>
              <a:t>max</a:t>
            </a:r>
            <a:r>
              <a:rPr lang="fi-FI" sz="3600" baseline="-25000" dirty="0" smtClean="0"/>
              <a:t> </a:t>
            </a:r>
            <a:r>
              <a:rPr lang="fi-FI" sz="3600" dirty="0" smtClean="0"/>
              <a:t>= suurin mitattu arvo</a:t>
            </a:r>
          </a:p>
          <a:p>
            <a:r>
              <a:rPr lang="fi-FI" sz="3600" dirty="0" err="1" smtClean="0"/>
              <a:t>X</a:t>
            </a:r>
            <a:r>
              <a:rPr lang="fi-FI" sz="3600" baseline="-25000" dirty="0" err="1" smtClean="0"/>
              <a:t>min</a:t>
            </a:r>
            <a:r>
              <a:rPr lang="fi-FI" sz="3600" baseline="-25000" dirty="0" smtClean="0"/>
              <a:t> </a:t>
            </a:r>
            <a:r>
              <a:rPr lang="fi-FI" sz="3600" dirty="0" smtClean="0"/>
              <a:t>= pienin mitattu arvo</a:t>
            </a:r>
          </a:p>
          <a:p>
            <a:endParaRPr lang="fi-FI" sz="36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405" y="1904989"/>
            <a:ext cx="3172210" cy="812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758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8730"/>
          </a:xfrm>
        </p:spPr>
        <p:txBody>
          <a:bodyPr>
            <a:normAutofit/>
          </a:bodyPr>
          <a:lstStyle/>
          <a:p>
            <a:r>
              <a:rPr lang="fi-FI" b="1" dirty="0" smtClean="0"/>
              <a:t>Esimerkin tulos…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13509" y="1828800"/>
            <a:ext cx="11040291" cy="4348162"/>
          </a:xfrm>
        </p:spPr>
        <p:txBody>
          <a:bodyPr>
            <a:normAutofit/>
          </a:bodyPr>
          <a:lstStyle/>
          <a:p>
            <a:r>
              <a:rPr lang="fi-FI" sz="3600" dirty="0" smtClean="0"/>
              <a:t>Keskiarvo </a:t>
            </a:r>
            <a:r>
              <a:rPr lang="fi-FI" sz="3600" dirty="0" err="1" smtClean="0"/>
              <a:t>x</a:t>
            </a:r>
            <a:r>
              <a:rPr lang="fi-FI" sz="3600" baseline="-25000" dirty="0" err="1" smtClean="0"/>
              <a:t>m</a:t>
            </a:r>
            <a:r>
              <a:rPr lang="fi-FI" sz="3600" dirty="0" smtClean="0"/>
              <a:t>= 61,6 cm</a:t>
            </a:r>
          </a:p>
          <a:p>
            <a:r>
              <a:rPr lang="fi-FI" sz="3600" dirty="0" smtClean="0"/>
              <a:t>Absoluuttinen virhe </a:t>
            </a:r>
            <a:r>
              <a:rPr lang="el-GR" sz="3600" dirty="0" smtClean="0"/>
              <a:t>Δ</a:t>
            </a:r>
            <a:r>
              <a:rPr lang="fi-FI" sz="3600" dirty="0" smtClean="0"/>
              <a:t>x = (64 cm – 59 cm) /2</a:t>
            </a:r>
          </a:p>
          <a:p>
            <a:r>
              <a:rPr lang="fi-FI" sz="3600" dirty="0" smtClean="0"/>
              <a:t>= 2,5 cm </a:t>
            </a:r>
          </a:p>
          <a:p>
            <a:r>
              <a:rPr lang="fi-FI" sz="3600" dirty="0" smtClean="0"/>
              <a:t>Suhteellinen virhe 2,5 cm / 61,6 cm = 0,0405… ≈ 4,1 %</a:t>
            </a:r>
            <a:endParaRPr lang="fi-FI" sz="3600" dirty="0"/>
          </a:p>
          <a:p>
            <a:r>
              <a:rPr lang="fi-FI" sz="3600" b="1" dirty="0" smtClean="0"/>
              <a:t>Tulos x = 61,6 cm ± 2,5 cm</a:t>
            </a:r>
          </a:p>
          <a:p>
            <a:r>
              <a:rPr lang="fi-FI" sz="3600" b="1" dirty="0" smtClean="0"/>
              <a:t>Oikea tulos on 100% varmuudella välillä</a:t>
            </a:r>
          </a:p>
          <a:p>
            <a:r>
              <a:rPr lang="fi-FI" sz="3600" b="1" dirty="0" smtClean="0"/>
              <a:t>59,1 cm … 64,1 cm</a:t>
            </a:r>
            <a:endParaRPr lang="fi-FI" sz="3600" b="1" dirty="0"/>
          </a:p>
        </p:txBody>
      </p:sp>
    </p:spTree>
    <p:extLst>
      <p:ext uri="{BB962C8B-B14F-4D97-AF65-F5344CB8AC3E}">
        <p14:creationId xmlns:p14="http://schemas.microsoft.com/office/powerpoint/2010/main" val="4115521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42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13509" y="600891"/>
            <a:ext cx="11040291" cy="5576072"/>
          </a:xfrm>
        </p:spPr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04421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251</Words>
  <Application>Microsoft Office PowerPoint</Application>
  <PresentationFormat>Laajakuva</PresentationFormat>
  <Paragraphs>43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MITTAAMINEN</vt:lpstr>
      <vt:lpstr>PowerPoint-esitys</vt:lpstr>
      <vt:lpstr>PowerPoint-esitys</vt:lpstr>
      <vt:lpstr>PowerPoint-esitys</vt:lpstr>
      <vt:lpstr>PowerPoint-esitys</vt:lpstr>
      <vt:lpstr>Esimerkin tulos…</vt:lpstr>
      <vt:lpstr>PowerPoint-esitys</vt:lpstr>
    </vt:vector>
  </TitlesOfParts>
  <Company>Keuruun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MITTAAMINEN</dc:title>
  <dc:creator>Mäkeläinen,Markku</dc:creator>
  <cp:lastModifiedBy>Mäkeläinen,Markku</cp:lastModifiedBy>
  <cp:revision>9</cp:revision>
  <dcterms:created xsi:type="dcterms:W3CDTF">2021-08-30T07:55:03Z</dcterms:created>
  <dcterms:modified xsi:type="dcterms:W3CDTF">2021-08-30T10:03:36Z</dcterms:modified>
</cp:coreProperties>
</file>