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80" r:id="rId4"/>
    <p:sldId id="257" r:id="rId5"/>
    <p:sldId id="278" r:id="rId6"/>
    <p:sldId id="258" r:id="rId7"/>
    <p:sldId id="271" r:id="rId8"/>
    <p:sldId id="259" r:id="rId9"/>
    <p:sldId id="270" r:id="rId10"/>
    <p:sldId id="260" r:id="rId11"/>
    <p:sldId id="266" r:id="rId12"/>
    <p:sldId id="281" r:id="rId13"/>
    <p:sldId id="262" r:id="rId14"/>
    <p:sldId id="274" r:id="rId15"/>
    <p:sldId id="273" r:id="rId16"/>
    <p:sldId id="276" r:id="rId17"/>
    <p:sldId id="279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0F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4" d="100"/>
          <a:sy n="54" d="100"/>
        </p:scale>
        <p:origin x="4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C8CD-174C-4092-B0C2-D2DAA4C096E1}" type="datetimeFigureOut">
              <a:rPr lang="fi-FI" smtClean="0"/>
              <a:t>29.9.2018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8EBA-0023-44C0-A670-3D681CCDB6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1312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C8CD-174C-4092-B0C2-D2DAA4C096E1}" type="datetimeFigureOut">
              <a:rPr lang="fi-FI" smtClean="0"/>
              <a:t>29.9.2018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8EBA-0023-44C0-A670-3D681CCDB6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188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C8CD-174C-4092-B0C2-D2DAA4C096E1}" type="datetimeFigureOut">
              <a:rPr lang="fi-FI" smtClean="0"/>
              <a:t>29.9.2018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8EBA-0023-44C0-A670-3D681CCDB6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695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C8CD-174C-4092-B0C2-D2DAA4C096E1}" type="datetimeFigureOut">
              <a:rPr lang="fi-FI" smtClean="0"/>
              <a:t>29.9.2018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8EBA-0023-44C0-A670-3D681CCDB6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7554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C8CD-174C-4092-B0C2-D2DAA4C096E1}" type="datetimeFigureOut">
              <a:rPr lang="fi-FI" smtClean="0"/>
              <a:t>29.9.2018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8EBA-0023-44C0-A670-3D681CCDB6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755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C8CD-174C-4092-B0C2-D2DAA4C096E1}" type="datetimeFigureOut">
              <a:rPr lang="fi-FI" smtClean="0"/>
              <a:t>29.9.2018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8EBA-0023-44C0-A670-3D681CCDB6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709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C8CD-174C-4092-B0C2-D2DAA4C096E1}" type="datetimeFigureOut">
              <a:rPr lang="fi-FI" smtClean="0"/>
              <a:t>29.9.2018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8EBA-0023-44C0-A670-3D681CCDB6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044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C8CD-174C-4092-B0C2-D2DAA4C096E1}" type="datetimeFigureOut">
              <a:rPr lang="fi-FI" smtClean="0"/>
              <a:t>29.9.2018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8EBA-0023-44C0-A670-3D681CCDB6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489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C8CD-174C-4092-B0C2-D2DAA4C096E1}" type="datetimeFigureOut">
              <a:rPr lang="fi-FI" smtClean="0"/>
              <a:t>29.9.2018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8EBA-0023-44C0-A670-3D681CCDB6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216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C8CD-174C-4092-B0C2-D2DAA4C096E1}" type="datetimeFigureOut">
              <a:rPr lang="fi-FI" smtClean="0"/>
              <a:t>29.9.2018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8EBA-0023-44C0-A670-3D681CCDB6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695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C8CD-174C-4092-B0C2-D2DAA4C096E1}" type="datetimeFigureOut">
              <a:rPr lang="fi-FI" smtClean="0"/>
              <a:t>29.9.2018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8EBA-0023-44C0-A670-3D681CCDB6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914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2C8CD-174C-4092-B0C2-D2DAA4C096E1}" type="datetimeFigureOut">
              <a:rPr lang="fi-FI" smtClean="0"/>
              <a:t>29.9.2018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58EBA-0023-44C0-A670-3D681CCDB6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419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7000"/>
                    </a14:imgEffect>
                  </a14:imgLayer>
                </a14:imgProps>
              </a:ext>
            </a:extLst>
          </a:blip>
          <a:srcRect l="2445" t="12165" r="14274" b="13852"/>
          <a:stretch/>
        </p:blipFill>
        <p:spPr>
          <a:xfrm>
            <a:off x="-934065" y="9832"/>
            <a:ext cx="1312606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smtClean="0"/>
              <a:t>Tutkiva oppiminen</a:t>
            </a:r>
            <a:endParaRPr lang="fi-FI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 dirty="0" smtClean="0"/>
              <a:t>Demo 5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67555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7000"/>
                    </a14:imgEffect>
                  </a14:imgLayer>
                </a14:imgProps>
              </a:ext>
            </a:extLst>
          </a:blip>
          <a:srcRect l="8058" t="12165" r="14276" b="13852"/>
          <a:stretch/>
        </p:blipFill>
        <p:spPr>
          <a:xfrm>
            <a:off x="-49095" y="0"/>
            <a:ext cx="1224109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637" y="1561536"/>
            <a:ext cx="6060941" cy="351190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 smtClean="0"/>
              <a:t>Tehtävä.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Suunnittele ryhmäsi kanssa ympäristöoppiin sopiva tutkimus aiheesta:</a:t>
            </a:r>
          </a:p>
          <a:p>
            <a:pPr marL="514350" indent="-514350">
              <a:buAutoNum type="arabicPeriod"/>
            </a:pPr>
            <a:r>
              <a:rPr lang="fi-FI" dirty="0" smtClean="0"/>
              <a:t>Happamuus, emäksisyys ja pH</a:t>
            </a:r>
          </a:p>
          <a:p>
            <a:pPr marL="0" indent="0">
              <a:buNone/>
            </a:pPr>
            <a:r>
              <a:rPr lang="fi-FI" dirty="0" smtClean="0"/>
              <a:t>tai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fi-FI" dirty="0" smtClean="0"/>
              <a:t>Aineen olomuodot</a:t>
            </a:r>
          </a:p>
        </p:txBody>
      </p:sp>
    </p:spTree>
    <p:extLst>
      <p:ext uri="{BB962C8B-B14F-4D97-AF65-F5344CB8AC3E}">
        <p14:creationId xmlns:p14="http://schemas.microsoft.com/office/powerpoint/2010/main" val="250919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7000"/>
                    </a14:imgEffect>
                  </a14:imgLayer>
                </a14:imgProps>
              </a:ext>
            </a:extLst>
          </a:blip>
          <a:srcRect l="8058" t="12165" r="14276" b="13852"/>
          <a:stretch/>
        </p:blipFill>
        <p:spPr>
          <a:xfrm>
            <a:off x="-49095" y="0"/>
            <a:ext cx="1224109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637" y="1561537"/>
            <a:ext cx="6313605" cy="461312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/>
              <a:t>Tehtävä.</a:t>
            </a:r>
          </a:p>
          <a:p>
            <a:pPr marL="0" indent="0">
              <a:buNone/>
            </a:pPr>
            <a:endParaRPr lang="fi-FI" dirty="0" smtClean="0"/>
          </a:p>
          <a:p>
            <a:pPr marL="514350" indent="-514350">
              <a:buAutoNum type="arabicPeriod"/>
            </a:pPr>
            <a:r>
              <a:rPr lang="fi-FI" dirty="0" smtClean="0"/>
              <a:t>Tutkimuksen avoimuus arvotaan.</a:t>
            </a:r>
          </a:p>
          <a:p>
            <a:pPr marL="514350" indent="-514350">
              <a:buAutoNum type="arabicPeriod"/>
            </a:pPr>
            <a:r>
              <a:rPr lang="fi-FI" dirty="0" smtClean="0"/>
              <a:t>Valitse itse sisältääkö tutkimuksesi yhden vai useamman tutkimussyklin osan.</a:t>
            </a:r>
          </a:p>
          <a:p>
            <a:pPr marL="514350" indent="-514350">
              <a:buAutoNum type="arabicPeriod"/>
            </a:pPr>
            <a:r>
              <a:rPr lang="fi-FI" dirty="0" smtClean="0"/>
              <a:t>Suunnittele </a:t>
            </a:r>
            <a:r>
              <a:rPr lang="fi-FI" b="1" dirty="0" smtClean="0"/>
              <a:t>tehtävänanto</a:t>
            </a:r>
            <a:r>
              <a:rPr lang="fi-FI" dirty="0" smtClean="0"/>
              <a:t>, jonka avulla oppilaan on tarkoitus oppia jotain aiheesta sekä tutkimuksesta.</a:t>
            </a:r>
          </a:p>
          <a:p>
            <a:pPr marL="514350" indent="-514350">
              <a:buAutoNum type="alphaLcPeriod"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47940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7000"/>
                    </a14:imgEffect>
                  </a14:imgLayer>
                </a14:imgProps>
              </a:ext>
            </a:extLst>
          </a:blip>
          <a:srcRect l="8058" t="12165" r="14276" b="13852"/>
          <a:stretch/>
        </p:blipFill>
        <p:spPr>
          <a:xfrm>
            <a:off x="-49095" y="0"/>
            <a:ext cx="1224109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49095" y="2316163"/>
            <a:ext cx="12241095" cy="1750511"/>
          </a:xfrm>
          <a:prstGeom prst="rect">
            <a:avLst/>
          </a:prstGeom>
          <a:solidFill>
            <a:schemeClr val="bg1">
              <a:alpha val="72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fi-FI" sz="3600" b="1" dirty="0" smtClean="0">
                <a:solidFill>
                  <a:schemeClr val="tx1"/>
                </a:solidFill>
              </a:rPr>
              <a:t>Ideoiden jakaminen</a:t>
            </a:r>
            <a:endParaRPr lang="fi-FI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2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</a:extLst>
          </a:blip>
          <a:srcRect l="8058" t="12165" r="14276" b="13852"/>
          <a:stretch/>
        </p:blipFill>
        <p:spPr>
          <a:xfrm>
            <a:off x="-49095" y="0"/>
            <a:ext cx="12241095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49095" y="2316163"/>
            <a:ext cx="12241095" cy="1750511"/>
          </a:xfrm>
          <a:prstGeom prst="rect">
            <a:avLst/>
          </a:prstGeom>
          <a:solidFill>
            <a:schemeClr val="tx1">
              <a:alpha val="72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fi-FI" sz="3600" b="1" dirty="0" smtClean="0">
                <a:solidFill>
                  <a:schemeClr val="bg1"/>
                </a:solidFill>
              </a:rPr>
              <a:t>Projektioppiminen</a:t>
            </a:r>
            <a:endParaRPr lang="fi-FI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rcRect l="8058" t="12165" r="14276" b="13852"/>
          <a:stretch/>
        </p:blipFill>
        <p:spPr>
          <a:xfrm>
            <a:off x="-49095" y="0"/>
            <a:ext cx="12241095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35506" y="1106905"/>
            <a:ext cx="9533020" cy="4668253"/>
          </a:xfrm>
          <a:prstGeom prst="roundRect">
            <a:avLst/>
          </a:prstGeom>
          <a:solidFill>
            <a:schemeClr val="tx1">
              <a:alpha val="72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fi-FI" sz="3600" b="1" dirty="0" smtClean="0">
                <a:solidFill>
                  <a:schemeClr val="bg1"/>
                </a:solidFill>
              </a:rPr>
              <a:t>	Projektioppiminen</a:t>
            </a:r>
            <a:endParaRPr lang="fi-FI" sz="3600" b="1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42102" y="2971800"/>
            <a:ext cx="5667808" cy="1816769"/>
          </a:xfrm>
          <a:prstGeom prst="roundRect">
            <a:avLst/>
          </a:prstGeom>
          <a:solidFill>
            <a:schemeClr val="tx1">
              <a:lumMod val="75000"/>
              <a:lumOff val="25000"/>
              <a:alpha val="43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600" b="1" dirty="0" smtClean="0">
                <a:solidFill>
                  <a:schemeClr val="bg1"/>
                </a:solidFill>
              </a:rPr>
              <a:t>Tutkiva oppiminen</a:t>
            </a:r>
            <a:endParaRPr lang="fi-FI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7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rcRect l="8058" t="12165" r="14276" b="13852"/>
          <a:stretch/>
        </p:blipFill>
        <p:spPr>
          <a:xfrm>
            <a:off x="-49095" y="0"/>
            <a:ext cx="1224109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168" y="2277826"/>
            <a:ext cx="10122568" cy="2211047"/>
          </a:xfrm>
          <a:solidFill>
            <a:schemeClr val="tx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fi-FI" sz="3600" dirty="0" smtClean="0">
                <a:solidFill>
                  <a:schemeClr val="bg1"/>
                </a:solidFill>
              </a:rPr>
              <a:t>Opitaan tietoja ja taitoja projektia tehdessä</a:t>
            </a:r>
          </a:p>
          <a:p>
            <a:r>
              <a:rPr lang="fi-FI" sz="3600" dirty="0" smtClean="0">
                <a:solidFill>
                  <a:schemeClr val="bg1"/>
                </a:solidFill>
              </a:rPr>
              <a:t>Ideana on, että itse tehden oppii syvällisemmin kuin pelkästään ”tietoa vastaanottamalla”</a:t>
            </a:r>
            <a:endParaRPr lang="fi-FI" sz="36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49095" y="180530"/>
            <a:ext cx="12241095" cy="1750511"/>
          </a:xfrm>
          <a:prstGeom prst="rect">
            <a:avLst/>
          </a:prstGeom>
          <a:solidFill>
            <a:schemeClr val="tx1">
              <a:alpha val="72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fi-FI" sz="3600" b="1" dirty="0" smtClean="0">
                <a:solidFill>
                  <a:schemeClr val="bg1"/>
                </a:solidFill>
              </a:rPr>
              <a:t>Projektioppiminen</a:t>
            </a:r>
            <a:endParaRPr lang="fi-FI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5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rcRect l="8058" t="12165" r="14276" b="13852"/>
          <a:stretch/>
        </p:blipFill>
        <p:spPr>
          <a:xfrm>
            <a:off x="-49095" y="0"/>
            <a:ext cx="1224109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167" y="2111571"/>
            <a:ext cx="10122568" cy="4351338"/>
          </a:xfrm>
          <a:solidFill>
            <a:schemeClr val="tx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fi-FI" sz="3600" dirty="0" smtClean="0">
                <a:solidFill>
                  <a:schemeClr val="bg1"/>
                </a:solidFill>
              </a:rPr>
              <a:t>Lähtökohtana hyödyllinen ja oppilaalle tärkeä kysymys</a:t>
            </a:r>
          </a:p>
          <a:p>
            <a:pPr lvl="1"/>
            <a:r>
              <a:rPr lang="fi-FI" sz="3200" dirty="0" smtClean="0">
                <a:solidFill>
                  <a:schemeClr val="bg1"/>
                </a:solidFill>
              </a:rPr>
              <a:t>Opittavat  sisällöt  ja taidot linkittyvät  muihin  oppiaineisiin  ja/tai  käytännön  elämään</a:t>
            </a:r>
          </a:p>
          <a:p>
            <a:pPr lvl="1"/>
            <a:r>
              <a:rPr lang="fi-FI" sz="3200" dirty="0" smtClean="0">
                <a:solidFill>
                  <a:schemeClr val="bg1"/>
                </a:solidFill>
              </a:rPr>
              <a:t>Tutkimuskysymykset  voivat  olla  lähtöisin  oppilailta,  opettajalta,  netistä, uutisista jne.</a:t>
            </a:r>
            <a:endParaRPr lang="fi-FI" sz="3200" dirty="0" smtClean="0">
              <a:solidFill>
                <a:schemeClr val="bg1"/>
              </a:solidFill>
            </a:endParaRPr>
          </a:p>
          <a:p>
            <a:r>
              <a:rPr lang="fi-FI" sz="3600" dirty="0" smtClean="0">
                <a:solidFill>
                  <a:schemeClr val="bg1"/>
                </a:solidFill>
              </a:rPr>
              <a:t>Projektituotokset ovat  vastauksia  tähän  kysymykseen</a:t>
            </a:r>
          </a:p>
          <a:p>
            <a:pPr marL="0" indent="0">
              <a:buNone/>
            </a:pPr>
            <a:endParaRPr lang="fi-FI" sz="36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49095" y="180530"/>
            <a:ext cx="12241095" cy="1750511"/>
          </a:xfrm>
          <a:prstGeom prst="rect">
            <a:avLst/>
          </a:prstGeom>
          <a:solidFill>
            <a:schemeClr val="tx1">
              <a:alpha val="72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fi-FI" sz="3600" b="1" dirty="0" smtClean="0">
                <a:solidFill>
                  <a:schemeClr val="bg1"/>
                </a:solidFill>
              </a:rPr>
              <a:t>Projektioppiminen</a:t>
            </a:r>
            <a:endParaRPr lang="fi-FI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6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rcRect l="8058" t="12165" r="14276" b="13852"/>
          <a:stretch/>
        </p:blipFill>
        <p:spPr>
          <a:xfrm>
            <a:off x="-49095" y="0"/>
            <a:ext cx="1224109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66" y="2778827"/>
            <a:ext cx="11008425" cy="3206338"/>
          </a:xfrm>
          <a:prstGeom prst="round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Left-Right Arrow 3"/>
          <p:cNvSpPr/>
          <p:nvPr/>
        </p:nvSpPr>
        <p:spPr>
          <a:xfrm>
            <a:off x="997527" y="5225144"/>
            <a:ext cx="9939647" cy="320634"/>
          </a:xfrm>
          <a:prstGeom prst="leftRightArrow">
            <a:avLst>
              <a:gd name="adj1" fmla="val 40994"/>
              <a:gd name="adj2" fmla="val 2794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Box 4"/>
          <p:cNvSpPr txBox="1"/>
          <p:nvPr/>
        </p:nvSpPr>
        <p:spPr>
          <a:xfrm>
            <a:off x="838200" y="3681346"/>
            <a:ext cx="1615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Luennon kuunteleminen tutkivasta oppimisesta</a:t>
            </a:r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2945082" y="3681345"/>
            <a:ext cx="1615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Kirjan lukeminen tutkivasta oppimisesta</a:t>
            </a:r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5054929" y="3681345"/>
            <a:ext cx="2082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Tutkivan oppimisen käytännön sovellusten pohtiminen </a:t>
            </a:r>
            <a:endParaRPr lang="fi-FI" dirty="0"/>
          </a:p>
        </p:txBody>
      </p:sp>
      <p:sp>
        <p:nvSpPr>
          <p:cNvPr id="8" name="TextBox 7"/>
          <p:cNvSpPr txBox="1"/>
          <p:nvPr/>
        </p:nvSpPr>
        <p:spPr>
          <a:xfrm>
            <a:off x="9800115" y="3681345"/>
            <a:ext cx="1615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Gradun tekeminen tutkivasta oppimisesta</a:t>
            </a:r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7493331" y="3681345"/>
            <a:ext cx="1950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Tutkivan oppimisen soveltaminen omassa opetuksessa</a:t>
            </a:r>
            <a:endParaRPr lang="fi-FI" dirty="0"/>
          </a:p>
        </p:txBody>
      </p:sp>
      <p:sp>
        <p:nvSpPr>
          <p:cNvPr id="11" name="Rectangle 10"/>
          <p:cNvSpPr/>
          <p:nvPr/>
        </p:nvSpPr>
        <p:spPr>
          <a:xfrm>
            <a:off x="-49095" y="180530"/>
            <a:ext cx="12241095" cy="1750511"/>
          </a:xfrm>
          <a:prstGeom prst="rect">
            <a:avLst/>
          </a:prstGeom>
          <a:solidFill>
            <a:schemeClr val="tx1">
              <a:alpha val="72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fi-FI" sz="3600" b="1" dirty="0" smtClean="0">
                <a:solidFill>
                  <a:schemeClr val="bg1"/>
                </a:solidFill>
              </a:rPr>
              <a:t>Projektioppiminen – askeleita kohti todellista elämää</a:t>
            </a:r>
            <a:endParaRPr lang="fi-FI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12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Muistutus 1: oppimateriaalitehtävä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Millä mallilla?</a:t>
            </a:r>
          </a:p>
          <a:p>
            <a:r>
              <a:rPr lang="fi-FI" dirty="0" smtClean="0"/>
              <a:t>Mitä ideoita?</a:t>
            </a:r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9543" y="0"/>
            <a:ext cx="2502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4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Muistutus 2: väittely ensi kerralla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Aihe </a:t>
            </a:r>
            <a:r>
              <a:rPr lang="fi-FI" dirty="0" err="1" smtClean="0"/>
              <a:t>pedanetissä</a:t>
            </a:r>
            <a:endParaRPr lang="fi-FI" dirty="0" smtClean="0"/>
          </a:p>
          <a:p>
            <a:r>
              <a:rPr lang="fi-FI" dirty="0" smtClean="0"/>
              <a:t>Mielipiteiden jakaminen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9543" y="0"/>
            <a:ext cx="2502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Tutkiva oppiminen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Opitaan (luonnontieteellisen) tutkimuksen kautta</a:t>
            </a:r>
          </a:p>
          <a:p>
            <a:pPr lvl="1"/>
            <a:r>
              <a:rPr lang="fi-FI" dirty="0" smtClean="0"/>
              <a:t>Oppiaineen sisältöjä</a:t>
            </a:r>
          </a:p>
          <a:p>
            <a:pPr lvl="1"/>
            <a:r>
              <a:rPr lang="fi-FI" dirty="0" smtClean="0"/>
              <a:t>Tutkimisen taitoja</a:t>
            </a:r>
          </a:p>
          <a:p>
            <a:pPr lvl="1"/>
            <a:r>
              <a:rPr lang="fi-FI" dirty="0" smtClean="0"/>
              <a:t>Ymmärtämään, mitä tutkimus on</a:t>
            </a: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39587" y="0"/>
            <a:ext cx="2552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3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Tutkivan oppimisen sykli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463" y="1804859"/>
            <a:ext cx="9123948" cy="5053141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Orientaatio</a:t>
            </a:r>
          </a:p>
          <a:p>
            <a:r>
              <a:rPr lang="fi-FI" dirty="0" smtClean="0"/>
              <a:t>Kysymysten esittäminen ilmiöstä 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	</a:t>
            </a:r>
            <a:r>
              <a:rPr lang="fi-FI" dirty="0" smtClean="0">
                <a:sym typeface="Wingdings" panose="05000000000000000000" pitchFamily="2" charset="2"/>
              </a:rPr>
              <a:t> hypoteesin luominen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Tutkimusten tekeminen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Tutkimuksen suunnittelu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Tutkimusten toteuttaminen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Datan keruu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Tulokset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Tulosten tulkitseminen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Tulosten esittäminen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Johtopäätökset</a:t>
            </a:r>
          </a:p>
          <a:p>
            <a:pPr marL="0" indent="0">
              <a:buNone/>
            </a:pPr>
            <a:endParaRPr lang="fi-FI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Tutkimus voi sisältää näistä yhden osan tai kaikki</a:t>
            </a:r>
            <a:r>
              <a:rPr lang="fi-FI" dirty="0" smtClean="0">
                <a:sym typeface="Wingdings" panose="05000000000000000000" pitchFamily="2" charset="2"/>
              </a:rPr>
              <a:t>.</a:t>
            </a:r>
            <a:endParaRPr lang="fi-FI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t="17054" b="12665"/>
          <a:stretch/>
        </p:blipFill>
        <p:spPr>
          <a:xfrm>
            <a:off x="9702800" y="0"/>
            <a:ext cx="2489200" cy="6858000"/>
          </a:xfrm>
          <a:prstGeom prst="rect">
            <a:avLst/>
          </a:prstGeom>
        </p:spPr>
      </p:pic>
      <p:sp>
        <p:nvSpPr>
          <p:cNvPr id="8" name="Curved Right Arrow 7"/>
          <p:cNvSpPr/>
          <p:nvPr/>
        </p:nvSpPr>
        <p:spPr>
          <a:xfrm rot="10800000" flipH="1">
            <a:off x="156412" y="2055811"/>
            <a:ext cx="1163052" cy="3514807"/>
          </a:xfrm>
          <a:prstGeom prst="curvedRightArrow">
            <a:avLst>
              <a:gd name="adj1" fmla="val 18101"/>
              <a:gd name="adj2" fmla="val 46076"/>
              <a:gd name="adj3" fmla="val 17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11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Tutkivan oppimisen sykli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463" y="1804859"/>
            <a:ext cx="9123948" cy="5053141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Orientaatio</a:t>
            </a:r>
          </a:p>
          <a:p>
            <a:r>
              <a:rPr lang="fi-FI" dirty="0" smtClean="0"/>
              <a:t>Kysymysten esittäminen ilmiöstä 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	</a:t>
            </a:r>
            <a:r>
              <a:rPr lang="fi-FI" dirty="0" smtClean="0">
                <a:sym typeface="Wingdings" panose="05000000000000000000" pitchFamily="2" charset="2"/>
              </a:rPr>
              <a:t> hypoteesin luominen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Tutkimusten tekeminen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Tutkimuksen suunnittelu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Tutkimusten toteuttaminen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Datan keruu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Tulokset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Tulosten tulkitseminen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Tulosten esittäminen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Johtopäätökset</a:t>
            </a:r>
          </a:p>
          <a:p>
            <a:pPr marL="0" indent="0">
              <a:buNone/>
            </a:pPr>
            <a:endParaRPr lang="fi-FI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Tutkimus voi sisältää näistä yhden osan tai kaikki</a:t>
            </a:r>
            <a:r>
              <a:rPr lang="fi-FI" dirty="0" smtClean="0">
                <a:sym typeface="Wingdings" panose="05000000000000000000" pitchFamily="2" charset="2"/>
              </a:rPr>
              <a:t>.</a:t>
            </a:r>
            <a:endParaRPr lang="fi-FI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t="17054" b="12665"/>
          <a:stretch/>
        </p:blipFill>
        <p:spPr>
          <a:xfrm>
            <a:off x="9702800" y="0"/>
            <a:ext cx="2489200" cy="6858000"/>
          </a:xfrm>
          <a:prstGeom prst="rect">
            <a:avLst/>
          </a:prstGeom>
        </p:spPr>
      </p:pic>
      <p:sp>
        <p:nvSpPr>
          <p:cNvPr id="8" name="Curved Right Arrow 7"/>
          <p:cNvSpPr/>
          <p:nvPr/>
        </p:nvSpPr>
        <p:spPr>
          <a:xfrm rot="10800000" flipH="1">
            <a:off x="156412" y="2055811"/>
            <a:ext cx="1163052" cy="3514807"/>
          </a:xfrm>
          <a:prstGeom prst="curvedRightArrow">
            <a:avLst>
              <a:gd name="adj1" fmla="val 18101"/>
              <a:gd name="adj2" fmla="val 46076"/>
              <a:gd name="adj3" fmla="val 17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56755"/>
            <a:ext cx="6341423" cy="528451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96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Tutkivan oppiminen ja OPS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0310"/>
          </a:xfrm>
        </p:spPr>
        <p:txBody>
          <a:bodyPr>
            <a:normAutofit lnSpcReduction="10000"/>
          </a:bodyPr>
          <a:lstStyle/>
          <a:p>
            <a:r>
              <a:rPr lang="fi-FI" dirty="0" smtClean="0">
                <a:solidFill>
                  <a:schemeClr val="accent4"/>
                </a:solidFill>
              </a:rPr>
              <a:t>Orientaatio</a:t>
            </a:r>
          </a:p>
          <a:p>
            <a:r>
              <a:rPr lang="fi-FI" dirty="0" smtClean="0">
                <a:solidFill>
                  <a:schemeClr val="accent4"/>
                </a:solidFill>
              </a:rPr>
              <a:t>Kysymysten esittäminen ilmiöstä </a:t>
            </a:r>
          </a:p>
          <a:p>
            <a:pPr marL="0" indent="0">
              <a:buNone/>
            </a:pPr>
            <a:r>
              <a:rPr lang="fi-FI" dirty="0" smtClean="0">
                <a:solidFill>
                  <a:schemeClr val="accent4"/>
                </a:solidFill>
                <a:sym typeface="Wingdings" panose="05000000000000000000" pitchFamily="2" charset="2"/>
              </a:rPr>
              <a:t>	 hypoteesin luominen</a:t>
            </a:r>
          </a:p>
          <a:p>
            <a:r>
              <a:rPr lang="fi-FI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Tutkimusten tekeminen</a:t>
            </a:r>
          </a:p>
          <a:p>
            <a:pPr lvl="1"/>
            <a:r>
              <a:rPr lang="fi-FI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Tutkimuksen suunnittelu</a:t>
            </a:r>
          </a:p>
          <a:p>
            <a:pPr lvl="1"/>
            <a:r>
              <a:rPr lang="fi-FI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Tutkimusten toteuttaminen</a:t>
            </a:r>
          </a:p>
          <a:p>
            <a:pPr lvl="1"/>
            <a:r>
              <a:rPr lang="fi-FI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Datan keruu</a:t>
            </a:r>
          </a:p>
          <a:p>
            <a:r>
              <a:rPr lang="fi-FI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Tulokset</a:t>
            </a:r>
          </a:p>
          <a:p>
            <a:pPr lvl="1"/>
            <a:r>
              <a:rPr lang="fi-FI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Tulosten tulkitseminen</a:t>
            </a:r>
          </a:p>
          <a:p>
            <a:pPr lvl="1"/>
            <a:r>
              <a:rPr lang="fi-FI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Tulosten esittäminen</a:t>
            </a:r>
          </a:p>
          <a:p>
            <a:r>
              <a:rPr lang="fi-FI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Johtopäätökset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t="17054" b="12665"/>
          <a:stretch/>
        </p:blipFill>
        <p:spPr>
          <a:xfrm>
            <a:off x="9702800" y="0"/>
            <a:ext cx="24892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40977" y="1698728"/>
            <a:ext cx="3755923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T4 rohkaista oppilasta muodostamaan kysymyksiä eri aihepiireistä sekä käyttämään niitä tutkimusten ja muun toiminnan lähtökohtana</a:t>
            </a:r>
            <a:endParaRPr lang="fi-FI" dirty="0">
              <a:solidFill>
                <a:schemeClr val="accent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7802" y="3235691"/>
            <a:ext cx="5142271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T5 ohjata oppilasta suunnittelemaan ja toteuttamaan pieniä tutkimuksia, tekemään havaintoja ja mittauksia monipuolisissa oppimisympäristöissä eri aisteja ja tutkimus- ja mittausvälineitä käyttäen</a:t>
            </a:r>
            <a:endParaRPr lang="fi-FI" dirty="0">
              <a:solidFill>
                <a:schemeClr val="accent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55635" y="4971474"/>
            <a:ext cx="4149213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T6 ohjata oppilasta tunnistamaan syy-seuraussuhteita, tekemään johtopäätöksiä tuloksistaan sekä esittämään tuloksiaan ja tutkimuksiaan eri tavoin </a:t>
            </a:r>
            <a:endParaRPr lang="fi-FI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7000"/>
                    </a14:imgEffect>
                  </a14:imgLayer>
                </a14:imgProps>
              </a:ext>
            </a:extLst>
          </a:blip>
          <a:srcRect l="8058" t="12165" r="14276" b="13852"/>
          <a:stretch/>
        </p:blipFill>
        <p:spPr>
          <a:xfrm>
            <a:off x="-49095" y="0"/>
            <a:ext cx="1224109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Tutkimuksen avoimuus</a:t>
            </a:r>
            <a:endParaRPr lang="fi-FI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415143"/>
              </p:ext>
            </p:extLst>
          </p:nvPr>
        </p:nvGraphicFramePr>
        <p:xfrm>
          <a:off x="838200" y="1641066"/>
          <a:ext cx="9859295" cy="442497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71859">
                  <a:extLst>
                    <a:ext uri="{9D8B030D-6E8A-4147-A177-3AD203B41FA5}">
                      <a16:colId xmlns:a16="http://schemas.microsoft.com/office/drawing/2014/main" val="4099507725"/>
                    </a:ext>
                  </a:extLst>
                </a:gridCol>
                <a:gridCol w="1971859">
                  <a:extLst>
                    <a:ext uri="{9D8B030D-6E8A-4147-A177-3AD203B41FA5}">
                      <a16:colId xmlns:a16="http://schemas.microsoft.com/office/drawing/2014/main" val="2831388765"/>
                    </a:ext>
                  </a:extLst>
                </a:gridCol>
                <a:gridCol w="1971859">
                  <a:extLst>
                    <a:ext uri="{9D8B030D-6E8A-4147-A177-3AD203B41FA5}">
                      <a16:colId xmlns:a16="http://schemas.microsoft.com/office/drawing/2014/main" val="438838530"/>
                    </a:ext>
                  </a:extLst>
                </a:gridCol>
                <a:gridCol w="1971859">
                  <a:extLst>
                    <a:ext uri="{9D8B030D-6E8A-4147-A177-3AD203B41FA5}">
                      <a16:colId xmlns:a16="http://schemas.microsoft.com/office/drawing/2014/main" val="3640116434"/>
                    </a:ext>
                  </a:extLst>
                </a:gridCol>
                <a:gridCol w="1971859">
                  <a:extLst>
                    <a:ext uri="{9D8B030D-6E8A-4147-A177-3AD203B41FA5}">
                      <a16:colId xmlns:a16="http://schemas.microsoft.com/office/drawing/2014/main" val="2205247607"/>
                    </a:ext>
                  </a:extLst>
                </a:gridCol>
              </a:tblGrid>
              <a:tr h="1005531">
                <a:tc>
                  <a:txBody>
                    <a:bodyPr/>
                    <a:lstStyle/>
                    <a:p>
                      <a:pPr algn="ctr"/>
                      <a:r>
                        <a:rPr lang="fi-FI" sz="1900" b="1" dirty="0">
                          <a:effectLst/>
                        </a:rPr>
                        <a:t>Tutkimuksen avoimuus</a:t>
                      </a:r>
                      <a:endParaRPr lang="fi-FI" sz="1900" b="1" dirty="0">
                        <a:solidFill>
                          <a:srgbClr val="366E03"/>
                        </a:solidFill>
                        <a:effectLst/>
                      </a:endParaRPr>
                    </a:p>
                  </a:txBody>
                  <a:tcPr marL="55959" marR="80580" marT="40290" marB="40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900" b="1" dirty="0">
                          <a:effectLst/>
                        </a:rPr>
                        <a:t>Tutkittava ongelma</a:t>
                      </a:r>
                      <a:endParaRPr lang="fi-FI" sz="1900" b="1" dirty="0">
                        <a:solidFill>
                          <a:srgbClr val="366E03"/>
                        </a:solidFill>
                        <a:effectLst/>
                      </a:endParaRPr>
                    </a:p>
                  </a:txBody>
                  <a:tcPr marL="55959" marR="80580" marT="40290" marB="40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900" b="1" dirty="0">
                          <a:effectLst/>
                        </a:rPr>
                        <a:t>Tarvittava materiaali</a:t>
                      </a:r>
                      <a:endParaRPr lang="fi-FI" sz="1900" b="1" dirty="0">
                        <a:solidFill>
                          <a:srgbClr val="366E03"/>
                        </a:solidFill>
                        <a:effectLst/>
                      </a:endParaRPr>
                    </a:p>
                  </a:txBody>
                  <a:tcPr marL="55959" marR="80580" marT="40290" marB="40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900" b="1" dirty="0">
                          <a:effectLst/>
                        </a:rPr>
                        <a:t>Ohjeet</a:t>
                      </a:r>
                      <a:endParaRPr lang="fi-FI" sz="1900" b="1" dirty="0">
                        <a:solidFill>
                          <a:srgbClr val="366E03"/>
                        </a:solidFill>
                        <a:effectLst/>
                      </a:endParaRPr>
                    </a:p>
                  </a:txBody>
                  <a:tcPr marL="55959" marR="80580" marT="40290" marB="40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900" b="1" dirty="0" smtClean="0">
                          <a:effectLst/>
                        </a:rPr>
                        <a:t>Tulosten </a:t>
                      </a:r>
                      <a:r>
                        <a:rPr lang="fi-FI" sz="1900" b="1" dirty="0">
                          <a:effectLst/>
                        </a:rPr>
                        <a:t>muotoilu</a:t>
                      </a:r>
                      <a:endParaRPr lang="fi-FI" sz="1900" b="1" dirty="0">
                        <a:solidFill>
                          <a:srgbClr val="366E03"/>
                        </a:solidFill>
                        <a:effectLst/>
                      </a:endParaRPr>
                    </a:p>
                  </a:txBody>
                  <a:tcPr marL="55959" marR="80580" marT="40290" marB="40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45120"/>
                  </a:ext>
                </a:extLst>
              </a:tr>
              <a:tr h="68932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900" b="1" dirty="0">
                          <a:effectLst/>
                        </a:rPr>
                        <a:t>0</a:t>
                      </a:r>
                      <a:endParaRPr lang="fi-FI" sz="1900" b="1" dirty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55959" marR="80580" marT="40290" marB="40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900" dirty="0">
                          <a:effectLst/>
                        </a:rPr>
                        <a:t>Annettu</a:t>
                      </a:r>
                      <a:endParaRPr lang="fi-FI" sz="1900" dirty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55959" marR="80580" marT="40290" marB="40290" anchor="ctr"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900">
                          <a:effectLst/>
                        </a:rPr>
                        <a:t>Annettu</a:t>
                      </a:r>
                      <a:endParaRPr lang="fi-FI" sz="190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55959" marR="80580" marT="40290" marB="40290" anchor="ctr"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900" dirty="0">
                          <a:effectLst/>
                        </a:rPr>
                        <a:t>Annettu</a:t>
                      </a:r>
                      <a:endParaRPr lang="fi-FI" sz="1900" dirty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55959" marR="80580" marT="40290" marB="40290" anchor="ctr"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900" dirty="0">
                          <a:effectLst/>
                        </a:rPr>
                        <a:t>Annettu</a:t>
                      </a:r>
                      <a:endParaRPr lang="fi-FI" sz="1900" dirty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55959" marR="80580" marT="40290" marB="40290" anchor="ctr"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653089"/>
                  </a:ext>
                </a:extLst>
              </a:tr>
              <a:tr h="68932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900" b="1">
                          <a:effectLst/>
                        </a:rPr>
                        <a:t>1</a:t>
                      </a:r>
                      <a:endParaRPr lang="fi-FI" sz="1900" b="1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55959" marR="80580" marT="40290" marB="40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900">
                          <a:effectLst/>
                        </a:rPr>
                        <a:t>Annettu</a:t>
                      </a:r>
                      <a:endParaRPr lang="fi-FI" sz="190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55959" marR="80580" marT="40290" marB="40290" anchor="ctr"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900" dirty="0">
                          <a:effectLst/>
                        </a:rPr>
                        <a:t>Annettu</a:t>
                      </a:r>
                      <a:endParaRPr lang="fi-FI" sz="1900" dirty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55959" marR="80580" marT="40290" marB="40290" anchor="ctr"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900" dirty="0">
                          <a:effectLst/>
                        </a:rPr>
                        <a:t>Annettu</a:t>
                      </a:r>
                      <a:endParaRPr lang="fi-FI" sz="1900" dirty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55959" marR="80580" marT="40290" marB="40290" anchor="ctr"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900">
                          <a:effectLst/>
                        </a:rPr>
                        <a:t>Avoin</a:t>
                      </a:r>
                      <a:endParaRPr lang="fi-FI" sz="190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55959" marR="80580" marT="40290" marB="40290" anchor="ctr"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551040"/>
                  </a:ext>
                </a:extLst>
              </a:tr>
              <a:tr h="764217">
                <a:tc>
                  <a:txBody>
                    <a:bodyPr/>
                    <a:lstStyle/>
                    <a:p>
                      <a:pPr algn="ctr" fontAlgn="t"/>
                      <a:r>
                        <a:rPr lang="fi-FI" sz="1900" b="1" dirty="0">
                          <a:effectLst/>
                        </a:rPr>
                        <a:t>2 A</a:t>
                      </a:r>
                      <a:endParaRPr lang="fi-FI" sz="1900" b="1" dirty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55959" marR="80580" marT="40290" marB="40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900" dirty="0">
                          <a:effectLst/>
                        </a:rPr>
                        <a:t>Annettu</a:t>
                      </a:r>
                      <a:endParaRPr lang="fi-FI" sz="1900" dirty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55959" marR="80580" marT="40290" marB="40290" anchor="ctr"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900" dirty="0">
                          <a:effectLst/>
                        </a:rPr>
                        <a:t>Annettu tai </a:t>
                      </a:r>
                      <a:r>
                        <a:rPr lang="fi-FI" sz="1900" dirty="0" smtClean="0">
                          <a:effectLst/>
                        </a:rPr>
                        <a:t/>
                      </a:r>
                      <a:br>
                        <a:rPr lang="fi-FI" sz="1900" dirty="0" smtClean="0">
                          <a:effectLst/>
                        </a:rPr>
                      </a:br>
                      <a:r>
                        <a:rPr lang="fi-FI" sz="1900" dirty="0" smtClean="0">
                          <a:effectLst/>
                        </a:rPr>
                        <a:t>osittain </a:t>
                      </a:r>
                      <a:r>
                        <a:rPr lang="fi-FI" sz="1900" dirty="0">
                          <a:effectLst/>
                        </a:rPr>
                        <a:t>avoin</a:t>
                      </a:r>
                      <a:endParaRPr lang="fi-FI" sz="1900" dirty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55959" marR="80580" marT="40290" marB="40290" anchor="ctr"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900" dirty="0">
                          <a:effectLst/>
                        </a:rPr>
                        <a:t>Annettu tai </a:t>
                      </a:r>
                      <a:r>
                        <a:rPr lang="fi-FI" sz="1900" dirty="0" smtClean="0">
                          <a:effectLst/>
                        </a:rPr>
                        <a:t/>
                      </a:r>
                      <a:br>
                        <a:rPr lang="fi-FI" sz="1900" dirty="0" smtClean="0">
                          <a:effectLst/>
                        </a:rPr>
                      </a:br>
                      <a:r>
                        <a:rPr lang="fi-FI" sz="1900" dirty="0" smtClean="0">
                          <a:effectLst/>
                        </a:rPr>
                        <a:t>osittain </a:t>
                      </a:r>
                      <a:r>
                        <a:rPr lang="fi-FI" sz="1900" dirty="0">
                          <a:effectLst/>
                        </a:rPr>
                        <a:t>avoin</a:t>
                      </a:r>
                      <a:endParaRPr lang="fi-FI" sz="1900" dirty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55959" marR="80580" marT="40290" marB="40290" anchor="ctr"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900" dirty="0">
                          <a:effectLst/>
                        </a:rPr>
                        <a:t>Avoin</a:t>
                      </a:r>
                      <a:endParaRPr lang="fi-FI" sz="1900" dirty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55959" marR="80580" marT="40290" marB="40290" anchor="ctr"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788929"/>
                  </a:ext>
                </a:extLst>
              </a:tr>
              <a:tr h="609590">
                <a:tc>
                  <a:txBody>
                    <a:bodyPr/>
                    <a:lstStyle/>
                    <a:p>
                      <a:pPr algn="ctr" fontAlgn="t"/>
                      <a:r>
                        <a:rPr lang="fi-FI" sz="1900" b="1" dirty="0">
                          <a:effectLst/>
                        </a:rPr>
                        <a:t>2 B</a:t>
                      </a:r>
                      <a:endParaRPr lang="fi-FI" sz="1900" b="1" dirty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55959" marR="80580" marT="40290" marB="40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900">
                          <a:effectLst/>
                        </a:rPr>
                        <a:t>Annettu</a:t>
                      </a:r>
                      <a:endParaRPr lang="fi-FI" sz="190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55959" marR="80580" marT="40290" marB="40290" anchor="ctr"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900">
                          <a:effectLst/>
                        </a:rPr>
                        <a:t>Avoin</a:t>
                      </a:r>
                      <a:endParaRPr lang="fi-FI" sz="190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55959" marR="80580" marT="40290" marB="40290" anchor="ctr"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900">
                          <a:effectLst/>
                        </a:rPr>
                        <a:t>Avoin</a:t>
                      </a:r>
                      <a:endParaRPr lang="fi-FI" sz="190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55959" marR="80580" marT="40290" marB="40290" anchor="ctr"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900" dirty="0">
                          <a:effectLst/>
                        </a:rPr>
                        <a:t>Avoin</a:t>
                      </a:r>
                      <a:endParaRPr lang="fi-FI" sz="1900" dirty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55959" marR="80580" marT="40290" marB="40290" anchor="ctr"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999971"/>
                  </a:ext>
                </a:extLst>
              </a:tr>
              <a:tr h="666984">
                <a:tc>
                  <a:txBody>
                    <a:bodyPr/>
                    <a:lstStyle/>
                    <a:p>
                      <a:pPr algn="ctr" fontAlgn="t"/>
                      <a:r>
                        <a:rPr lang="fi-FI" sz="1900" b="1" dirty="0">
                          <a:effectLst/>
                        </a:rPr>
                        <a:t>3</a:t>
                      </a:r>
                      <a:endParaRPr lang="fi-FI" sz="1900" b="1" dirty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55959" marR="80580" marT="40290" marB="40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900">
                          <a:effectLst/>
                        </a:rPr>
                        <a:t>Avoin</a:t>
                      </a:r>
                      <a:endParaRPr lang="fi-FI" sz="190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55959" marR="80580" marT="40290" marB="40290" anchor="ctr"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900" dirty="0">
                          <a:effectLst/>
                        </a:rPr>
                        <a:t>Avoin</a:t>
                      </a:r>
                      <a:endParaRPr lang="fi-FI" sz="1900" dirty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55959" marR="80580" marT="40290" marB="40290" anchor="ctr"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900">
                          <a:effectLst/>
                        </a:rPr>
                        <a:t>Avoin</a:t>
                      </a:r>
                      <a:endParaRPr lang="fi-FI" sz="190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55959" marR="80580" marT="40290" marB="40290" anchor="ctr"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900" dirty="0">
                          <a:effectLst/>
                        </a:rPr>
                        <a:t>Avoin</a:t>
                      </a:r>
                      <a:endParaRPr lang="fi-FI" sz="1900" dirty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55959" marR="80580" marT="40290" marB="40290" anchor="ctr"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731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98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7000"/>
                    </a14:imgEffect>
                  </a14:imgLayer>
                </a14:imgProps>
              </a:ext>
            </a:extLst>
          </a:blip>
          <a:srcRect l="8058" t="12165" r="14276" b="13852"/>
          <a:stretch/>
        </p:blipFill>
        <p:spPr>
          <a:xfrm>
            <a:off x="-49095" y="0"/>
            <a:ext cx="1224109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611" y="2550695"/>
            <a:ext cx="7916778" cy="145582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fi-FI" b="1" dirty="0" smtClean="0"/>
          </a:p>
          <a:p>
            <a:pPr marL="0" indent="0" algn="ctr">
              <a:buNone/>
            </a:pPr>
            <a:r>
              <a:rPr lang="fi-FI" b="1" dirty="0" smtClean="0"/>
              <a:t>Miten käytännössä toteutetaan tutkivaa oppimista?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14268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300</Words>
  <Application>Microsoft Office PowerPoint</Application>
  <PresentationFormat>Widescreen</PresentationFormat>
  <Paragraphs>120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Tutkiva oppiminen</vt:lpstr>
      <vt:lpstr>Muistutus 1: oppimateriaalitehtävä</vt:lpstr>
      <vt:lpstr>Muistutus 2: väittely ensi kerralla</vt:lpstr>
      <vt:lpstr>Tutkiva oppiminen</vt:lpstr>
      <vt:lpstr>Tutkivan oppimisen sykli</vt:lpstr>
      <vt:lpstr>Tutkivan oppimisen sykli</vt:lpstr>
      <vt:lpstr>Tutkivan oppiminen ja OPS</vt:lpstr>
      <vt:lpstr>Tutkimuksen avoimuus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Tutkiva oppiminen</dc:title>
  <dc:creator>Ketonen, Laura</dc:creator>
  <cp:lastModifiedBy>Ketonen, Laura</cp:lastModifiedBy>
  <cp:revision>226</cp:revision>
  <dcterms:created xsi:type="dcterms:W3CDTF">2018-09-29T14:12:34Z</dcterms:created>
  <dcterms:modified xsi:type="dcterms:W3CDTF">2018-09-30T15:03:19Z</dcterms:modified>
</cp:coreProperties>
</file>