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3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87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129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441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97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244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4763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70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73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19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81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05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98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7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73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3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8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7444BF-AC4B-48AB-A796-75F6B809D13B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3FB3A31-079E-4B93-84BD-9364C01BD0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45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htori.fi/?page=4069997&amp;search=agnosia" TargetMode="External"/><Relationship Id="rId2" Type="http://schemas.openxmlformats.org/officeDocument/2006/relationships/hyperlink" Target="http://www.aivoliitto.fi/aivoverenkiertohairio_(avh)/perustietoa_avh_sta/afasi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P&#196;IHTEET.pptx" TargetMode="External"/><Relationship Id="rId5" Type="http://schemas.openxmlformats.org/officeDocument/2006/relationships/hyperlink" Target="http://www.autismiliitto.fi/autismin_kirjo/autismi" TargetMode="External"/><Relationship Id="rId4" Type="http://schemas.openxmlformats.org/officeDocument/2006/relationships/hyperlink" Target="http://yle.fi/aihe/artikkeli/2013/11/18/autismi-edelleen-arvoit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veyskirjasto.fi/terveyskirjasto/tk.koti?p_artikkeli=dlk0035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915816" y="2780928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AIVOTOIMINNAN HÄIRIÖT</a:t>
            </a:r>
            <a:endParaRPr lang="fi-FI" sz="2400" dirty="0"/>
          </a:p>
        </p:txBody>
      </p:sp>
      <p:cxnSp>
        <p:nvCxnSpPr>
          <p:cNvPr id="4" name="Suora yhdysviiva 3"/>
          <p:cNvCxnSpPr/>
          <p:nvPr/>
        </p:nvCxnSpPr>
        <p:spPr>
          <a:xfrm>
            <a:off x="2699792" y="1812402"/>
            <a:ext cx="72008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/>
          <p:cNvSpPr txBox="1"/>
          <p:nvPr/>
        </p:nvSpPr>
        <p:spPr>
          <a:xfrm>
            <a:off x="1907704" y="1340768"/>
            <a:ext cx="2231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TIEDONKÄSITTELY</a:t>
            </a:r>
          </a:p>
          <a:p>
            <a:r>
              <a:rPr lang="fi-FI" dirty="0" err="1" smtClean="0"/>
              <a:t>Information</a:t>
            </a:r>
            <a:r>
              <a:rPr lang="fi-FI" dirty="0" smtClean="0"/>
              <a:t> </a:t>
            </a:r>
            <a:r>
              <a:rPr lang="fi-FI" dirty="0" err="1" smtClean="0"/>
              <a:t>processing</a:t>
            </a:r>
            <a:endParaRPr lang="fi-FI" dirty="0"/>
          </a:p>
        </p:txBody>
      </p:sp>
      <p:cxnSp>
        <p:nvCxnSpPr>
          <p:cNvPr id="7" name="Suora yhdysviiva 6"/>
          <p:cNvCxnSpPr/>
          <p:nvPr/>
        </p:nvCxnSpPr>
        <p:spPr>
          <a:xfrm>
            <a:off x="2204579" y="2683078"/>
            <a:ext cx="737768" cy="202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134035" y="245224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PERSOONALLISUUS</a:t>
            </a:r>
            <a:endParaRPr lang="fi-FI" dirty="0"/>
          </a:p>
        </p:txBody>
      </p:sp>
      <p:cxnSp>
        <p:nvCxnSpPr>
          <p:cNvPr id="14" name="Suora yhdysviiva 13"/>
          <p:cNvCxnSpPr/>
          <p:nvPr/>
        </p:nvCxnSpPr>
        <p:spPr>
          <a:xfrm flipH="1">
            <a:off x="4283968" y="1916832"/>
            <a:ext cx="432048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/>
          <p:cNvSpPr txBox="1"/>
          <p:nvPr/>
        </p:nvSpPr>
        <p:spPr>
          <a:xfrm>
            <a:off x="4499992" y="1092609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MOTORIIKKA</a:t>
            </a:r>
          </a:p>
          <a:p>
            <a:r>
              <a:rPr lang="fi-FI" dirty="0" smtClean="0"/>
              <a:t>Motor </a:t>
            </a:r>
            <a:r>
              <a:rPr lang="fi-FI" dirty="0" err="1" smtClean="0"/>
              <a:t>coordination</a:t>
            </a:r>
            <a:endParaRPr lang="fi-FI" dirty="0"/>
          </a:p>
        </p:txBody>
      </p:sp>
      <p:cxnSp>
        <p:nvCxnSpPr>
          <p:cNvPr id="17" name="Suora yhdysviiva 16"/>
          <p:cNvCxnSpPr/>
          <p:nvPr/>
        </p:nvCxnSpPr>
        <p:spPr>
          <a:xfrm flipH="1">
            <a:off x="2483768" y="1052736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ruutu 17"/>
          <p:cNvSpPr txBox="1"/>
          <p:nvPr/>
        </p:nvSpPr>
        <p:spPr>
          <a:xfrm>
            <a:off x="2699792" y="736351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AGNOSIA, AFASIA, ADHD    </a:t>
            </a:r>
            <a:r>
              <a:rPr lang="fi-FI" dirty="0" smtClean="0">
                <a:hlinkClick r:id="rId2"/>
              </a:rPr>
              <a:t>afasia</a:t>
            </a:r>
            <a:r>
              <a:rPr lang="fi-FI" dirty="0" smtClean="0"/>
              <a:t>   </a:t>
            </a:r>
            <a:r>
              <a:rPr lang="fi-FI" dirty="0" smtClean="0">
                <a:hlinkClick r:id="rId3"/>
              </a:rPr>
              <a:t>agnosia</a:t>
            </a:r>
            <a:endParaRPr lang="fi-FI" dirty="0"/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5868144" y="2276872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/>
          <p:cNvSpPr txBox="1"/>
          <p:nvPr/>
        </p:nvSpPr>
        <p:spPr>
          <a:xfrm>
            <a:off x="6624228" y="1848824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VANHENEMINEN</a:t>
            </a:r>
          </a:p>
          <a:p>
            <a:r>
              <a:rPr lang="fi-FI" dirty="0" err="1" smtClean="0"/>
              <a:t>aging</a:t>
            </a:r>
            <a:endParaRPr lang="fi-FI" dirty="0"/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7298027" y="1648713"/>
            <a:ext cx="288032" cy="206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/>
          <p:cNvSpPr txBox="1"/>
          <p:nvPr/>
        </p:nvSpPr>
        <p:spPr>
          <a:xfrm>
            <a:off x="6981692" y="714781"/>
            <a:ext cx="1979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MUISTISAIRAUDET</a:t>
            </a:r>
          </a:p>
          <a:p>
            <a:r>
              <a:rPr lang="fi-FI" dirty="0" smtClean="0"/>
              <a:t>Memory </a:t>
            </a:r>
            <a:r>
              <a:rPr lang="fi-FI" dirty="0" err="1" smtClean="0"/>
              <a:t>disorders</a:t>
            </a:r>
            <a:r>
              <a:rPr lang="fi-FI" dirty="0" smtClean="0"/>
              <a:t> </a:t>
            </a:r>
          </a:p>
          <a:p>
            <a:r>
              <a:rPr lang="fi-FI" dirty="0" smtClean="0"/>
              <a:t>Memory </a:t>
            </a:r>
            <a:r>
              <a:rPr lang="fi-FI" dirty="0" err="1" smtClean="0"/>
              <a:t>loss</a:t>
            </a:r>
            <a:endParaRPr lang="fi-FI" dirty="0"/>
          </a:p>
        </p:txBody>
      </p:sp>
      <p:cxnSp>
        <p:nvCxnSpPr>
          <p:cNvPr id="27" name="Suora yhdysviiva 26"/>
          <p:cNvCxnSpPr/>
          <p:nvPr/>
        </p:nvCxnSpPr>
        <p:spPr>
          <a:xfrm>
            <a:off x="7380312" y="2276872"/>
            <a:ext cx="180020" cy="175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iruutu 27"/>
          <p:cNvSpPr txBox="1"/>
          <p:nvPr/>
        </p:nvSpPr>
        <p:spPr>
          <a:xfrm>
            <a:off x="7298027" y="2410430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ALZHEIMER</a:t>
            </a:r>
            <a:endParaRPr lang="fi-FI" dirty="0"/>
          </a:p>
        </p:txBody>
      </p:sp>
      <p:sp>
        <p:nvSpPr>
          <p:cNvPr id="29" name="Tekstiruutu 28"/>
          <p:cNvSpPr txBox="1"/>
          <p:nvPr/>
        </p:nvSpPr>
        <p:spPr>
          <a:xfrm>
            <a:off x="6401152" y="3566924"/>
            <a:ext cx="1226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PÄIHTEET</a:t>
            </a:r>
            <a:endParaRPr lang="fi-FI" dirty="0"/>
          </a:p>
        </p:txBody>
      </p:sp>
      <p:cxnSp>
        <p:nvCxnSpPr>
          <p:cNvPr id="31" name="Suora yhdysviiva 30"/>
          <p:cNvCxnSpPr/>
          <p:nvPr/>
        </p:nvCxnSpPr>
        <p:spPr>
          <a:xfrm>
            <a:off x="6187140" y="3255478"/>
            <a:ext cx="648072" cy="391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 flipH="1">
            <a:off x="1297500" y="2694068"/>
            <a:ext cx="38792" cy="23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ruutu 33"/>
          <p:cNvSpPr txBox="1"/>
          <p:nvPr/>
        </p:nvSpPr>
        <p:spPr>
          <a:xfrm>
            <a:off x="332731" y="2985128"/>
            <a:ext cx="180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AUTISMIN KIRJO</a:t>
            </a:r>
          </a:p>
          <a:p>
            <a:r>
              <a:rPr lang="fi-FI" dirty="0" err="1" smtClean="0"/>
              <a:t>Autism</a:t>
            </a:r>
            <a:r>
              <a:rPr lang="fi-FI" dirty="0" smtClean="0"/>
              <a:t> </a:t>
            </a:r>
            <a:r>
              <a:rPr lang="fi-FI" dirty="0" err="1" smtClean="0"/>
              <a:t>spectrum</a:t>
            </a:r>
            <a:r>
              <a:rPr lang="fi-FI" dirty="0" smtClean="0"/>
              <a:t> </a:t>
            </a:r>
            <a:r>
              <a:rPr lang="fi-FI" dirty="0" err="1" smtClean="0">
                <a:hlinkClick r:id="rId4"/>
              </a:rPr>
              <a:t>yle</a:t>
            </a:r>
            <a:r>
              <a:rPr lang="fi-FI" dirty="0" smtClean="0">
                <a:hlinkClick r:id="rId4"/>
              </a:rPr>
              <a:t>/autismi</a:t>
            </a:r>
            <a:endParaRPr lang="fi-FI" dirty="0" smtClean="0"/>
          </a:p>
          <a:p>
            <a:r>
              <a:rPr lang="fi-FI" dirty="0" smtClean="0">
                <a:hlinkClick r:id="rId5"/>
              </a:rPr>
              <a:t>Autismiliitto</a:t>
            </a:r>
            <a:endParaRPr lang="fi-FI" dirty="0" smtClean="0"/>
          </a:p>
          <a:p>
            <a:r>
              <a:rPr lang="fi-FI" dirty="0" smtClean="0">
                <a:hlinkClick r:id="rId6" action="ppaction://hlinkpres?slideindex=1&amp;slidetitle="/>
              </a:rPr>
              <a:t>https://www.autismag.org/types-of-autism/</a:t>
            </a:r>
            <a:endParaRPr lang="fi-FI" dirty="0"/>
          </a:p>
        </p:txBody>
      </p:sp>
      <p:cxnSp>
        <p:nvCxnSpPr>
          <p:cNvPr id="36" name="Suora yhdysviiva 35"/>
          <p:cNvCxnSpPr/>
          <p:nvPr/>
        </p:nvCxnSpPr>
        <p:spPr>
          <a:xfrm flipH="1">
            <a:off x="7226019" y="3448715"/>
            <a:ext cx="216024" cy="206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/>
          <p:cNvSpPr txBox="1"/>
          <p:nvPr/>
        </p:nvSpPr>
        <p:spPr>
          <a:xfrm>
            <a:off x="7312383" y="2885660"/>
            <a:ext cx="16923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PYSYVÄ</a:t>
            </a:r>
          </a:p>
          <a:p>
            <a:r>
              <a:rPr lang="fi-FI" dirty="0" err="1" smtClean="0"/>
              <a:t>permanent</a:t>
            </a:r>
            <a:r>
              <a:rPr lang="fi-FI" dirty="0" smtClean="0"/>
              <a:t>, VÄLIAIKAINEN </a:t>
            </a:r>
            <a:r>
              <a:rPr lang="fi-FI" dirty="0" err="1" smtClean="0"/>
              <a:t>temporary</a:t>
            </a:r>
            <a:r>
              <a:rPr lang="fi-FI" dirty="0" smtClean="0"/>
              <a:t> VAIKUTUS</a:t>
            </a:r>
          </a:p>
          <a:p>
            <a:r>
              <a:rPr lang="fi-FI" dirty="0" err="1" smtClean="0"/>
              <a:t>effect</a:t>
            </a:r>
            <a:endParaRPr lang="fi-FI" dirty="0"/>
          </a:p>
        </p:txBody>
      </p:sp>
      <p:sp>
        <p:nvSpPr>
          <p:cNvPr id="40" name="Tekstiruutu 39"/>
          <p:cNvSpPr txBox="1"/>
          <p:nvPr/>
        </p:nvSpPr>
        <p:spPr>
          <a:xfrm>
            <a:off x="5364087" y="3935835"/>
            <a:ext cx="1594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AIVOVAURIO</a:t>
            </a:r>
          </a:p>
          <a:p>
            <a:r>
              <a:rPr lang="fi-FI" dirty="0" smtClean="0"/>
              <a:t>Brain </a:t>
            </a:r>
            <a:r>
              <a:rPr lang="fi-FI" dirty="0" err="1" smtClean="0"/>
              <a:t>damage</a:t>
            </a:r>
            <a:endParaRPr lang="fi-FI" dirty="0"/>
          </a:p>
        </p:txBody>
      </p:sp>
      <p:cxnSp>
        <p:nvCxnSpPr>
          <p:cNvPr id="42" name="Suora yhdysviiva 41"/>
          <p:cNvCxnSpPr/>
          <p:nvPr/>
        </p:nvCxnSpPr>
        <p:spPr>
          <a:xfrm>
            <a:off x="5220072" y="3242593"/>
            <a:ext cx="454132" cy="647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yhdysviiva 43"/>
          <p:cNvCxnSpPr/>
          <p:nvPr/>
        </p:nvCxnSpPr>
        <p:spPr>
          <a:xfrm>
            <a:off x="5854435" y="4434220"/>
            <a:ext cx="306692" cy="311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ruutu 44"/>
          <p:cNvSpPr txBox="1"/>
          <p:nvPr/>
        </p:nvSpPr>
        <p:spPr>
          <a:xfrm>
            <a:off x="5894199" y="4708575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PYSYVÄ </a:t>
            </a:r>
            <a:r>
              <a:rPr lang="fi-FI" dirty="0" err="1" smtClean="0"/>
              <a:t>permanent</a:t>
            </a:r>
            <a:r>
              <a:rPr lang="fi-FI" dirty="0" smtClean="0"/>
              <a:t>, </a:t>
            </a:r>
            <a:r>
              <a:rPr lang="fi-FI" dirty="0" err="1" smtClean="0"/>
              <a:t>constant</a:t>
            </a:r>
            <a:r>
              <a:rPr lang="fi-FI" dirty="0" smtClean="0"/>
              <a:t> AIVOKUDOKSEN VAURIO </a:t>
            </a:r>
            <a:r>
              <a:rPr lang="fi-FI" dirty="0" err="1" smtClean="0"/>
              <a:t>damage</a:t>
            </a:r>
            <a:r>
              <a:rPr lang="fi-FI" dirty="0" smtClean="0"/>
              <a:t> in </a:t>
            </a:r>
            <a:r>
              <a:rPr lang="fi-FI" dirty="0" err="1" smtClean="0"/>
              <a:t>brain</a:t>
            </a:r>
            <a:r>
              <a:rPr lang="fi-FI" dirty="0" smtClean="0"/>
              <a:t> </a:t>
            </a:r>
            <a:r>
              <a:rPr lang="fi-FI" dirty="0" err="1" smtClean="0"/>
              <a:t>tissue</a:t>
            </a:r>
            <a:endParaRPr lang="fi-FI" dirty="0"/>
          </a:p>
        </p:txBody>
      </p:sp>
      <p:cxnSp>
        <p:nvCxnSpPr>
          <p:cNvPr id="47" name="Suora yhdysviiva 46"/>
          <p:cNvCxnSpPr/>
          <p:nvPr/>
        </p:nvCxnSpPr>
        <p:spPr>
          <a:xfrm flipH="1">
            <a:off x="4211960" y="3242593"/>
            <a:ext cx="216024" cy="443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iruutu 47"/>
          <p:cNvSpPr txBox="1"/>
          <p:nvPr/>
        </p:nvSpPr>
        <p:spPr>
          <a:xfrm>
            <a:off x="3410566" y="3704258"/>
            <a:ext cx="1953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TOIMINTAHÄIRIÖ</a:t>
            </a:r>
          </a:p>
          <a:p>
            <a:r>
              <a:rPr lang="fi-FI" dirty="0" err="1" smtClean="0"/>
              <a:t>Functional</a:t>
            </a:r>
            <a:r>
              <a:rPr lang="fi-FI" dirty="0" smtClean="0"/>
              <a:t> </a:t>
            </a:r>
            <a:r>
              <a:rPr lang="fi-FI" dirty="0" err="1" smtClean="0"/>
              <a:t>disorder</a:t>
            </a:r>
            <a:endParaRPr lang="fi-FI" dirty="0"/>
          </a:p>
        </p:txBody>
      </p:sp>
      <p:cxnSp>
        <p:nvCxnSpPr>
          <p:cNvPr id="50" name="Suora yhdysviiva 49"/>
          <p:cNvCxnSpPr>
            <a:stCxn id="48" idx="2"/>
          </p:cNvCxnSpPr>
          <p:nvPr/>
        </p:nvCxnSpPr>
        <p:spPr>
          <a:xfrm>
            <a:off x="4387327" y="4350589"/>
            <a:ext cx="62741" cy="209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iruutu 50"/>
          <p:cNvSpPr txBox="1"/>
          <p:nvPr/>
        </p:nvSpPr>
        <p:spPr>
          <a:xfrm>
            <a:off x="4327022" y="4560100"/>
            <a:ext cx="12952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PÄÄOSIN TILAPÄINEN</a:t>
            </a:r>
          </a:p>
          <a:p>
            <a:r>
              <a:rPr lang="fi-FI" dirty="0" err="1" smtClean="0"/>
              <a:t>Mainly</a:t>
            </a:r>
            <a:r>
              <a:rPr lang="fi-FI" dirty="0" smtClean="0"/>
              <a:t> </a:t>
            </a:r>
            <a:r>
              <a:rPr lang="fi-FI" dirty="0" err="1" smtClean="0"/>
              <a:t>transient</a:t>
            </a:r>
            <a:endParaRPr lang="fi-FI" dirty="0" smtClean="0"/>
          </a:p>
          <a:p>
            <a:r>
              <a:rPr lang="fi-FI" dirty="0" smtClean="0"/>
              <a:t>(</a:t>
            </a:r>
            <a:r>
              <a:rPr lang="fi-FI" dirty="0" err="1" smtClean="0"/>
              <a:t>temporary</a:t>
            </a:r>
            <a:r>
              <a:rPr lang="fi-FI" dirty="0" smtClean="0"/>
              <a:t>)</a:t>
            </a:r>
            <a:endParaRPr lang="fi-FI" dirty="0"/>
          </a:p>
        </p:txBody>
      </p:sp>
      <p:cxnSp>
        <p:nvCxnSpPr>
          <p:cNvPr id="54" name="Suora yhdysviiva 53"/>
          <p:cNvCxnSpPr/>
          <p:nvPr/>
        </p:nvCxnSpPr>
        <p:spPr>
          <a:xfrm flipH="1">
            <a:off x="3055179" y="3242593"/>
            <a:ext cx="494751" cy="977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iruutu 54"/>
          <p:cNvSpPr txBox="1"/>
          <p:nvPr/>
        </p:nvSpPr>
        <p:spPr>
          <a:xfrm>
            <a:off x="2150259" y="4298284"/>
            <a:ext cx="1941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KUNTOUTUMINEN</a:t>
            </a:r>
          </a:p>
          <a:p>
            <a:r>
              <a:rPr lang="fi-FI" dirty="0" err="1" smtClean="0"/>
              <a:t>rehabilitation</a:t>
            </a:r>
            <a:endParaRPr lang="fi-FI" dirty="0"/>
          </a:p>
        </p:txBody>
      </p:sp>
      <p:cxnSp>
        <p:nvCxnSpPr>
          <p:cNvPr id="57" name="Suora yhdysviiva 56"/>
          <p:cNvCxnSpPr/>
          <p:nvPr/>
        </p:nvCxnSpPr>
        <p:spPr>
          <a:xfrm>
            <a:off x="3293544" y="4745469"/>
            <a:ext cx="63017" cy="41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iruutu 57"/>
          <p:cNvSpPr txBox="1"/>
          <p:nvPr/>
        </p:nvSpPr>
        <p:spPr>
          <a:xfrm>
            <a:off x="2912623" y="5132240"/>
            <a:ext cx="1980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AIVOJEN PLASTISITEETTI</a:t>
            </a:r>
            <a:endParaRPr lang="fi-FI" dirty="0"/>
          </a:p>
        </p:txBody>
      </p:sp>
      <p:sp>
        <p:nvSpPr>
          <p:cNvPr id="59" name="Tekstiruutu 58"/>
          <p:cNvSpPr txBox="1"/>
          <p:nvPr/>
        </p:nvSpPr>
        <p:spPr>
          <a:xfrm>
            <a:off x="1807949" y="5444193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TOIMINTA-, </a:t>
            </a:r>
            <a:r>
              <a:rPr lang="fi-FI" dirty="0" err="1" smtClean="0"/>
              <a:t>occupation</a:t>
            </a:r>
            <a:r>
              <a:rPr lang="fi-FI" dirty="0" smtClean="0"/>
              <a:t> PUHE-, FYSIOTERAPIA</a:t>
            </a:r>
            <a:endParaRPr lang="fi-FI" dirty="0"/>
          </a:p>
        </p:txBody>
      </p:sp>
      <p:cxnSp>
        <p:nvCxnSpPr>
          <p:cNvPr id="61" name="Suora yhdysviiva 60"/>
          <p:cNvCxnSpPr/>
          <p:nvPr/>
        </p:nvCxnSpPr>
        <p:spPr>
          <a:xfrm flipH="1">
            <a:off x="2555776" y="4784521"/>
            <a:ext cx="17688" cy="572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/>
          <p:cNvCxnSpPr/>
          <p:nvPr/>
        </p:nvCxnSpPr>
        <p:spPr>
          <a:xfrm flipH="1">
            <a:off x="1637065" y="3369479"/>
            <a:ext cx="1418096" cy="1909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kstiruutu 63"/>
          <p:cNvSpPr txBox="1"/>
          <p:nvPr/>
        </p:nvSpPr>
        <p:spPr>
          <a:xfrm>
            <a:off x="187264" y="5245669"/>
            <a:ext cx="19097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SEKUNDAARIVAI-KUTUKSET </a:t>
            </a:r>
            <a:r>
              <a:rPr lang="fi-FI" dirty="0" err="1" smtClean="0"/>
              <a:t>Secondary</a:t>
            </a:r>
            <a:r>
              <a:rPr lang="fi-FI" dirty="0" smtClean="0"/>
              <a:t> </a:t>
            </a:r>
            <a:r>
              <a:rPr lang="fi-FI" dirty="0" err="1" smtClean="0"/>
              <a:t>effect</a:t>
            </a:r>
            <a:endParaRPr lang="fi-FI" dirty="0"/>
          </a:p>
        </p:txBody>
      </p:sp>
      <p:cxnSp>
        <p:nvCxnSpPr>
          <p:cNvPr id="66" name="Suora yhdysviiva 65"/>
          <p:cNvCxnSpPr/>
          <p:nvPr/>
        </p:nvCxnSpPr>
        <p:spPr>
          <a:xfrm flipH="1">
            <a:off x="1373456" y="6051911"/>
            <a:ext cx="156894" cy="284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iruutu 66"/>
          <p:cNvSpPr txBox="1"/>
          <p:nvPr/>
        </p:nvSpPr>
        <p:spPr>
          <a:xfrm>
            <a:off x="151821" y="6168999"/>
            <a:ext cx="1254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ITSETUNTO</a:t>
            </a:r>
          </a:p>
          <a:p>
            <a:r>
              <a:rPr lang="fi-FI" dirty="0" err="1" smtClean="0"/>
              <a:t>Self</a:t>
            </a:r>
            <a:r>
              <a:rPr lang="fi-FI" dirty="0" smtClean="0"/>
              <a:t> </a:t>
            </a:r>
            <a:r>
              <a:rPr lang="fi-FI" dirty="0" err="1" smtClean="0"/>
              <a:t>esteem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3549930" y="6200835"/>
            <a:ext cx="4701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>
                <a:solidFill>
                  <a:srgbClr val="FF0000"/>
                </a:solidFill>
              </a:rPr>
              <a:t>Ethics</a:t>
            </a:r>
            <a:r>
              <a:rPr lang="fi-FI" dirty="0" smtClean="0">
                <a:solidFill>
                  <a:srgbClr val="FF0000"/>
                </a:solidFill>
              </a:rPr>
              <a:t>? &gt; </a:t>
            </a:r>
            <a:r>
              <a:rPr lang="fi-FI" dirty="0" err="1" smtClean="0">
                <a:solidFill>
                  <a:srgbClr val="FF0000"/>
                </a:solidFill>
              </a:rPr>
              <a:t>stem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cells</a:t>
            </a:r>
            <a:r>
              <a:rPr lang="fi-FI" dirty="0" smtClean="0">
                <a:solidFill>
                  <a:srgbClr val="FF0000"/>
                </a:solidFill>
              </a:rPr>
              <a:t> &gt;</a:t>
            </a:r>
            <a:r>
              <a:rPr lang="fi-FI" dirty="0" err="1" smtClean="0">
                <a:solidFill>
                  <a:srgbClr val="FF0000"/>
                </a:solidFill>
              </a:rPr>
              <a:t>producing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brain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err="1" smtClean="0">
                <a:solidFill>
                  <a:srgbClr val="FF0000"/>
                </a:solidFill>
              </a:rPr>
              <a:t>tissue</a:t>
            </a:r>
            <a:r>
              <a:rPr lang="fi-FI" dirty="0" smtClean="0">
                <a:solidFill>
                  <a:srgbClr val="FF0000"/>
                </a:solidFill>
              </a:rPr>
              <a:t> &gt; </a:t>
            </a:r>
            <a:r>
              <a:rPr lang="fi-FI" dirty="0" err="1" smtClean="0">
                <a:solidFill>
                  <a:srgbClr val="FF0000"/>
                </a:solidFill>
              </a:rPr>
              <a:t>consciousness</a:t>
            </a:r>
            <a:r>
              <a:rPr lang="fi-FI" dirty="0" smtClean="0">
                <a:solidFill>
                  <a:srgbClr val="FF0000"/>
                </a:solidFill>
              </a:rPr>
              <a:t>??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7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95642" y="299695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     PÄIHTEET</a:t>
            </a:r>
            <a:endParaRPr lang="fi-FI" sz="3200" dirty="0"/>
          </a:p>
        </p:txBody>
      </p:sp>
      <p:cxnSp>
        <p:nvCxnSpPr>
          <p:cNvPr id="6" name="Suora yhdysviiva 5"/>
          <p:cNvCxnSpPr/>
          <p:nvPr/>
        </p:nvCxnSpPr>
        <p:spPr>
          <a:xfrm>
            <a:off x="3195642" y="2204864"/>
            <a:ext cx="656278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/>
          <p:cNvSpPr txBox="1"/>
          <p:nvPr/>
        </p:nvSpPr>
        <p:spPr>
          <a:xfrm>
            <a:off x="2195736" y="177281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TOIMINTAHÄIRIÖT</a:t>
            </a:r>
            <a:endParaRPr lang="fi-FI" dirty="0"/>
          </a:p>
        </p:txBody>
      </p:sp>
      <p:cxnSp>
        <p:nvCxnSpPr>
          <p:cNvPr id="9" name="Suora yhdysviiva 8"/>
          <p:cNvCxnSpPr/>
          <p:nvPr/>
        </p:nvCxnSpPr>
        <p:spPr>
          <a:xfrm flipH="1" flipV="1">
            <a:off x="3195642" y="1062028"/>
            <a:ext cx="4421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4181308" y="877362"/>
            <a:ext cx="798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FASD</a:t>
            </a:r>
            <a:endParaRPr lang="fi-FI" dirty="0"/>
          </a:p>
        </p:txBody>
      </p:sp>
      <p:cxnSp>
        <p:nvCxnSpPr>
          <p:cNvPr id="12" name="Suora yhdysviiva 11"/>
          <p:cNvCxnSpPr>
            <a:stCxn id="4" idx="0"/>
          </p:cNvCxnSpPr>
          <p:nvPr/>
        </p:nvCxnSpPr>
        <p:spPr>
          <a:xfrm flipV="1">
            <a:off x="4455782" y="2204864"/>
            <a:ext cx="332242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4099845" y="1772816"/>
            <a:ext cx="2776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HÄIRIÖKÄYTTÄYTYMINEN</a:t>
            </a:r>
            <a:endParaRPr lang="fi-FI" dirty="0"/>
          </a:p>
        </p:txBody>
      </p:sp>
      <p:cxnSp>
        <p:nvCxnSpPr>
          <p:cNvPr id="15" name="Suora yhdysviiva 14"/>
          <p:cNvCxnSpPr/>
          <p:nvPr/>
        </p:nvCxnSpPr>
        <p:spPr>
          <a:xfrm flipV="1">
            <a:off x="5004048" y="2600908"/>
            <a:ext cx="711874" cy="396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5940152" y="234888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MIELIHYVÄPERIAATE</a:t>
            </a:r>
            <a:endParaRPr lang="fi-FI" dirty="0"/>
          </a:p>
        </p:txBody>
      </p:sp>
      <p:cxnSp>
        <p:nvCxnSpPr>
          <p:cNvPr id="18" name="Suora yhdysviiva 17"/>
          <p:cNvCxnSpPr>
            <a:endCxn id="19" idx="1"/>
          </p:cNvCxnSpPr>
          <p:nvPr/>
        </p:nvCxnSpPr>
        <p:spPr>
          <a:xfrm flipV="1">
            <a:off x="5488050" y="3181618"/>
            <a:ext cx="668126" cy="107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ruutu 18"/>
          <p:cNvSpPr txBox="1"/>
          <p:nvPr/>
        </p:nvSpPr>
        <p:spPr>
          <a:xfrm>
            <a:off x="6156176" y="299695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MOTIIVIT</a:t>
            </a:r>
            <a:endParaRPr lang="fi-FI" dirty="0"/>
          </a:p>
        </p:txBody>
      </p:sp>
      <p:cxnSp>
        <p:nvCxnSpPr>
          <p:cNvPr id="23" name="Suora yhdysviiva 22"/>
          <p:cNvCxnSpPr/>
          <p:nvPr/>
        </p:nvCxnSpPr>
        <p:spPr>
          <a:xfrm>
            <a:off x="4635832" y="3646094"/>
            <a:ext cx="576064" cy="351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/>
        </p:nvSpPr>
        <p:spPr>
          <a:xfrm>
            <a:off x="5036992" y="4123408"/>
            <a:ext cx="1232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TUNTEET</a:t>
            </a:r>
            <a:endParaRPr lang="fi-FI" dirty="0"/>
          </a:p>
        </p:txBody>
      </p:sp>
      <p:cxnSp>
        <p:nvCxnSpPr>
          <p:cNvPr id="26" name="Suora yhdysviiva 25"/>
          <p:cNvCxnSpPr/>
          <p:nvPr/>
        </p:nvCxnSpPr>
        <p:spPr>
          <a:xfrm flipV="1">
            <a:off x="6071875" y="4123408"/>
            <a:ext cx="360040" cy="200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ruutu 26"/>
          <p:cNvSpPr txBox="1"/>
          <p:nvPr/>
        </p:nvSpPr>
        <p:spPr>
          <a:xfrm>
            <a:off x="6396016" y="3581727"/>
            <a:ext cx="25735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LIMBINEN JÄRJESTELMÄ</a:t>
            </a:r>
          </a:p>
          <a:p>
            <a:r>
              <a:rPr lang="fi-FI" dirty="0" smtClean="0"/>
              <a:t>VOIMISTUU, OTSALOHKO</a:t>
            </a:r>
          </a:p>
          <a:p>
            <a:r>
              <a:rPr lang="fi-FI" dirty="0" smtClean="0"/>
              <a:t>HEIKKENEE</a:t>
            </a:r>
          </a:p>
        </p:txBody>
      </p:sp>
      <p:cxnSp>
        <p:nvCxnSpPr>
          <p:cNvPr id="30" name="Suora yhdysviiva 29"/>
          <p:cNvCxnSpPr/>
          <p:nvPr/>
        </p:nvCxnSpPr>
        <p:spPr>
          <a:xfrm>
            <a:off x="5831581" y="4483250"/>
            <a:ext cx="334063" cy="376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iruutu 30"/>
          <p:cNvSpPr txBox="1"/>
          <p:nvPr/>
        </p:nvSpPr>
        <p:spPr>
          <a:xfrm>
            <a:off x="6269334" y="4680950"/>
            <a:ext cx="1397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MIELIHYVÄ, AGGRESSIO</a:t>
            </a:r>
            <a:endParaRPr lang="fi-FI" dirty="0"/>
          </a:p>
        </p:txBody>
      </p:sp>
      <p:cxnSp>
        <p:nvCxnSpPr>
          <p:cNvPr id="33" name="Suora yhdysviiva 32"/>
          <p:cNvCxnSpPr/>
          <p:nvPr/>
        </p:nvCxnSpPr>
        <p:spPr>
          <a:xfrm flipH="1">
            <a:off x="3597778" y="3784699"/>
            <a:ext cx="391941" cy="677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ruutu 33"/>
          <p:cNvSpPr txBox="1"/>
          <p:nvPr/>
        </p:nvSpPr>
        <p:spPr>
          <a:xfrm>
            <a:off x="2814753" y="4507387"/>
            <a:ext cx="1641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TOLERANSSI</a:t>
            </a:r>
            <a:endParaRPr lang="fi-FI" dirty="0"/>
          </a:p>
        </p:txBody>
      </p:sp>
      <p:cxnSp>
        <p:nvCxnSpPr>
          <p:cNvPr id="36" name="Suora yhdysviiva 35"/>
          <p:cNvCxnSpPr/>
          <p:nvPr/>
        </p:nvCxnSpPr>
        <p:spPr>
          <a:xfrm flipH="1">
            <a:off x="2947717" y="3366284"/>
            <a:ext cx="687550" cy="455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1331640" y="3821758"/>
            <a:ext cx="1483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EVOLUUTIO</a:t>
            </a:r>
            <a:endParaRPr lang="fi-FI" dirty="0"/>
          </a:p>
        </p:txBody>
      </p:sp>
      <p:cxnSp>
        <p:nvCxnSpPr>
          <p:cNvPr id="39" name="Suora yhdysviiva 38"/>
          <p:cNvCxnSpPr/>
          <p:nvPr/>
        </p:nvCxnSpPr>
        <p:spPr>
          <a:xfrm>
            <a:off x="2555776" y="3181618"/>
            <a:ext cx="10420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iruutu 39"/>
          <p:cNvSpPr txBox="1"/>
          <p:nvPr/>
        </p:nvSpPr>
        <p:spPr>
          <a:xfrm>
            <a:off x="665963" y="2673786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ELÄMÄNTAPA, VALINNAT, USKOMUKSET</a:t>
            </a:r>
            <a:endParaRPr lang="fi-FI" dirty="0"/>
          </a:p>
        </p:txBody>
      </p:sp>
      <p:cxnSp>
        <p:nvCxnSpPr>
          <p:cNvPr id="3" name="Suora yhdysviiva 2"/>
          <p:cNvCxnSpPr/>
          <p:nvPr/>
        </p:nvCxnSpPr>
        <p:spPr>
          <a:xfrm>
            <a:off x="2195736" y="1196752"/>
            <a:ext cx="432048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ruutu 4"/>
          <p:cNvSpPr txBox="1"/>
          <p:nvPr/>
        </p:nvSpPr>
        <p:spPr>
          <a:xfrm>
            <a:off x="1000825" y="8980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LIIKERADAT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2155629" y="67382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TIEDONKÄSITTELY</a:t>
            </a:r>
            <a:endParaRPr lang="fi-FI" dirty="0"/>
          </a:p>
        </p:txBody>
      </p:sp>
      <p:cxnSp>
        <p:nvCxnSpPr>
          <p:cNvPr id="14" name="Suora yhdysviiva 13"/>
          <p:cNvCxnSpPr/>
          <p:nvPr/>
        </p:nvCxnSpPr>
        <p:spPr>
          <a:xfrm flipV="1">
            <a:off x="3641794" y="1241178"/>
            <a:ext cx="559910" cy="568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5254649" y="696178"/>
            <a:ext cx="1196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DELIRIUM</a:t>
            </a:r>
          </a:p>
          <a:p>
            <a:r>
              <a:rPr lang="fi-FI" dirty="0" smtClean="0">
                <a:hlinkClick r:id="rId2"/>
              </a:rPr>
              <a:t>delirium</a:t>
            </a:r>
            <a:endParaRPr lang="fi-FI" dirty="0" smtClean="0"/>
          </a:p>
          <a:p>
            <a:endParaRPr lang="fi-FI" dirty="0"/>
          </a:p>
        </p:txBody>
      </p:sp>
      <p:cxnSp>
        <p:nvCxnSpPr>
          <p:cNvPr id="21" name="Suora yhdysviiva 20"/>
          <p:cNvCxnSpPr/>
          <p:nvPr/>
        </p:nvCxnSpPr>
        <p:spPr>
          <a:xfrm flipH="1">
            <a:off x="5211897" y="1412776"/>
            <a:ext cx="258166" cy="334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 flipV="1">
            <a:off x="6431915" y="1579978"/>
            <a:ext cx="444341" cy="120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6968153" y="1412776"/>
            <a:ext cx="2068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ASOSIAALISUUS</a:t>
            </a:r>
            <a:endParaRPr lang="fi-FI" dirty="0"/>
          </a:p>
        </p:txBody>
      </p:sp>
      <p:cxnSp>
        <p:nvCxnSpPr>
          <p:cNvPr id="35" name="Suora yhdysviiva 34"/>
          <p:cNvCxnSpPr/>
          <p:nvPr/>
        </p:nvCxnSpPr>
        <p:spPr>
          <a:xfrm flipH="1" flipV="1">
            <a:off x="1331408" y="668979"/>
            <a:ext cx="397301" cy="177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ruutu 43"/>
          <p:cNvSpPr txBox="1"/>
          <p:nvPr/>
        </p:nvSpPr>
        <p:spPr>
          <a:xfrm>
            <a:off x="251520" y="260648"/>
            <a:ext cx="1529794" cy="382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REAKTIOAIKA</a:t>
            </a:r>
            <a:endParaRPr lang="fi-FI" dirty="0"/>
          </a:p>
        </p:txBody>
      </p:sp>
      <p:cxnSp>
        <p:nvCxnSpPr>
          <p:cNvPr id="46" name="Suora yhdysviiva 45"/>
          <p:cNvCxnSpPr/>
          <p:nvPr/>
        </p:nvCxnSpPr>
        <p:spPr>
          <a:xfrm>
            <a:off x="2465390" y="520347"/>
            <a:ext cx="234170" cy="144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iruutu 46"/>
          <p:cNvSpPr txBox="1"/>
          <p:nvPr/>
        </p:nvSpPr>
        <p:spPr>
          <a:xfrm>
            <a:off x="1781314" y="12662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TARKKAAVAISUUS</a:t>
            </a:r>
            <a:endParaRPr lang="fi-FI" dirty="0"/>
          </a:p>
        </p:txBody>
      </p:sp>
      <p:sp>
        <p:nvSpPr>
          <p:cNvPr id="48" name="Tekstiruutu 47"/>
          <p:cNvSpPr txBox="1"/>
          <p:nvPr/>
        </p:nvSpPr>
        <p:spPr>
          <a:xfrm>
            <a:off x="3691689" y="207224"/>
            <a:ext cx="105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MUISTI</a:t>
            </a:r>
            <a:endParaRPr lang="fi-FI" dirty="0"/>
          </a:p>
        </p:txBody>
      </p:sp>
      <p:cxnSp>
        <p:nvCxnSpPr>
          <p:cNvPr id="50" name="Suora yhdysviiva 49"/>
          <p:cNvCxnSpPr/>
          <p:nvPr/>
        </p:nvCxnSpPr>
        <p:spPr>
          <a:xfrm flipH="1">
            <a:off x="3725530" y="520347"/>
            <a:ext cx="126390" cy="172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yhdysviiva 52"/>
          <p:cNvCxnSpPr/>
          <p:nvPr/>
        </p:nvCxnSpPr>
        <p:spPr>
          <a:xfrm flipH="1">
            <a:off x="5635724" y="4937026"/>
            <a:ext cx="616171" cy="441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/>
          <p:cNvSpPr txBox="1"/>
          <p:nvPr/>
        </p:nvSpPr>
        <p:spPr>
          <a:xfrm>
            <a:off x="4635831" y="5378134"/>
            <a:ext cx="1796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NOUSUHUMALA</a:t>
            </a:r>
            <a:endParaRPr lang="fi-FI" dirty="0"/>
          </a:p>
        </p:txBody>
      </p:sp>
      <p:cxnSp>
        <p:nvCxnSpPr>
          <p:cNvPr id="56" name="Suora yhdysviiva 55"/>
          <p:cNvCxnSpPr/>
          <p:nvPr/>
        </p:nvCxnSpPr>
        <p:spPr>
          <a:xfrm>
            <a:off x="7322782" y="5368572"/>
            <a:ext cx="360040" cy="420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kstiruutu 56"/>
          <p:cNvSpPr txBox="1"/>
          <p:nvPr/>
        </p:nvSpPr>
        <p:spPr>
          <a:xfrm>
            <a:off x="6876256" y="587727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LASKUHUMALA</a:t>
            </a:r>
            <a:endParaRPr lang="fi-FI" dirty="0"/>
          </a:p>
        </p:txBody>
      </p:sp>
      <p:cxnSp>
        <p:nvCxnSpPr>
          <p:cNvPr id="59" name="Suora yhdysviiva 58"/>
          <p:cNvCxnSpPr/>
          <p:nvPr/>
        </p:nvCxnSpPr>
        <p:spPr>
          <a:xfrm flipH="1">
            <a:off x="2814753" y="4876719"/>
            <a:ext cx="476739" cy="501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kstiruutu 59"/>
          <p:cNvSpPr txBox="1"/>
          <p:nvPr/>
        </p:nvSpPr>
        <p:spPr>
          <a:xfrm>
            <a:off x="1752652" y="5424300"/>
            <a:ext cx="175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MYYTTI: ”HYVÄ VIINAPÄÄ”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01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Pisara</Template>
  <TotalTime>128</TotalTime>
  <Words>133</Words>
  <Application>Microsoft Office PowerPoint</Application>
  <PresentationFormat>Näytössä katseltava diaesitys (4:3)</PresentationFormat>
  <Paragraphs>62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Tw Cen MT</vt:lpstr>
      <vt:lpstr>Pisara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17</cp:revision>
  <dcterms:created xsi:type="dcterms:W3CDTF">2014-10-15T08:25:48Z</dcterms:created>
  <dcterms:modified xsi:type="dcterms:W3CDTF">2021-10-11T08:10:17Z</dcterms:modified>
</cp:coreProperties>
</file>