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95" r:id="rId4"/>
    <p:sldId id="259" r:id="rId5"/>
    <p:sldId id="260" r:id="rId6"/>
    <p:sldId id="293" r:id="rId7"/>
    <p:sldId id="294" r:id="rId8"/>
    <p:sldId id="263" r:id="rId9"/>
    <p:sldId id="261" r:id="rId10"/>
    <p:sldId id="264" r:id="rId11"/>
    <p:sldId id="296" r:id="rId12"/>
    <p:sldId id="265" r:id="rId13"/>
    <p:sldId id="266" r:id="rId14"/>
    <p:sldId id="270" r:id="rId15"/>
    <p:sldId id="297" r:id="rId16"/>
    <p:sldId id="267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8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4" r:id="rId55"/>
    <p:sldId id="315" r:id="rId56"/>
    <p:sldId id="316" r:id="rId57"/>
    <p:sldId id="317" r:id="rId58"/>
    <p:sldId id="318" r:id="rId59"/>
    <p:sldId id="319" r:id="rId6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04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2688,'1'6,"-1"0,1 1,0-1,4 9,-5-14,0 0,0-1,0 1,1 0,-1-1,0 1,1 0,-1-1,1 1,-1 0,1-1,-1 1,1-1,-1 1,1-1,-1 1,1-1,-1 0,2 1,-1-1,-1 0,1 0,0 0,0-1,-1 1,1 0,0-1,-1 1,1 0,-1-1,1 1,0-1,-1 1,1-1,-1 1,1-1,-1 1,0-1,1 0,-1 1,1-1,-1 0,0 1,0-1,1-1,10-23,-2-1,0 0,-2-1,-1 0,4-33,9-39,5-28,14-208,-12 76,12-43,-35 286,0-1,1 2,1-1,1 0,0 1,1 0,0 0,1 1,1 0,0 1,1-1,1 2,14-15,246-298,-41 37,-180 221,129-159,-172 217,1 0,1 1,-1 0,1 0,0 1,1 0,0 0,0 1,0 1,1 0,0 0,0 1,0 1,0-1,13 0,-2 1,1 2,-1 1,1 0,-1 2,1 1,-1 0,0 2,0 0,-1 2,24 9,24 10,-45-19,0 2,0 1,-1 1,34 20,-25-5,-1 2,-1 0,-2 2,37 49,-28-32,-28-36,-1 0,0 1,-1 0,-1 0,10 25,13 67,-22-75,1 1,21 49,-1-21,42 96,126 481,-186-590,-1 1,-2 0,1 54,-10 141,-1-114,3-88,1 0,3 0,0-1,3 1,20 67,-13-62,-3 1,-2 0,-1 1,1 46,-9-85,0 0,0 0,1 0,0-1,0 1,0 0,1-1,0 1,1-1,-1 0,1 0,1 1,-1-2,1 1,0 0,0-1,8 8,-11-12,7 6,0 0,0 1,-1 0,0 0,0 0,-1 1,0 0,-1 0,6 14,4 24,-7-21,11 25,-15-43,0-1,0 1,1-1,0 0,0 0,1 0,7 7,8 4,22 13,11 10,-35-24,1-1,1-2,28 16,-35-23,0 0,0-2,1 0,0 0,0-1,25 2,-17-3,1-1,0-2,0 0,-1-1,1-2,-1 0,32-9,-39 6,0 1,-1-2,0 0,0-1,-1 0,0-1,0-1,-1 0,-1-1,1 0,14-19,-14 14,-1-1,0 0,-1-1,-1 0,11-28,-10 13,0 0,8-50,-12 52,2 1,13-31,5-18,-17 50,0 1,2-1,18-29,54-75,-69 110,-6 9,-2 0,0-1,0 0,-1 0,-1 0,-1 0,0-1,-1 0,1-16,-1-19,-5-77,0 57,-2-342,6 369,3 0,1 0,3 1,15-49,-8 33,10-75,-21 77,-4 34,2 0,9-42,-10 57,1 1,-1-1,2 1,-1 0,1 0,0 0,1 0,0 0,0 1,0 0,1 0,7-6,17-12,0 2,2 1,36-19,-47 30,0 1,1 1,0 1,0 0,0 2,33-4,7 5,-1 2,83 8,-133-5,-1 0,0 2,1-1,-1 1,0 1,-1-1,1 2,0-1,-1 2,0-1,-1 1,1 0,-1 1,0 0,0 0,-1 1,7 9,6 12,0 1,-2 1,23 57,6 8,-40-84,0 0,1 0,1 0,0-1,0 0,1-1,21 17,-22-21,0 0,1 0,-1-1,1-1,1 1,-1-2,0 1,1-1,0-1,18 2,33-1,68-6,-59 0,-50 3,-1-1,1-2,23-4,-38 5,0 0,1 0,-2 0,1 0,0-1,0 0,-1-1,0 1,1-1,-1 0,-1 0,1 0,0-1,6-9,-3 1,-1-1,-1-1,0 1,0-1,-2 0,5-20,-6 19,1 0,1 0,0 1,1 0,16-28,-12 28,1 1,1 1,0 0,1 0,15-11,77-50,-21 15,-30 17,-16 11,45-27,15-5,-47 29,73-36,-122 69,20-10,1 1,0 0,1 2,-1 0,30-4,-7 7,0 1,0 2,67 7,-105-4,-1 1,0 0,0 0,0 1,-1 0,1 0,-1 0,1 1,-1 0,0 0,0 1,-1-1,10 11,3 5,-1 2,18 27,-35-49,33 56,-1 1,35 91,-58-120,0 0,-2 1,3 29,5 19,-6-31,4 66,-7-46,-3-46,1 1,1 0,0-1,14 29,40 72,-37-79,-17-33,0-1,1-1,0 1,0-1,0 0,1 0,0-1,1 0,-1 0,1-1,1 0,-1 0,15 5,-5-3,1 0,0-2,0 0,0-1,32 2,179-5,-129-3,-80 1,0-1,0-1,0-1,0 0,24-10,97-45,-136 56,8-4,1-1,-1 0,-1-1,25-21,41-51,-39 37,25-24,88-89,-126 128,-1-2,-2-1,37-62,-18 26,74-133,-109 187,-1 0,0 0,-2-1,5-16,-6 19,-1 0,2 1,-1-1,2 1,-1 0,1 0,1 1,9-11,6-3,1 1,1 1,2 1,0 1,1 1,0 2,2 0,0 2,1 2,0 0,1 2,39-9,-25 12,0 1,52 0,93 6,-150 2,-28-1,0 0,1 2,-1-1,0 1,0 1,21 7,-28-8,-1 0,1 1,0-1,-1 1,1 1,-1-1,0 0,0 1,0 0,-1 0,1 0,-1 1,0-1,0 1,-1-1,1 1,2 10,0 0,-1 0,-1 0,0 0,0 29,-5 66,-1-60,-4 825,8-577,-4-171,-23 137,23-243,-2 0,0 0,-2-1,0 0,-1 0,-1-1,-1 0,-21 30,20-32,1 0,1 1,0 0,1 0,1 1,1 0,1 0,0 0,2 1,-3 28,7 268,2-141,-3 356,1-516,0 1,1-1,1 0,0 1,11 27,36 71,-41-97,6 11,2 0,1-1,1 0,1-2,2 0,33 30,-47-49,-1 0,1-1,0 1,0-2,0 1,1-1,0 0,0-1,0 0,0-1,17 3,-2-2,1-1,0-1,32-3,-17-2,0-2,-1-2,0-2,0-1,-1-2,-1-1,55-30,-48 18,73-58,36-46,-68 56,-70 62,15-13,-1 0,-1-2,48-60,-47 42,47-96,9-58,-73 168,1-5,-1 0,10-59,3-78,-21 140,21-632,-24 636,1 1,1 0,10-39,29-81,-37 134,161-634,-156 598,24-155,-28 157,2 1,2 0,31-87,-21 79,3 2,2 0,2 2,56-79,4 5,22-30,-101 146,1-1,-1 1,1 1,1-1,0 2,0-1,1 1,-1 1,2 0,-1 0,1 1,-1 1,24-6,0 3,-1 2,1 2,60 1,-80 2,1 1,0 0,0 1,19 5,-30-6,-1 1,1-1,0 1,-1 0,1 1,-1-1,1 1,-1-1,0 1,0 0,-1 1,1-1,-1 1,1-1,-1 1,0 0,-1 1,4 4,53 138,10 65,-60-178,-2 0,-1 1,0 38,-4 106,-2-157,1 10,2 0,2-1,1 1,1-1,14 38,7 30,33 111,-47-162,21 46,8 28,-2 25,-38-138,-1-1,1 1,0-1,1 0,0-1,0 1,1 0,0-1,0 0,10 10,-9-12,0 0,0-1,0 0,0 0,1 0,-1-1,1 0,0-1,0 1,0-1,1 0,13 1,11 0,-1-2,1-1,-1-1,1-2,-1-1,0-1,41-13,-34 6,-1-2,-1-2,0-1,-1-2,45-31,-61 37,1 1,0 2,0 0,1 1,0 0,1 2,0 1,0 1,0 0,1 2,0 1,-1 0,44 4,-56-1,0 1,0 0,0 0,0 1,0 0,0 1,-1 0,0 1,0 0,0 0,0 1,-1 0,12 11,3 7,0 1,33 49,-43-57,34 60,-18-27,-11-22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10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13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17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18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22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1:07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1:18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384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7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23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4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9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20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726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8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4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2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8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1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9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188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123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34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7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921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2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2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5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73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06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9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9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4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823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58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7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8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D25EDAFC-5D53-468A-B24D-87DEF2BA4A60}" type="datetimeFigureOut">
              <a:rPr lang="fi-FI" smtClean="0"/>
              <a:t>15.11.2021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2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36.png"/><Relationship Id="rId9" Type="http://schemas.openxmlformats.org/officeDocument/2006/relationships/customXml" Target="../ink/ink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501" y="2636912"/>
            <a:ext cx="7156073" cy="2237578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Oppimisen tuki liikunnassa</a:t>
            </a:r>
            <a:br>
              <a:rPr lang="fi-FI" dirty="0"/>
            </a:br>
            <a:r>
              <a:rPr lang="fi-FI" dirty="0"/>
              <a:t>Terhi Huovista </a:t>
            </a:r>
            <a:r>
              <a:rPr lang="fi-FI" dirty="0" err="1"/>
              <a:t>mukaellen</a:t>
            </a:r>
            <a:br>
              <a:rPr lang="fi-FI" dirty="0"/>
            </a:br>
            <a:r>
              <a:rPr lang="fi-FI" dirty="0"/>
              <a:t>POMM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399" y="4874490"/>
            <a:ext cx="6046293" cy="1169849"/>
          </a:xfrm>
        </p:spPr>
        <p:txBody>
          <a:bodyPr/>
          <a:lstStyle/>
          <a:p>
            <a:r>
              <a:rPr lang="fi-FI" sz="2400" dirty="0"/>
              <a:t>Mari Kääpä</a:t>
            </a:r>
          </a:p>
          <a:p>
            <a:r>
              <a:rPr lang="fi-FI" sz="2400" dirty="0"/>
              <a:t>mari.p.kaapa@jyu.fi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3515" y="1538254"/>
            <a:ext cx="5159024" cy="38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78AB75-B7C5-405D-95EF-083F19A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42" y="265672"/>
            <a:ext cx="5702788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Erityiset opetusjärjestelyt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AA4783-76CA-4A2B-9CA5-87CD45AE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1611876"/>
            <a:ext cx="5844988" cy="491442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dirty="0"/>
              <a:t>Perusopetuslaki 18§: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”Oppilaan opiskelu voidaan järjestää osittain toisin kuin tässä laissa ja sen nojalla säädetään ja määrätään, jos: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fi-FI" dirty="0"/>
              <a:t>oppilaalla katsotaan joltakin osin ennestään olevan perusopetuksen oppimäärää vastaavat tiedot ja taidot;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fi-FI" dirty="0"/>
              <a:t>perusopetuksen oppimäärän suorittaminen olisi oppilaalle olosuhteet ja aikaisemmat opinnot huomioon ottaen joltakin osin kohtuutonta; tai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fi-FI" dirty="0"/>
              <a:t>se on perusteltua oppilaan terveydentilaan liittyvistä syistä.” 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 Ensisijaisesti kolmiportainen tuki!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Esim. osittainen tai kokonaan vapauttaminen, 	yksilöllisesti toteutettava opetusohjelma </a:t>
            </a:r>
          </a:p>
        </p:txBody>
      </p:sp>
      <p:pic>
        <p:nvPicPr>
          <p:cNvPr id="6" name="Sisällön paikkamerkki 5" descr="Kuva, joka sisältää kohteen vesi, ulko, taivas, urheilu&#10;&#10;Kuvaus luotu automaattisesti">
            <a:extLst>
              <a:ext uri="{FF2B5EF4-FFF2-40B4-BE49-F238E27FC236}">
                <a16:creationId xmlns:a16="http://schemas.microsoft.com/office/drawing/2014/main" id="{395A4839-B80C-48C4-96D7-58F323CFD4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r="5591" b="2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13366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648DD2A-067E-4A4F-91BB-4EBD42186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79659"/>
            <a:ext cx="10895012" cy="6509770"/>
          </a:xfrm>
          <a:noFill/>
        </p:spPr>
      </p:pic>
    </p:spTree>
    <p:extLst>
      <p:ext uri="{BB962C8B-B14F-4D97-AF65-F5344CB8AC3E}">
        <p14:creationId xmlns:p14="http://schemas.microsoft.com/office/powerpoint/2010/main" val="2024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EEB788C3-E3A2-4553-96A9-B83B1B2AE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848"/>
          <a:stretch/>
        </p:blipFill>
        <p:spPr>
          <a:xfrm>
            <a:off x="1176338" y="68263"/>
            <a:ext cx="10895012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17736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7658AAB0-689E-48B5-9C36-9AC97E8C0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r="2" b="10375"/>
          <a:stretch/>
        </p:blipFill>
        <p:spPr>
          <a:xfrm>
            <a:off x="1176338" y="68263"/>
            <a:ext cx="10895012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9145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4BD02-906B-427D-80C2-8DECA217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171450"/>
            <a:ext cx="10369103" cy="1080542"/>
          </a:xfrm>
        </p:spPr>
        <p:txBody>
          <a:bodyPr/>
          <a:lstStyle/>
          <a:p>
            <a:r>
              <a:rPr lang="fi-FI" dirty="0"/>
              <a:t>Tuen tavoitteena OSALLISUUDEN vahvistaminen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C4B3D7-D06A-45E7-B2B0-B7CA18627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024" y="1631576"/>
            <a:ext cx="6203576" cy="475017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”Opetuksen ja tuen järjestämisen lähtökohtana ovat sekä o</a:t>
            </a:r>
            <a:r>
              <a:rPr lang="fi-FI" sz="2400" u="sng" dirty="0"/>
              <a:t>petusryhmän</a:t>
            </a:r>
            <a:r>
              <a:rPr lang="fi-FI" sz="2400" dirty="0"/>
              <a:t> että </a:t>
            </a:r>
            <a:r>
              <a:rPr lang="fi-FI" sz="2400" u="sng" dirty="0"/>
              <a:t>kunkin oppilaan </a:t>
            </a:r>
            <a:r>
              <a:rPr lang="fi-FI" sz="2400" dirty="0"/>
              <a:t>vahvuudet ja oppimis- ja kehitystarpeet. Oppimisen ja koulunkäynnin tukeminen merkitsee </a:t>
            </a:r>
            <a:r>
              <a:rPr lang="fi-FI" sz="2400" u="sng" dirty="0"/>
              <a:t>yhteisöllisiä</a:t>
            </a:r>
            <a:r>
              <a:rPr lang="fi-FI" sz="2400" dirty="0"/>
              <a:t> ja </a:t>
            </a:r>
            <a:r>
              <a:rPr lang="fi-FI" sz="2400" u="sng" dirty="0"/>
              <a:t>oppimisympäristöön</a:t>
            </a:r>
            <a:r>
              <a:rPr lang="fi-FI" sz="2400" dirty="0"/>
              <a:t> liittyviä ratkaisuja sekä oppilaiden</a:t>
            </a:r>
            <a:r>
              <a:rPr lang="fi-FI" sz="2400" u="sng" dirty="0"/>
              <a:t> yksilöllisiin tarpeisiin </a:t>
            </a:r>
            <a:r>
              <a:rPr lang="fi-FI" sz="2400" dirty="0"/>
              <a:t>vastaamista.”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(Perusopetuksen opetussuunnitelman perusteet 2014) </a:t>
            </a:r>
          </a:p>
        </p:txBody>
      </p:sp>
      <p:pic>
        <p:nvPicPr>
          <p:cNvPr id="6" name="Sisällön paikkamerkki 5" descr="Kuva, joka sisältää kohteen lattia, urheilu, henkilö, ryhmä&#10;&#10;Kuvaus luotu automaattisesti">
            <a:extLst>
              <a:ext uri="{FF2B5EF4-FFF2-40B4-BE49-F238E27FC236}">
                <a16:creationId xmlns:a16="http://schemas.microsoft.com/office/drawing/2014/main" id="{7D373DC2-715A-4238-9D46-2D7E726145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39" y="2133601"/>
            <a:ext cx="4895850" cy="3671887"/>
          </a:xfrm>
        </p:spPr>
      </p:pic>
    </p:spTree>
    <p:extLst>
      <p:ext uri="{BB962C8B-B14F-4D97-AF65-F5344CB8AC3E}">
        <p14:creationId xmlns:p14="http://schemas.microsoft.com/office/powerpoint/2010/main" val="35092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3F8FA-94EA-42EF-B839-E04F350D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83" y="285750"/>
            <a:ext cx="10633484" cy="1080542"/>
          </a:xfrm>
        </p:spPr>
        <p:txBody>
          <a:bodyPr/>
          <a:lstStyle/>
          <a:p>
            <a:r>
              <a:rPr lang="fi-FI" dirty="0"/>
              <a:t>Miten saadaan parasta mahdollista osaamista esille? </a:t>
            </a:r>
            <a:r>
              <a:rPr lang="fi-FI" dirty="0">
                <a:sym typeface="Wingdings" panose="05000000000000000000" pitchFamily="2" charset="2"/>
              </a:rPr>
              <a:t> Arviointi opetusryhmään, oppimisympäristöön sekä pedagogisiin ratkaisuihin liittyvien tuen tarpeiden tunnistamisessa</a:t>
            </a:r>
            <a:endParaRPr lang="fi-FI" dirty="0"/>
          </a:p>
        </p:txBody>
      </p:sp>
      <p:pic>
        <p:nvPicPr>
          <p:cNvPr id="5" name="Sisällön paikkamerkki 4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084C7D56-EF85-42E3-8008-0441F0F52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83" y="2179638"/>
            <a:ext cx="9616834" cy="4392612"/>
          </a:xfrm>
        </p:spPr>
      </p:pic>
    </p:spTree>
    <p:extLst>
      <p:ext uri="{BB962C8B-B14F-4D97-AF65-F5344CB8AC3E}">
        <p14:creationId xmlns:p14="http://schemas.microsoft.com/office/powerpoint/2010/main" val="17174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609D07-D861-4D54-B7A7-2D531F1A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95" y="151879"/>
            <a:ext cx="10633376" cy="1080542"/>
          </a:xfrm>
        </p:spPr>
        <p:txBody>
          <a:bodyPr/>
          <a:lstStyle/>
          <a:p>
            <a:r>
              <a:rPr lang="fi-FI" dirty="0"/>
              <a:t>Oppimisen esteiden tunnistaminen ja tukitoimet liikunnassa, esim.</a:t>
            </a:r>
          </a:p>
        </p:txBody>
      </p:sp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38C53450-4AC1-4D34-8171-F4C335EDC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1318471"/>
            <a:ext cx="11689977" cy="5189905"/>
          </a:xfrm>
        </p:spPr>
      </p:pic>
    </p:spTree>
    <p:extLst>
      <p:ext uri="{BB962C8B-B14F-4D97-AF65-F5344CB8AC3E}">
        <p14:creationId xmlns:p14="http://schemas.microsoft.com/office/powerpoint/2010/main" val="33444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50EA59A-2226-467F-A429-E611C4535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56" y="71613"/>
            <a:ext cx="10618938" cy="6558439"/>
          </a:xfrm>
        </p:spPr>
      </p:pic>
    </p:spTree>
    <p:extLst>
      <p:ext uri="{BB962C8B-B14F-4D97-AF65-F5344CB8AC3E}">
        <p14:creationId xmlns:p14="http://schemas.microsoft.com/office/powerpoint/2010/main" val="24370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556A4F-A8EB-4882-93AA-3BA66F95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294" y="1918448"/>
            <a:ext cx="3303730" cy="4337052"/>
          </a:xfrm>
        </p:spPr>
        <p:txBody>
          <a:bodyPr/>
          <a:lstStyle/>
          <a:p>
            <a:r>
              <a:rPr lang="fi-FI" sz="2800" dirty="0"/>
              <a:t>Itsehallintataidot</a:t>
            </a:r>
          </a:p>
          <a:p>
            <a:r>
              <a:rPr lang="fi-FI" sz="2800" dirty="0"/>
              <a:t>Toisten huomioon ottaminen</a:t>
            </a:r>
          </a:p>
          <a:p>
            <a:r>
              <a:rPr lang="fi-FI" sz="2800" dirty="0"/>
              <a:t>Vastuullisuus</a:t>
            </a:r>
          </a:p>
          <a:p>
            <a:r>
              <a:rPr lang="fi-FI" sz="2800" dirty="0"/>
              <a:t>Yhteistyötaidot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AB9618D-5BD6-4181-A158-7F0A33268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65176" y="1918448"/>
            <a:ext cx="4392706" cy="4247403"/>
          </a:xfrm>
        </p:spPr>
        <p:txBody>
          <a:bodyPr/>
          <a:lstStyle/>
          <a:p>
            <a:r>
              <a:rPr lang="fi-FI" sz="2800" dirty="0"/>
              <a:t>Kyky kohdistaa ja ylläpitää tarkkaavaisuutta </a:t>
            </a:r>
          </a:p>
          <a:p>
            <a:r>
              <a:rPr lang="fi-FI" sz="2800" dirty="0"/>
              <a:t>Halu ja innostus harjoitella </a:t>
            </a:r>
          </a:p>
          <a:p>
            <a:r>
              <a:rPr lang="fi-FI" sz="2800" dirty="0"/>
              <a:t>Kyky iloita oppimisesta ja onnistumisesta </a:t>
            </a:r>
          </a:p>
          <a:p>
            <a:r>
              <a:rPr lang="fi-FI" sz="2800" dirty="0"/>
              <a:t>Kielelliset valmiudet </a:t>
            </a:r>
          </a:p>
          <a:p>
            <a:r>
              <a:rPr lang="fi-FI" sz="2800" dirty="0"/>
              <a:t>Tunteiden säätelyn taidot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1604223-A663-4FBA-827A-AE2CCB1D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171450"/>
            <a:ext cx="10369103" cy="1080542"/>
          </a:xfrm>
        </p:spPr>
        <p:txBody>
          <a:bodyPr/>
          <a:lstStyle/>
          <a:p>
            <a:r>
              <a:rPr lang="fi-FI" dirty="0"/>
              <a:t>Oppimisvalmiudet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A8E1A3D-C8AF-4B7B-B45F-3A2C5439F9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89371" y="1918448"/>
            <a:ext cx="3456335" cy="4247403"/>
          </a:xfrm>
        </p:spPr>
        <p:txBody>
          <a:bodyPr/>
          <a:lstStyle/>
          <a:p>
            <a:r>
              <a:rPr lang="fi-FI" sz="2800" dirty="0"/>
              <a:t>Havaintomotoriset taidot </a:t>
            </a:r>
          </a:p>
          <a:p>
            <a:r>
              <a:rPr lang="fi-FI" sz="2800" dirty="0"/>
              <a:t>Perusmotoriset taidot</a:t>
            </a:r>
          </a:p>
          <a:p>
            <a:r>
              <a:rPr lang="fi-FI" sz="2800" dirty="0"/>
              <a:t>Liikunnan lajitaidot </a:t>
            </a:r>
          </a:p>
          <a:p>
            <a:r>
              <a:rPr lang="fi-FI" sz="2800" dirty="0"/>
              <a:t>Fyysinen toimintakyky</a:t>
            </a:r>
          </a:p>
        </p:txBody>
      </p:sp>
    </p:spTree>
    <p:extLst>
      <p:ext uri="{BB962C8B-B14F-4D97-AF65-F5344CB8AC3E}">
        <p14:creationId xmlns:p14="http://schemas.microsoft.com/office/powerpoint/2010/main" val="2355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DED1ED-F11C-4BBB-9871-E278A5EA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Tuki osana liikunnan oppiaineen </a:t>
            </a:r>
            <a:r>
              <a:rPr lang="fi-FI" dirty="0" err="1"/>
              <a:t>opsia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BE575-3B9A-4763-82A2-32FDFC1D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23" y="2043953"/>
            <a:ext cx="6188518" cy="4337796"/>
          </a:xfrm>
        </p:spPr>
        <p:txBody>
          <a:bodyPr anchor="t">
            <a:noAutofit/>
          </a:bodyPr>
          <a:lstStyle/>
          <a:p>
            <a:r>
              <a:rPr lang="fi-FI" sz="2400" dirty="0"/>
              <a:t>Hyväksyvä ilmapiiri aina tuen lähtökohtana </a:t>
            </a:r>
          </a:p>
          <a:p>
            <a:r>
              <a:rPr lang="fi-FI" sz="2400" dirty="0"/>
              <a:t>Luokkatasoiset painotukset tuessa </a:t>
            </a:r>
          </a:p>
          <a:p>
            <a:pPr marL="0" indent="0">
              <a:buNone/>
            </a:pPr>
            <a:r>
              <a:rPr lang="fi-FI" sz="2400" dirty="0"/>
              <a:t>	– 1.-2. </a:t>
            </a:r>
            <a:r>
              <a:rPr lang="fi-FI" sz="2400" dirty="0" err="1"/>
              <a:t>lk</a:t>
            </a:r>
            <a:r>
              <a:rPr lang="fi-FI" sz="2400" dirty="0"/>
              <a:t>: motoristen ongelmien 	tunnistaminen </a:t>
            </a:r>
          </a:p>
          <a:p>
            <a:pPr marL="0" indent="0">
              <a:buNone/>
            </a:pPr>
            <a:r>
              <a:rPr lang="fi-FI" sz="2400" dirty="0"/>
              <a:t>	– 3.-6. </a:t>
            </a:r>
            <a:r>
              <a:rPr lang="fi-FI" sz="2400" dirty="0" err="1"/>
              <a:t>lk</a:t>
            </a:r>
            <a:r>
              <a:rPr lang="fi-FI" sz="2400" dirty="0"/>
              <a:t>: osallisuutta lisäävien 	perustaitojen tukeminen </a:t>
            </a:r>
          </a:p>
          <a:p>
            <a:pPr marL="0" indent="0">
              <a:buNone/>
            </a:pPr>
            <a:r>
              <a:rPr lang="fi-FI" sz="2400" dirty="0"/>
              <a:t>	– 7.-9. </a:t>
            </a:r>
            <a:r>
              <a:rPr lang="fi-FI" sz="2400" dirty="0" err="1"/>
              <a:t>lk</a:t>
            </a:r>
            <a:r>
              <a:rPr lang="fi-FI" sz="2400" dirty="0"/>
              <a:t>: toimintakyvyn tukeminen ja 	harrastuksen löytäminen </a:t>
            </a:r>
          </a:p>
        </p:txBody>
      </p:sp>
      <p:pic>
        <p:nvPicPr>
          <p:cNvPr id="6" name="Sisällön paikkamerkki 5" descr="Kuva, joka sisältää kohteen lattia, seinä, sisä, henkilö&#10;&#10;Kuvaus luotu automaattisesti">
            <a:extLst>
              <a:ext uri="{FF2B5EF4-FFF2-40B4-BE49-F238E27FC236}">
                <a16:creationId xmlns:a16="http://schemas.microsoft.com/office/drawing/2014/main" id="{8F64B2D8-4B8D-4AB2-B72F-D70024E0AA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515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9829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F49134-6705-466C-914E-225130BB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opetussuunnitelma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EBCE67-C72E-4B95-95D8-23110657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56792"/>
            <a:ext cx="11458575" cy="4996408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Kokonaisvaltaisuus: </a:t>
            </a:r>
            <a:r>
              <a:rPr lang="fi-FI" sz="2800" dirty="0"/>
              <a:t>fyysinen, sosiaalinen ja psyykkinen hyvinvointi </a:t>
            </a:r>
          </a:p>
          <a:p>
            <a:pPr marL="0" indent="0">
              <a:buNone/>
            </a:pPr>
            <a:r>
              <a:rPr lang="fi-FI" sz="2400" dirty="0"/>
              <a:t>=&gt; onnistumisen kokemukset, koettu pätevyys, oman kehon hyväksyminen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sz="2000" b="1" dirty="0"/>
              <a:t>Tavoitteet:</a:t>
            </a:r>
          </a:p>
          <a:p>
            <a:pPr marL="0" indent="0">
              <a:buNone/>
            </a:pPr>
            <a:r>
              <a:rPr lang="fi-FI" sz="2000" dirty="0"/>
              <a:t>– TAITOJEN OPPIMINEN: (1) Havaintomotoriikka, (2) tasapaino- ja liikkumistaidot, (3) välineenkäsittelytaidot, (4) fyysisten ominaisuuksien arviointitaidot ja kehittäminen, (5) uimataito ja vedestä pelastautumistaito </a:t>
            </a:r>
          </a:p>
          <a:p>
            <a:pPr marL="0" indent="0">
              <a:buNone/>
            </a:pPr>
            <a:r>
              <a:rPr lang="fi-FI" sz="2000" dirty="0"/>
              <a:t>– TYÖSKENTELY: (1) aktiivisuus ja yrittäminen, (2) turvallinen ja asiallinen toiminta, (3) vuorovaikutus ja yhteistyötaidot, (4) reilu peli, (5) vastuullinen työskentely itsenäisesti ja ryhmässä </a:t>
            </a:r>
          </a:p>
          <a:p>
            <a:pPr marL="0" indent="0">
              <a:buNone/>
            </a:pPr>
            <a:r>
              <a:rPr lang="fi-FI" sz="2000" dirty="0"/>
              <a:t>– TIEDOT JA KOKEMUKSET: (1) myönteinen kehonkuva ja pätevyyden kokemukset, (2) fyysisesti aktiivisen ja liikunnallisen elämäntavan merkityksen ymmärtäminen, (3) kokemukset erilaisista liikunnan harrastamisen muodoista</a:t>
            </a:r>
          </a:p>
        </p:txBody>
      </p:sp>
    </p:spTree>
    <p:extLst>
      <p:ext uri="{BB962C8B-B14F-4D97-AF65-F5344CB8AC3E}">
        <p14:creationId xmlns:p14="http://schemas.microsoft.com/office/powerpoint/2010/main" val="41033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A5076A-EA0C-44F2-9482-B73C81E8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 anchor="t">
            <a:normAutofit fontScale="90000"/>
          </a:bodyPr>
          <a:lstStyle/>
          <a:p>
            <a:r>
              <a:rPr lang="fi-FI" sz="2700"/>
              <a:t>Ryhmän hyväksyvä ja kannustava ilmapiiri </a:t>
            </a:r>
            <a:br>
              <a:rPr lang="fi-FI" sz="2700"/>
            </a:br>
            <a:r>
              <a:rPr lang="fi-FI" sz="2700"/>
              <a:t>keskeisin tuen muoto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EC7A95-71B8-41F0-B151-E1413AC45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8"/>
            <a:ext cx="6769348" cy="4896121"/>
          </a:xfrm>
        </p:spPr>
        <p:txBody>
          <a:bodyPr anchor="t">
            <a:normAutofit/>
          </a:bodyPr>
          <a:lstStyle/>
          <a:p>
            <a:pPr marL="342900" indent="-342900">
              <a:buAutoNum type="arabicPeriod"/>
            </a:pPr>
            <a:r>
              <a:rPr lang="fi-FI" sz="2400" dirty="0"/>
              <a:t>Oppilastuntemuksen lisääminen.</a:t>
            </a:r>
          </a:p>
          <a:p>
            <a:pPr marL="342900" indent="-342900">
              <a:buAutoNum type="arabicPeriod"/>
            </a:pPr>
            <a:r>
              <a:rPr lang="fi-FI" sz="2400" dirty="0"/>
              <a:t>Tunnin sosiaalisten tavoitteiden näkyväksi ja kuuluvaksi tekeminen.</a:t>
            </a:r>
          </a:p>
          <a:p>
            <a:pPr marL="342900" indent="-342900">
              <a:buAutoNum type="arabicPeriod"/>
            </a:pPr>
            <a:r>
              <a:rPr lang="fi-FI" sz="2400" dirty="0"/>
              <a:t>Myönteisen kielen käyttäminen ja positiivisen palautteen antaminen.</a:t>
            </a:r>
          </a:p>
          <a:p>
            <a:pPr marL="342900" indent="-342900">
              <a:buAutoNum type="arabicPeriod"/>
            </a:pPr>
            <a:r>
              <a:rPr lang="fi-FI" sz="2400" dirty="0"/>
              <a:t>Työtapojen ja sisältöjen valinnassa kriteerinä oppilaiden osallisuuden, autonomian ja välittömän liikunnan ilon varmistaminen.</a:t>
            </a:r>
          </a:p>
          <a:p>
            <a:pPr marL="342900" indent="-342900">
              <a:buAutoNum type="arabicPeriod"/>
            </a:pPr>
            <a:r>
              <a:rPr lang="fi-FI" sz="2400" dirty="0"/>
              <a:t>Omasta työstä nauttiminen ja läsnäolo.</a:t>
            </a:r>
          </a:p>
        </p:txBody>
      </p:sp>
      <p:pic>
        <p:nvPicPr>
          <p:cNvPr id="6" name="Sisällön paikkamerkki 5" descr="Kuva, joka sisältää kohteen puu, ulko, henkilö, jousiammunta&#10;&#10;Kuvaus luotu automaattisesti">
            <a:extLst>
              <a:ext uri="{FF2B5EF4-FFF2-40B4-BE49-F238E27FC236}">
                <a16:creationId xmlns:a16="http://schemas.microsoft.com/office/drawing/2014/main" id="{2C3913C4-A1FF-4A85-8ACD-9B0524532F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7" b="-2"/>
          <a:stretch/>
        </p:blipFill>
        <p:spPr>
          <a:xfrm>
            <a:off x="7731674" y="10"/>
            <a:ext cx="4460326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604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EFF509-62C5-4BAA-A761-447B7BA9F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66" y="1772965"/>
            <a:ext cx="4625787" cy="4392612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Arvioinnin lähtökohdat</a:t>
            </a:r>
          </a:p>
          <a:p>
            <a:r>
              <a:rPr lang="fi-FI" sz="2400" dirty="0"/>
              <a:t>Arvioinnin edistettävä oppimista </a:t>
            </a:r>
          </a:p>
          <a:p>
            <a:r>
              <a:rPr lang="fi-FI" sz="2400" dirty="0"/>
              <a:t>Arvioinnin tulee olla kannustavaa </a:t>
            </a:r>
          </a:p>
          <a:p>
            <a:r>
              <a:rPr lang="fi-FI" sz="2400" dirty="0"/>
              <a:t>Arviointia tulee tehdä monipuolisesti </a:t>
            </a:r>
          </a:p>
          <a:p>
            <a:r>
              <a:rPr lang="fi-FI" sz="2400" dirty="0"/>
              <a:t>Oppilaan/opiskelijan tiedettävä, mitä arvioidaan ja miten arviointikriteereitä on sovellettu häneen.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91D3DDE-1D31-41AB-9691-2D54BEFA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612" y="376519"/>
            <a:ext cx="6759387" cy="6005232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Opettajan antama palaute oppilaalle </a:t>
            </a:r>
          </a:p>
          <a:p>
            <a:pPr marL="0" indent="0">
              <a:buNone/>
            </a:pPr>
            <a:r>
              <a:rPr lang="fi-FI" sz="2400" dirty="0"/>
              <a:t>• Suurin osa arviointia muodostuu opettajan (ja vertaisten) antamasta arviointipalautteesta tunneilla </a:t>
            </a:r>
          </a:p>
          <a:p>
            <a:pPr marL="0" indent="0">
              <a:buNone/>
            </a:pPr>
            <a:r>
              <a:rPr lang="fi-FI" sz="2400" dirty="0"/>
              <a:t>• Opettajalta saatu huomio ja kannustava arviointipalaute on tukea tarvitseville oppilaille vähintään yhtä merkityksellistä kuin kenelle tahansa – Eriyttämisessä itsenäistä ohjelmaa (mahd. avustajan kanssa) tulee käyttää harkiten </a:t>
            </a:r>
          </a:p>
          <a:p>
            <a:pPr marL="0" indent="0">
              <a:buNone/>
            </a:pPr>
            <a:r>
              <a:rPr lang="fi-FI" sz="2400" dirty="0"/>
              <a:t>• Tukea tarvitseville oppilaille monikanavaisuus palautteen annossa on tärkeää, myös 13-18-vuotiailla… – Pelkkä suullinen palaute ei kaikille ”kolahda” </a:t>
            </a:r>
          </a:p>
        </p:txBody>
      </p:sp>
    </p:spTree>
    <p:extLst>
      <p:ext uri="{BB962C8B-B14F-4D97-AF65-F5344CB8AC3E}">
        <p14:creationId xmlns:p14="http://schemas.microsoft.com/office/powerpoint/2010/main" val="29159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3E84B-160F-4BE4-8703-A0997DF2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95" y="296955"/>
            <a:ext cx="10369103" cy="1137397"/>
          </a:xfrm>
        </p:spPr>
        <p:txBody>
          <a:bodyPr/>
          <a:lstStyle/>
          <a:p>
            <a:r>
              <a:rPr lang="fi-FI" dirty="0"/>
              <a:t>Tukea tarvitsevan oppilaan arviointi perusopetuksessa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47915F-50EE-486C-A08B-207CD9399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741" y="1753536"/>
            <a:ext cx="6400800" cy="4807509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Arvioinnin tarkoitus </a:t>
            </a:r>
          </a:p>
          <a:p>
            <a:pPr marL="0" indent="0">
              <a:buNone/>
            </a:pPr>
            <a:r>
              <a:rPr lang="fi-FI" sz="2400" dirty="0"/>
              <a:t>– Tukea oppilaan kasvua ja kehitystä </a:t>
            </a:r>
          </a:p>
          <a:p>
            <a:pPr marL="0" indent="0">
              <a:buNone/>
            </a:pPr>
            <a:r>
              <a:rPr lang="fi-FI" sz="2400" dirty="0"/>
              <a:t>– Antaa oppilaalle tietoa omasta osaamisesta </a:t>
            </a:r>
          </a:p>
          <a:p>
            <a:pPr marL="0" indent="0">
              <a:buNone/>
            </a:pPr>
            <a:r>
              <a:rPr lang="fi-FI" sz="2400" dirty="0"/>
              <a:t>– Ohjata ja KANNUSTAA </a:t>
            </a:r>
          </a:p>
          <a:p>
            <a:pPr marL="0" indent="0">
              <a:buNone/>
            </a:pPr>
            <a:r>
              <a:rPr lang="fi-FI" sz="2400" dirty="0"/>
              <a:t>– Vahvistaa oppilaan itseluottamusta </a:t>
            </a:r>
          </a:p>
          <a:p>
            <a:pPr marL="0" indent="0">
              <a:buNone/>
            </a:pPr>
            <a:r>
              <a:rPr lang="fi-FI" sz="2400" dirty="0"/>
              <a:t>– Kehittää oppimaan oppimisen taitoja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Periaate arvioinnin suunnittelussa: </a:t>
            </a:r>
          </a:p>
          <a:p>
            <a:pPr marL="0" indent="0">
              <a:buNone/>
            </a:pPr>
            <a:r>
              <a:rPr lang="fi-FI" sz="2400" b="1" dirty="0"/>
              <a:t>Jokaisella oppilaalla oikeus OSOITTAA PARASTA MAHDOLLISTA OSAAMISTAAN.</a:t>
            </a:r>
          </a:p>
        </p:txBody>
      </p:sp>
      <p:pic>
        <p:nvPicPr>
          <p:cNvPr id="6" name="Sisällön paikkamerkki 5" descr="Kuva, joka sisältää kohteen ruoho, ulko, puu, kasvi&#10;&#10;Kuvaus luotu automaattisesti">
            <a:extLst>
              <a:ext uri="{FF2B5EF4-FFF2-40B4-BE49-F238E27FC236}">
                <a16:creationId xmlns:a16="http://schemas.microsoft.com/office/drawing/2014/main" id="{670897EB-BD0F-4F48-AD67-0CF87EEF0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8" y="1905281"/>
            <a:ext cx="4709740" cy="3532304"/>
          </a:xfrm>
        </p:spPr>
      </p:pic>
    </p:spTree>
    <p:extLst>
      <p:ext uri="{BB962C8B-B14F-4D97-AF65-F5344CB8AC3E}">
        <p14:creationId xmlns:p14="http://schemas.microsoft.com/office/powerpoint/2010/main" val="22325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2618A-49FD-4F63-8A85-69139292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50" y="476250"/>
            <a:ext cx="10369103" cy="1080542"/>
          </a:xfrm>
        </p:spPr>
        <p:txBody>
          <a:bodyPr/>
          <a:lstStyle/>
          <a:p>
            <a:r>
              <a:rPr lang="fi-FI" dirty="0"/>
              <a:t>Arvioinnissa huomioitavaa… (PO)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FCB61F-2E7E-4E20-8886-D2C9733FC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47" y="1556792"/>
            <a:ext cx="7207624" cy="4609059"/>
          </a:xfrm>
        </p:spPr>
        <p:txBody>
          <a:bodyPr/>
          <a:lstStyle/>
          <a:p>
            <a:r>
              <a:rPr lang="fi-FI" sz="2400" dirty="0"/>
              <a:t>Annetun palautteen on tärkeää olla konkreettista, jotta sillä merkitystä oppilaalle (</a:t>
            </a:r>
            <a:r>
              <a:rPr lang="fi-FI" sz="2400" dirty="0" err="1"/>
              <a:t>vert</a:t>
            </a:r>
            <a:r>
              <a:rPr lang="fi-FI" sz="2400" dirty="0"/>
              <a:t>. numero/sanallinen) </a:t>
            </a:r>
          </a:p>
          <a:p>
            <a:r>
              <a:rPr lang="fi-FI" sz="2400" dirty="0"/>
              <a:t>Positiivinen palaute aikaansaa muutoksia paremmin kuin negatiivinen </a:t>
            </a:r>
          </a:p>
          <a:p>
            <a:r>
              <a:rPr lang="fi-FI" sz="2400" dirty="0"/>
              <a:t>KÄYTTÄYTYMINEN EI SAA VAIKUTTAA OPPIAINEEN ARVOSANAAN (</a:t>
            </a:r>
            <a:r>
              <a:rPr lang="fi-FI" sz="2400" dirty="0" err="1"/>
              <a:t>vert</a:t>
            </a:r>
            <a:r>
              <a:rPr lang="fi-FI" sz="2400" dirty="0"/>
              <a:t>. Liikunnassa työskentelytaitojen arviointi 50 % numerosta) </a:t>
            </a:r>
          </a:p>
          <a:p>
            <a:r>
              <a:rPr lang="fi-FI" sz="2400" dirty="0"/>
              <a:t>Heikkojen oppilaiden oppimismotivaatio tutkitusti heikkenee 3. luokalla =&gt; pienetkin edistymiset oppimisessa tärkeää tehdä näkyviksi</a:t>
            </a:r>
          </a:p>
        </p:txBody>
      </p:sp>
      <p:pic>
        <p:nvPicPr>
          <p:cNvPr id="6" name="Sisällön paikkamerkki 5" descr="Kuva, joka sisältää kohteen puu&#10;&#10;Kuvaus luotu automaattisesti">
            <a:extLst>
              <a:ext uri="{FF2B5EF4-FFF2-40B4-BE49-F238E27FC236}">
                <a16:creationId xmlns:a16="http://schemas.microsoft.com/office/drawing/2014/main" id="{D27A4A0C-B35F-4E34-95AC-3ECCDB21B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9133" y="2329179"/>
            <a:ext cx="4392613" cy="3280732"/>
          </a:xfrm>
        </p:spPr>
      </p:pic>
    </p:spTree>
    <p:extLst>
      <p:ext uri="{BB962C8B-B14F-4D97-AF65-F5344CB8AC3E}">
        <p14:creationId xmlns:p14="http://schemas.microsoft.com/office/powerpoint/2010/main" val="21564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F7268E4-107B-4F29-B393-B55847D82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r="2" b="347"/>
          <a:stretch/>
        </p:blipFill>
        <p:spPr>
          <a:xfrm>
            <a:off x="1176338" y="68263"/>
            <a:ext cx="10895012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6529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C3771FC-0915-4397-A0B5-12E91B04C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28" y="68263"/>
            <a:ext cx="9332232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38378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90C90BE-BEAB-4D72-985F-DB2A042B0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84" y="68263"/>
            <a:ext cx="9571519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13695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B1C901-AE0A-456B-B7D4-973DA880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Poissaoleva peruskoululainen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7D4AA8-9C14-4939-B3DC-8D91D221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351722"/>
            <a:ext cx="8090452" cy="481412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200" dirty="0"/>
              <a:t>Heti, kun oppilaalla ilmenee vaikeuksia liikuntatunneilla osallistumiseen tai tavoitteiden saavuttamiseen oppilas on otettava kolmiportaisen tuen piiriin – myös liikunnassa. 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Mikäli tuki on laiminlyöty, tilanne haastava: </a:t>
            </a:r>
          </a:p>
          <a:p>
            <a:pPr marL="0" indent="0">
              <a:buNone/>
            </a:pPr>
            <a:r>
              <a:rPr lang="fi-FI" sz="2200" dirty="0"/>
              <a:t>– Ilman näyttöjä oppimäärää ei voi arvioida. </a:t>
            </a:r>
          </a:p>
          <a:p>
            <a:pPr marL="0" indent="0">
              <a:buNone/>
            </a:pPr>
            <a:r>
              <a:rPr lang="fi-FI" sz="2200" dirty="0"/>
              <a:t>– Ilman tarvittavia hallintopäätöksiä opettajaa ei voida velvoittaa järjestämään oppilaalle yksilöllistä ohjelmaa näyttöjen antamiseksi. </a:t>
            </a:r>
          </a:p>
          <a:p>
            <a:pPr marL="0" indent="0">
              <a:buNone/>
            </a:pPr>
            <a:r>
              <a:rPr lang="fi-FI" sz="2200" dirty="0"/>
              <a:t>– Ilman oppimäärän yksilöllistämistä (erityisen tuen päätöstä) opettaja ei voi hyväksyä näytöksi kotona kuitattua päiväkirjaa tms.</a:t>
            </a:r>
          </a:p>
          <a:p>
            <a:pPr marL="0" indent="0">
              <a:buNone/>
            </a:pPr>
            <a:r>
              <a:rPr lang="fi-FI" sz="2200" dirty="0"/>
              <a:t> </a:t>
            </a:r>
          </a:p>
          <a:p>
            <a:pPr marL="0" indent="0">
              <a:buNone/>
            </a:pPr>
            <a:r>
              <a:rPr lang="fi-FI" sz="2200" dirty="0"/>
              <a:t>Ts. säädöksiä noudatettava myös liikunnanopetuksessa.</a:t>
            </a:r>
          </a:p>
        </p:txBody>
      </p:sp>
      <p:pic>
        <p:nvPicPr>
          <p:cNvPr id="6" name="Sisällön paikkamerkki 5" descr="Kuva, joka sisältää kohteen koralli, onteloeläin, selkärangaton&#10;&#10;Kuvaus luotu automaattisesti">
            <a:extLst>
              <a:ext uri="{FF2B5EF4-FFF2-40B4-BE49-F238E27FC236}">
                <a16:creationId xmlns:a16="http://schemas.microsoft.com/office/drawing/2014/main" id="{3558A27A-5EEE-49A9-BB68-92F917AAF2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r="5405" b="-2"/>
          <a:stretch/>
        </p:blipFill>
        <p:spPr>
          <a:xfrm>
            <a:off x="7731674" y="10"/>
            <a:ext cx="4460326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26345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49AC7-017C-4714-AC84-31025CA7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oppilaan kulttuuri, uskonto yms. Henkilökohtaiset asiat huomioidaan arvioinnissa?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88C4C6-4CEA-4E0E-99A7-44A21AA6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11" y="1495772"/>
            <a:ext cx="11229363" cy="4885978"/>
          </a:xfrm>
        </p:spPr>
        <p:txBody>
          <a:bodyPr/>
          <a:lstStyle/>
          <a:p>
            <a:r>
              <a:rPr lang="fi-FI" sz="2600" dirty="0"/>
              <a:t>Oppilas ei osallistu opetussuunnitelman mukaiseen opetukseen… (musiikkiliikunta, uinti…)? </a:t>
            </a:r>
          </a:p>
          <a:p>
            <a:endParaRPr lang="fi-FI" sz="2600" dirty="0"/>
          </a:p>
          <a:p>
            <a:r>
              <a:rPr lang="fi-FI" sz="2600" dirty="0"/>
              <a:t>Lähtökohtana se, että ilman päätöstä erityisistä opetusjärjestelyistä (PL 18 §, LL 29 §) tai yksilöllisestä oppimäärästä (PL 17 §) oppilas osallistuu opetukseen </a:t>
            </a:r>
          </a:p>
          <a:p>
            <a:pPr marL="0" indent="0">
              <a:buNone/>
            </a:pPr>
            <a:r>
              <a:rPr lang="fi-FI" sz="2600" dirty="0"/>
              <a:t>	– Päätöksiä tehdessä tehdään päätös myös arvioinnista – ei jälkikäteen </a:t>
            </a:r>
          </a:p>
          <a:p>
            <a:pPr marL="0" indent="0">
              <a:buNone/>
            </a:pPr>
            <a:r>
              <a:rPr lang="fi-FI" sz="2600" dirty="0"/>
              <a:t>	– Oppiaineen arvioinnista vastaa oppiaineen opettaja (	Perusopetusasetus 13 §, Lukiolaki 38 §) </a:t>
            </a:r>
          </a:p>
          <a:p>
            <a:pPr marL="0" indent="0">
              <a:buNone/>
            </a:pPr>
            <a:r>
              <a:rPr lang="fi-FI" sz="2600" dirty="0"/>
              <a:t>	– LIITO lausunnot arvioinnista: LIITO 3/2017</a:t>
            </a:r>
          </a:p>
        </p:txBody>
      </p:sp>
    </p:spTree>
    <p:extLst>
      <p:ext uri="{BB962C8B-B14F-4D97-AF65-F5344CB8AC3E}">
        <p14:creationId xmlns:p14="http://schemas.microsoft.com/office/powerpoint/2010/main" val="11942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EBD826-DBFD-4AFE-9079-ECDF103A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895350"/>
          </a:xfrm>
        </p:spPr>
        <p:txBody>
          <a:bodyPr/>
          <a:lstStyle/>
          <a:p>
            <a:r>
              <a:rPr lang="fi-FI" dirty="0"/>
              <a:t>Kuka päättää liikunnan arvioinnista?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7E2D1E-4974-4C48-9686-436491A99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443634" cy="4392612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”Oppilaan arvioinnista päättää kunkin oppiaineen tai opintokokonaisuuden osalta oppilaan opettaja, tai jos opettajia on useita, opettajat yhdessä.” (Perusopetusasetus 13 §, Lukiolaki 38§) </a:t>
            </a:r>
          </a:p>
          <a:p>
            <a:pPr marL="0" indent="0">
              <a:buNone/>
            </a:pPr>
            <a:r>
              <a:rPr lang="fi-FI" sz="2400" dirty="0"/>
              <a:t>	– Liikunnan oppilasarviointi on liikunnanopettajan tehtävä. </a:t>
            </a:r>
          </a:p>
          <a:p>
            <a:pPr marL="0" indent="0">
              <a:buNone/>
            </a:pPr>
            <a:r>
              <a:rPr lang="fi-FI" sz="2400" dirty="0"/>
              <a:t>	– Liikunnanopettajan ei voida edellyttää arvioivan oppilasta ilman tarvittavia 	näyttöjä. </a:t>
            </a:r>
          </a:p>
          <a:p>
            <a:pPr marL="0" indent="0">
              <a:buNone/>
            </a:pPr>
            <a:r>
              <a:rPr lang="fi-FI" sz="2400" dirty="0"/>
              <a:t>	– Liikunnanopettajan ei voida edellyttää järjestävän oppilaalle yksilöllistä 	ohjelmaa ilman päätöksiä oppilaan tarvitsemasta tuesta. 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Tärkeää erityisesti peruskoulussa sekä oppilaan että opettajan oikeusturvan 	kannalta.</a:t>
            </a:r>
          </a:p>
        </p:txBody>
      </p:sp>
    </p:spTree>
    <p:extLst>
      <p:ext uri="{BB962C8B-B14F-4D97-AF65-F5344CB8AC3E}">
        <p14:creationId xmlns:p14="http://schemas.microsoft.com/office/powerpoint/2010/main" val="31592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17BD1-F565-46F1-AC29-017FAB8D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202" y="489810"/>
            <a:ext cx="10967798" cy="1080542"/>
          </a:xfrm>
        </p:spPr>
        <p:txBody>
          <a:bodyPr/>
          <a:lstStyle/>
          <a:p>
            <a:r>
              <a:rPr lang="fi-FI" dirty="0"/>
              <a:t>Liikunnanopetuksen tavoite ja oppimisen tuen lähtökohdat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91DF97C-589F-4105-938F-D8B8B56D7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258010"/>
            <a:ext cx="9743596" cy="5381330"/>
          </a:xfrm>
        </p:spPr>
      </p:pic>
    </p:spTree>
    <p:extLst>
      <p:ext uri="{BB962C8B-B14F-4D97-AF65-F5344CB8AC3E}">
        <p14:creationId xmlns:p14="http://schemas.microsoft.com/office/powerpoint/2010/main" val="38316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3D0BE7-0253-46B2-9B17-3E565609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järjestäminen käytännössä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E1FD-12F1-44D1-8C42-986F99EAC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82587"/>
            <a:ext cx="5114551" cy="4283263"/>
          </a:xfrm>
        </p:spPr>
        <p:txBody>
          <a:bodyPr/>
          <a:lstStyle/>
          <a:p>
            <a:pPr marL="0" indent="0">
              <a:buNone/>
            </a:pPr>
            <a:r>
              <a:rPr lang="fi-FI" sz="4000" dirty="0"/>
              <a:t>Miten tukea fyysistä, psyykkistä (kognitiivista) ja sosiaalista toimintakykyä liikunnassa?</a:t>
            </a:r>
          </a:p>
        </p:txBody>
      </p:sp>
      <p:pic>
        <p:nvPicPr>
          <p:cNvPr id="5" name="Kuva 4" descr="Kuva, joka sisältää kohteen vesi, taivas, ulko, laiva&#10;&#10;Kuvaus luotu automaattisesti">
            <a:extLst>
              <a:ext uri="{FF2B5EF4-FFF2-40B4-BE49-F238E27FC236}">
                <a16:creationId xmlns:a16="http://schemas.microsoft.com/office/drawing/2014/main" id="{2527F1DF-1F6C-4CF5-8071-11631C535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7" y="1702465"/>
            <a:ext cx="6125884" cy="45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C2363-A45B-4A36-8205-CF650EB1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3" y="191013"/>
            <a:ext cx="6959600" cy="946150"/>
          </a:xfrm>
        </p:spPr>
        <p:txBody>
          <a:bodyPr anchor="t">
            <a:normAutofit/>
          </a:bodyPr>
          <a:lstStyle/>
          <a:p>
            <a:r>
              <a:rPr lang="fi-FI" dirty="0"/>
              <a:t>Fyysisen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AE98EC-8614-4A81-8D14-7A2A49A9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7" y="1422400"/>
            <a:ext cx="5748951" cy="495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2000" dirty="0"/>
              <a:t>Fyysisen toimintakyvyn alueelle kuuluvia oppimisvalmiuksia: </a:t>
            </a:r>
          </a:p>
          <a:p>
            <a:r>
              <a:rPr lang="fi-FI" sz="2000" dirty="0"/>
              <a:t>Havaintomotoriset taidot </a:t>
            </a:r>
          </a:p>
          <a:p>
            <a:pPr marL="0" indent="0">
              <a:buNone/>
            </a:pPr>
            <a:r>
              <a:rPr lang="fi-FI" sz="2000" dirty="0"/>
              <a:t>	- Tilan, liikkeen ja oman kehon hahmotus</a:t>
            </a:r>
          </a:p>
          <a:p>
            <a:r>
              <a:rPr lang="fi-FI" sz="2000" dirty="0"/>
              <a:t>Perusmotoriset taidot </a:t>
            </a:r>
          </a:p>
          <a:p>
            <a:pPr marL="0" indent="0">
              <a:buNone/>
            </a:pPr>
            <a:r>
              <a:rPr lang="fi-FI" sz="2000" dirty="0"/>
              <a:t>	- Tasapaino-, liikkumis- ja välineen 	käsittelytaidot  </a:t>
            </a:r>
          </a:p>
          <a:p>
            <a:r>
              <a:rPr lang="fi-FI" sz="2000" dirty="0"/>
              <a:t>Fyysinen kunto ja toimintakyky </a:t>
            </a:r>
          </a:p>
          <a:p>
            <a:pPr marL="0" indent="0">
              <a:buNone/>
            </a:pPr>
            <a:r>
              <a:rPr lang="fi-FI" sz="2000" dirty="0"/>
              <a:t>	- Aerobinen kunto, lihasvoima, nivelten 	liikelaajuus  </a:t>
            </a:r>
          </a:p>
          <a:p>
            <a:pPr marL="0" indent="0">
              <a:buNone/>
            </a:pPr>
            <a:r>
              <a:rPr lang="fi-FI" sz="2000" dirty="0"/>
              <a:t>Tuen tarpeita voi hahmottaa myös kuulemisen, näkemisen ja liikkumisen pulmien kautta.</a:t>
            </a:r>
          </a:p>
        </p:txBody>
      </p:sp>
      <p:pic>
        <p:nvPicPr>
          <p:cNvPr id="6" name="Sisällön paikkamerkki 5" descr="Kuva, joka sisältää kohteen ulko, puu, henkilö&#10;&#10;Kuvaus luotu automaattisesti">
            <a:extLst>
              <a:ext uri="{FF2B5EF4-FFF2-40B4-BE49-F238E27FC236}">
                <a16:creationId xmlns:a16="http://schemas.microsoft.com/office/drawing/2014/main" id="{AB5013EB-212D-4A88-A6A9-677D188F2E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r="20932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25930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4992A-A391-4EE0-A6DB-344240B9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tarpeen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57433B-6389-45DC-BE8F-E90E4184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7" y="1824613"/>
            <a:ext cx="11743765" cy="4557137"/>
          </a:xfrm>
        </p:spPr>
        <p:txBody>
          <a:bodyPr/>
          <a:lstStyle/>
          <a:p>
            <a:r>
              <a:rPr lang="fi-FI" sz="2400" dirty="0"/>
              <a:t>Miten fyysisen toimintakyvyn tukea tarvitseva oppilas saattaa toimia liikuntatunneilla? Esim. </a:t>
            </a:r>
          </a:p>
          <a:p>
            <a:pPr marL="0" indent="0">
              <a:buNone/>
            </a:pPr>
            <a:r>
              <a:rPr lang="fi-FI" sz="2400" dirty="0"/>
              <a:t>	- Välttää osallistumista esim. pallopeleissä </a:t>
            </a:r>
          </a:p>
          <a:p>
            <a:pPr marL="0" indent="0">
              <a:buNone/>
            </a:pPr>
            <a:r>
              <a:rPr lang="fi-FI" sz="2400" dirty="0"/>
              <a:t>	- Ei pysty osallistumaan kaikkiin liikuntamuotoihin  </a:t>
            </a:r>
          </a:p>
          <a:p>
            <a:pPr marL="0" indent="0">
              <a:buNone/>
            </a:pPr>
            <a:r>
              <a:rPr lang="fi-FI" sz="2400" dirty="0"/>
              <a:t>	- Liikkuu kömpelösti, törmäilee </a:t>
            </a:r>
          </a:p>
          <a:p>
            <a:pPr marL="0" indent="0">
              <a:buNone/>
            </a:pPr>
            <a:r>
              <a:rPr lang="fi-FI" sz="2400" dirty="0"/>
              <a:t>	- Käyttää voimaa epätarkoituksenmukaisesti </a:t>
            </a:r>
          </a:p>
          <a:p>
            <a:pPr marL="0" indent="0">
              <a:buNone/>
            </a:pPr>
            <a:r>
              <a:rPr lang="fi-FI" sz="2400" dirty="0"/>
              <a:t>	- Vetäytyy lepäämään </a:t>
            </a:r>
          </a:p>
          <a:p>
            <a:r>
              <a:rPr lang="fi-FI" sz="2400" dirty="0"/>
              <a:t>Millaisia pulmia oppilaalla voisi olla? Esim. </a:t>
            </a:r>
          </a:p>
          <a:p>
            <a:pPr marL="0" indent="0">
              <a:buNone/>
            </a:pPr>
            <a:r>
              <a:rPr lang="fi-FI" sz="2400" dirty="0"/>
              <a:t>	Motorisen oppimisen vaikeus DCD, fyysinen vamma tai sairaus (aistivammat, CP, 	MMC, sydänsairaus, astma, reuma tms.), ylipaino, vähäiset liikuntakokemukset</a:t>
            </a:r>
          </a:p>
        </p:txBody>
      </p:sp>
    </p:spTree>
    <p:extLst>
      <p:ext uri="{BB962C8B-B14F-4D97-AF65-F5344CB8AC3E}">
        <p14:creationId xmlns:p14="http://schemas.microsoft.com/office/powerpoint/2010/main" val="21828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744A06-8808-432F-8DBF-37F98DBB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754" y="151878"/>
            <a:ext cx="10369103" cy="1080542"/>
          </a:xfrm>
        </p:spPr>
        <p:txBody>
          <a:bodyPr/>
          <a:lstStyle/>
          <a:p>
            <a:r>
              <a:rPr lang="fi-FI" dirty="0"/>
              <a:t>Fyysisen toimintakyvyn tukeminen perusopetuksen liikunnan opetuksessa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6CDEC6-E205-4AD5-9339-91FAB36F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62636"/>
            <a:ext cx="11564471" cy="4803216"/>
          </a:xfrm>
        </p:spPr>
        <p:txBody>
          <a:bodyPr/>
          <a:lstStyle/>
          <a:p>
            <a:r>
              <a:rPr lang="fi-FI" sz="2400" dirty="0"/>
              <a:t>Vuosiluokilla 1-2 </a:t>
            </a:r>
          </a:p>
          <a:p>
            <a:pPr marL="0" indent="0">
              <a:buNone/>
            </a:pPr>
            <a:r>
              <a:rPr lang="fi-FI" sz="2400" dirty="0"/>
              <a:t>	on tärkeää tunnistaa sellaiset motorisen oppimisen vaikeudet, joilla voi olla 	yhteyttä muihin oppimisen ongelmiin. </a:t>
            </a:r>
          </a:p>
          <a:p>
            <a:endParaRPr lang="fi-FI" sz="2400" dirty="0"/>
          </a:p>
          <a:p>
            <a:r>
              <a:rPr lang="fi-FI" sz="2400" dirty="0"/>
              <a:t>Vuosiluokilla 3-6 </a:t>
            </a:r>
          </a:p>
          <a:p>
            <a:pPr marL="0" indent="0">
              <a:buNone/>
            </a:pPr>
            <a:r>
              <a:rPr lang="fi-FI" sz="2400" dirty="0"/>
              <a:t>	kiinnitetään huomiota sellaisten perustaitojen hallintaan, joilla on merkitystä 	yhteiseen toimintaan osallistumisessa. </a:t>
            </a:r>
          </a:p>
          <a:p>
            <a:endParaRPr lang="fi-FI" sz="2400" dirty="0"/>
          </a:p>
          <a:p>
            <a:r>
              <a:rPr lang="fi-FI" sz="2400" dirty="0"/>
              <a:t>7-9 vuosiluokat </a:t>
            </a:r>
          </a:p>
          <a:p>
            <a:pPr marL="0" indent="0">
              <a:buNone/>
            </a:pPr>
            <a:r>
              <a:rPr lang="fi-FI" sz="2400" dirty="0"/>
              <a:t>	opetuksessa kiinnitetään erityistä huomiota toimintakyvyn tukemiseen ja 	mieluisan liikuntaharrastuksen ylläpitämiseen tai löytämiseen.</a:t>
            </a:r>
          </a:p>
        </p:txBody>
      </p:sp>
    </p:spTree>
    <p:extLst>
      <p:ext uri="{BB962C8B-B14F-4D97-AF65-F5344CB8AC3E}">
        <p14:creationId xmlns:p14="http://schemas.microsoft.com/office/powerpoint/2010/main" val="18182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0CA502-A524-4B27-B694-8A923FFD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94" y="222063"/>
            <a:ext cx="10369103" cy="940174"/>
          </a:xfrm>
        </p:spPr>
        <p:txBody>
          <a:bodyPr/>
          <a:lstStyle/>
          <a:p>
            <a:r>
              <a:rPr lang="fi-FI" dirty="0"/>
              <a:t>Fyysisen toimintakyvyn tukemisen periaate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D3AB0A1-BFE9-4A0C-BDE6-DA643F34D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95" y="1255824"/>
            <a:ext cx="9610426" cy="5380113"/>
          </a:xfrm>
        </p:spPr>
      </p:pic>
    </p:spTree>
    <p:extLst>
      <p:ext uri="{BB962C8B-B14F-4D97-AF65-F5344CB8AC3E}">
        <p14:creationId xmlns:p14="http://schemas.microsoft.com/office/powerpoint/2010/main" val="17279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CBF6B-4AEB-4369-BD5E-0025A24E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319866"/>
            <a:ext cx="7340694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Fyysisen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C4C8D7-FA00-49ED-912B-55F64185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773239"/>
            <a:ext cx="7340694" cy="43926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400" b="1" dirty="0"/>
              <a:t>Oppilasjohtoisilla työtavoilla </a:t>
            </a:r>
            <a:r>
              <a:rPr lang="fi-FI" sz="2400" dirty="0"/>
              <a:t>on yhteys</a:t>
            </a:r>
          </a:p>
          <a:p>
            <a:r>
              <a:rPr lang="fi-FI" sz="2400" dirty="0"/>
              <a:t>oppilaan tavoitteenmukaiseen toimintaan osallistumiseen ja</a:t>
            </a:r>
          </a:p>
          <a:p>
            <a:r>
              <a:rPr lang="fi-FI" sz="2400" dirty="0"/>
              <a:t>oppilaan fyysiseen aktiivisuuteen (Huovinen, 2019).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Fyysinen aktiivisuus vahvistaa fyysistä toimintakykyä </a:t>
            </a:r>
          </a:p>
          <a:p>
            <a:pPr marL="0" indent="0">
              <a:buNone/>
            </a:pPr>
            <a:r>
              <a:rPr lang="fi-FI" sz="2400" dirty="0"/>
              <a:t>- miten aktivoida kaikkia oppilaita aktiiviseen osallistumiseen tunnilla?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Opetusmenetelmät ja ympäristön muokkaaminen</a:t>
            </a:r>
          </a:p>
        </p:txBody>
      </p:sp>
      <p:pic>
        <p:nvPicPr>
          <p:cNvPr id="6" name="Sisällön paikkamerkki 5" descr="Kuva, joka sisältää kohteen ruoho, ulko&#10;&#10;Kuvaus luotu automaattisesti">
            <a:extLst>
              <a:ext uri="{FF2B5EF4-FFF2-40B4-BE49-F238E27FC236}">
                <a16:creationId xmlns:a16="http://schemas.microsoft.com/office/drawing/2014/main" id="{29CFFD80-AF13-45FA-A10F-B59A5FCA1D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29855" b="2"/>
          <a:stretch/>
        </p:blipFill>
        <p:spPr>
          <a:xfrm>
            <a:off x="7731674" y="10"/>
            <a:ext cx="4460326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4528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A21A2D-57C7-4430-A1F9-C569E963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Inaktiivisuuden vähentäminen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C105BC-4694-4866-9717-08422AF45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8"/>
            <a:ext cx="11229363" cy="4608511"/>
          </a:xfrm>
        </p:spPr>
        <p:txBody>
          <a:bodyPr/>
          <a:lstStyle/>
          <a:p>
            <a:r>
              <a:rPr lang="fi-FI" sz="2800" dirty="0"/>
              <a:t>Eritasoiset tehtävät oppilaan tasolle </a:t>
            </a:r>
          </a:p>
          <a:p>
            <a:r>
              <a:rPr lang="fi-FI" sz="2800" dirty="0"/>
              <a:t>Tehokas organisointi </a:t>
            </a:r>
          </a:p>
          <a:p>
            <a:pPr marL="0" indent="0">
              <a:buNone/>
            </a:pPr>
            <a:r>
              <a:rPr lang="fi-FI" sz="2800" dirty="0"/>
              <a:t>	- Jonot mataliksi/ lyhyiksi (Liikkuva koulu) </a:t>
            </a:r>
          </a:p>
          <a:p>
            <a:pPr marL="0" indent="0">
              <a:buNone/>
            </a:pPr>
            <a:r>
              <a:rPr lang="fi-FI" sz="2800" dirty="0"/>
              <a:t>	- Pienet joukkueet </a:t>
            </a:r>
          </a:p>
          <a:p>
            <a:pPr marL="0" indent="0">
              <a:buNone/>
            </a:pPr>
            <a:r>
              <a:rPr lang="fi-FI" sz="2800" dirty="0"/>
              <a:t>	- </a:t>
            </a:r>
            <a:r>
              <a:rPr lang="fi-FI" sz="2800" strike="sngStrike" dirty="0"/>
              <a:t>Nopeat ohjeet </a:t>
            </a:r>
            <a:r>
              <a:rPr lang="fi-FI" sz="2800" dirty="0"/>
              <a:t>=&gt; Yksinkertaiset ohjeet tarpeeksi hitaasti </a:t>
            </a:r>
          </a:p>
          <a:p>
            <a:pPr marL="0" indent="0">
              <a:buNone/>
            </a:pPr>
            <a:r>
              <a:rPr lang="fi-FI" sz="2800" dirty="0"/>
              <a:t>	- Oppilaat auttavat välineitten kanssa  </a:t>
            </a:r>
          </a:p>
          <a:p>
            <a:pPr marL="0" indent="0">
              <a:buNone/>
            </a:pPr>
            <a:r>
              <a:rPr lang="fi-FI" sz="2800" dirty="0"/>
              <a:t>	- Virikkeellinen oppimisympäristö </a:t>
            </a:r>
            <a:r>
              <a:rPr lang="fi-FI" sz="2800" dirty="0">
                <a:sym typeface="Wingdings" panose="05000000000000000000" pitchFamily="2" charset="2"/>
              </a:rPr>
              <a:t> </a:t>
            </a:r>
            <a:r>
              <a:rPr lang="fi-FI" sz="2800" dirty="0"/>
              <a:t>Pistetyöskentely </a:t>
            </a:r>
          </a:p>
          <a:p>
            <a:pPr marL="0" indent="0">
              <a:buNone/>
            </a:pPr>
            <a:r>
              <a:rPr lang="fi-FI" sz="2800" dirty="0"/>
              <a:t>	- Tauotus, rytmi</a:t>
            </a:r>
          </a:p>
        </p:txBody>
      </p:sp>
    </p:spTree>
    <p:extLst>
      <p:ext uri="{BB962C8B-B14F-4D97-AF65-F5344CB8AC3E}">
        <p14:creationId xmlns:p14="http://schemas.microsoft.com/office/powerpoint/2010/main" val="37933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E362C2-17AB-4DF4-A00F-1A7CC785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34" y="3540195"/>
            <a:ext cx="11155984" cy="735106"/>
          </a:xfrm>
        </p:spPr>
        <p:txBody>
          <a:bodyPr anchor="t">
            <a:normAutofit/>
          </a:bodyPr>
          <a:lstStyle/>
          <a:p>
            <a:r>
              <a:rPr lang="fi-FI" dirty="0"/>
              <a:t>Fyysisen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04BFEE-223B-4C78-B8D8-34FF443BF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634" y="4134290"/>
            <a:ext cx="11648661" cy="1773143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2400" b="1" dirty="0"/>
              <a:t>Osallistumista edistävien tehtävien periaatteet organisatorisesta näkökulmasta: 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Kukaan ei ”tuijota” =&gt; tehtävät organisoidaan niin, että jokaisella rauha tehdä omalla tavallaan 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Kukaan ei tipu pelistä pois =&gt; tehtävä jatkuva, aina pelastuu ja pääsee takaisin mukaan 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Opettajan helppo eriyttää huomaamattomasti ja oppilaalla mahdollisuus päättää osallistumisestaan</a:t>
            </a:r>
          </a:p>
        </p:txBody>
      </p:sp>
      <p:pic>
        <p:nvPicPr>
          <p:cNvPr id="6" name="Sisällön paikkamerkki 5" descr="Kuva, joka sisältää kohteen ulko, taivas, maa, ranta&#10;&#10;Kuvaus luotu automaattisesti">
            <a:extLst>
              <a:ext uri="{FF2B5EF4-FFF2-40B4-BE49-F238E27FC236}">
                <a16:creationId xmlns:a16="http://schemas.microsoft.com/office/drawing/2014/main" id="{7C3AB6DC-4111-4A2E-A737-1B23A85F00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1" b="37870"/>
          <a:stretch/>
        </p:blipFill>
        <p:spPr>
          <a:xfrm>
            <a:off x="20" y="1"/>
            <a:ext cx="12191980" cy="3357563"/>
          </a:xfrm>
          <a:noFill/>
        </p:spPr>
      </p:pic>
    </p:spTree>
    <p:extLst>
      <p:ext uri="{BB962C8B-B14F-4D97-AF65-F5344CB8AC3E}">
        <p14:creationId xmlns:p14="http://schemas.microsoft.com/office/powerpoint/2010/main" val="35774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E68E66B-7EC0-4E29-8385-F6EC42299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83" y="1397766"/>
            <a:ext cx="5753201" cy="1080542"/>
          </a:xfrm>
        </p:spPr>
        <p:txBody>
          <a:bodyPr/>
          <a:lstStyle/>
          <a:p>
            <a:r>
              <a:rPr lang="fi-FI" sz="2000" dirty="0"/>
              <a:t>Miten saan (suuressa) ryhmässä aikaa yksittäisen oppilaan kohtaamiseen ja tukea tarvitsevien oppilaiden opettamiseen?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FF9078-AE43-41CE-9B8C-398E05DF3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783" y="2743200"/>
            <a:ext cx="5753201" cy="379757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Tarkoituksenmukainen ryhmittely ja käytettävissä olevan tilan selkeä organisointi ”vapauttaa” opettajan </a:t>
            </a:r>
          </a:p>
          <a:p>
            <a:pPr marL="342900" indent="-342900">
              <a:buAutoNum type="alphaLcPeriod"/>
            </a:pPr>
            <a:r>
              <a:rPr lang="fi-FI" sz="2000" dirty="0"/>
              <a:t>Pyri pienryhmäopetukseen (esim. tehtäväpisteet, pienpelit) </a:t>
            </a:r>
          </a:p>
          <a:p>
            <a:pPr marL="342900" indent="-342900">
              <a:buAutoNum type="alphaLcPeriod"/>
            </a:pPr>
            <a:r>
              <a:rPr lang="fi-FI" sz="2000" dirty="0"/>
              <a:t>Heterogeeninen vai homogeeninen ryhmä? </a:t>
            </a:r>
          </a:p>
          <a:p>
            <a:pPr marL="342900" indent="-342900">
              <a:buAutoNum type="alphaLcPeriod"/>
            </a:pPr>
            <a:r>
              <a:rPr lang="fi-FI" sz="2000" dirty="0"/>
              <a:t>Esim. tehtäväopetus (tuttu/uusi tehtävä), erilaisten ratkaisujen tuottaminen, itsearviointityyli ja pariohjausmenetelmä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5403A78-FE96-415A-8B6A-406DFB1B6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3118" y="1902666"/>
            <a:ext cx="4608265" cy="575642"/>
          </a:xfrm>
        </p:spPr>
        <p:txBody>
          <a:bodyPr/>
          <a:lstStyle/>
          <a:p>
            <a:r>
              <a:rPr lang="fi-FI" sz="2000" dirty="0"/>
              <a:t>Ennakointi ja vahvistaminen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CAD3C20-8869-472C-A03F-D316E8485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9583" y="2743200"/>
            <a:ext cx="5393633" cy="3797576"/>
          </a:xfrm>
        </p:spPr>
        <p:txBody>
          <a:bodyPr/>
          <a:lstStyle/>
          <a:p>
            <a:r>
              <a:rPr lang="fi-FI" sz="2000" dirty="0"/>
              <a:t>Harjoittelu ennen ja jälkeen liikuntatunnin</a:t>
            </a:r>
          </a:p>
          <a:p>
            <a:pPr marL="0" indent="0">
              <a:buNone/>
            </a:pPr>
            <a:r>
              <a:rPr lang="fi-FI" sz="2000" dirty="0"/>
              <a:t>	- Tukiopetus </a:t>
            </a:r>
          </a:p>
          <a:p>
            <a:pPr marL="0" indent="0">
              <a:buNone/>
            </a:pPr>
            <a:r>
              <a:rPr lang="fi-FI" sz="2000" dirty="0"/>
              <a:t>	- Kerho- ja harrastustoiminta  </a:t>
            </a:r>
          </a:p>
          <a:p>
            <a:pPr marL="0" indent="0">
              <a:buNone/>
            </a:pPr>
            <a:r>
              <a:rPr lang="fi-FI" sz="2000" dirty="0"/>
              <a:t>	- Yhteistyö huoltajien kanssa </a:t>
            </a:r>
          </a:p>
          <a:p>
            <a:r>
              <a:rPr lang="fi-FI" sz="2000" dirty="0"/>
              <a:t>Suunnittelu  </a:t>
            </a:r>
          </a:p>
          <a:p>
            <a:pPr marL="0" indent="0">
              <a:buNone/>
            </a:pPr>
            <a:r>
              <a:rPr lang="fi-FI" sz="2000" dirty="0"/>
              <a:t>	- Oppisisältöjen järjestys </a:t>
            </a:r>
          </a:p>
          <a:p>
            <a:pPr marL="0" indent="0">
              <a:buNone/>
            </a:pPr>
            <a:r>
              <a:rPr lang="fi-FI" sz="2000" dirty="0"/>
              <a:t>	- Ryhmittelyt </a:t>
            </a:r>
          </a:p>
          <a:p>
            <a:r>
              <a:rPr lang="fi-FI" sz="2000" dirty="0"/>
              <a:t>Energian purku tai rauhoittuminen ennen harjoittelua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E9C92432-9BF4-4743-87EB-020056BA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031" y="317224"/>
            <a:ext cx="10369103" cy="815650"/>
          </a:xfrm>
        </p:spPr>
        <p:txBody>
          <a:bodyPr/>
          <a:lstStyle/>
          <a:p>
            <a:r>
              <a:rPr lang="fi-FI" dirty="0"/>
              <a:t>Fyysisen toimintakyvyn tukeminen </a:t>
            </a:r>
          </a:p>
        </p:txBody>
      </p:sp>
    </p:spTree>
    <p:extLst>
      <p:ext uri="{BB962C8B-B14F-4D97-AF65-F5344CB8AC3E}">
        <p14:creationId xmlns:p14="http://schemas.microsoft.com/office/powerpoint/2010/main" val="2765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9C9DD8-7A2A-4653-A32C-CD9C85AE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Fyysisen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1024AA-1F49-4731-812E-C626D2EB6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87" y="1773239"/>
            <a:ext cx="4366591" cy="4392612"/>
          </a:xfrm>
        </p:spPr>
        <p:txBody>
          <a:bodyPr/>
          <a:lstStyle/>
          <a:p>
            <a:r>
              <a:rPr lang="fi-FI" sz="2400" b="1" dirty="0"/>
              <a:t>Yhdessä tekeminen </a:t>
            </a:r>
          </a:p>
          <a:p>
            <a:pPr marL="0" indent="0">
              <a:buNone/>
            </a:pPr>
            <a:r>
              <a:rPr lang="fi-FI" sz="2400" dirty="0"/>
              <a:t>	- Tsemppaaminen</a:t>
            </a:r>
          </a:p>
          <a:p>
            <a:pPr marL="0" indent="0">
              <a:buNone/>
            </a:pPr>
            <a:r>
              <a:rPr lang="fi-FI" sz="2400" dirty="0"/>
              <a:t>	- Rytmittäminen</a:t>
            </a:r>
          </a:p>
          <a:p>
            <a:pPr marL="0" indent="0">
              <a:buNone/>
            </a:pPr>
            <a:r>
              <a:rPr lang="fi-FI" sz="2400" dirty="0"/>
              <a:t>	- Kinesteettinen ohjaus 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 </a:t>
            </a:r>
            <a:r>
              <a:rPr lang="fi-FI" sz="2400" b="1" dirty="0"/>
              <a:t>Suorituksen visualisointi &amp; konkretisointi </a:t>
            </a:r>
            <a:r>
              <a:rPr lang="fi-FI" sz="2400" dirty="0"/>
              <a:t>(”mallaaminen”)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A13BC6-C541-4AE6-AF50-FEC51C805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380" y="1773238"/>
            <a:ext cx="6553333" cy="4608512"/>
          </a:xfrm>
        </p:spPr>
        <p:txBody>
          <a:bodyPr/>
          <a:lstStyle/>
          <a:p>
            <a:r>
              <a:rPr lang="fi-FI" sz="2400" b="1" dirty="0"/>
              <a:t>Oikeanlaisten välineiden käyttäminen</a:t>
            </a:r>
          </a:p>
          <a:p>
            <a:pPr marL="0" indent="0">
              <a:buNone/>
            </a:pPr>
            <a:r>
              <a:rPr lang="fi-FI" sz="2400" dirty="0"/>
              <a:t>	- Liikuntaan on saatavilla monenlaisia 	erityisiä toimintavälineitä, joita voi lainata 	välineet.fi –palvelusta 	http://www.valineet.fi/ </a:t>
            </a:r>
          </a:p>
          <a:p>
            <a:pPr marL="0" indent="0">
              <a:buNone/>
            </a:pPr>
            <a:r>
              <a:rPr lang="fi-FI" sz="2400" dirty="0"/>
              <a:t>	-  esim. sovellettu lumilautailu </a:t>
            </a:r>
          </a:p>
          <a:p>
            <a:pPr marL="0" indent="0">
              <a:buNone/>
            </a:pPr>
            <a:r>
              <a:rPr lang="fi-FI" sz="2400" dirty="0"/>
              <a:t>	- Välineitä voi myös itse valmistaa ja 	soveltaa oppilaiden tarpeiden mukaisesti</a:t>
            </a:r>
          </a:p>
          <a:p>
            <a:pPr marL="0" indent="0">
              <a:buNone/>
            </a:pPr>
            <a:r>
              <a:rPr lang="fi-FI" sz="2400" dirty="0"/>
              <a:t>	esim. näkövammaiselle oppilaalle 	sovelletut välineet</a:t>
            </a:r>
          </a:p>
          <a:p>
            <a:pPr marL="0" indent="0">
              <a:buNone/>
            </a:pPr>
            <a:r>
              <a:rPr lang="fi-FI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2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9B7DB7-D96E-459F-A321-8709003E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6" y="321718"/>
            <a:ext cx="6028266" cy="880549"/>
          </a:xfrm>
        </p:spPr>
        <p:txBody>
          <a:bodyPr anchor="t">
            <a:normAutofit/>
          </a:bodyPr>
          <a:lstStyle/>
          <a:p>
            <a:r>
              <a:rPr lang="fi-FI" sz="2500" dirty="0"/>
              <a:t>Säädösperusta perusopetuksessa:</a:t>
            </a:r>
            <a:br>
              <a:rPr lang="fi-FI" sz="2500" dirty="0"/>
            </a:br>
            <a:r>
              <a:rPr lang="fi-FI" sz="2500" dirty="0"/>
              <a:t>miksi tukea tarjottava?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1E599-E662-481C-ABAA-981033A93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773238"/>
            <a:ext cx="6028266" cy="489612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dirty="0"/>
              <a:t>Yhdenvertaisuuslaki 2014 </a:t>
            </a:r>
          </a:p>
          <a:p>
            <a:pPr>
              <a:lnSpc>
                <a:spcPct val="110000"/>
              </a:lnSpc>
            </a:pPr>
            <a:r>
              <a:rPr lang="fi-FI" dirty="0"/>
              <a:t>6§ Yhdenvertaisuuden edistäminen </a:t>
            </a:r>
          </a:p>
          <a:p>
            <a:pPr>
              <a:lnSpc>
                <a:spcPct val="110000"/>
              </a:lnSpc>
            </a:pPr>
            <a:r>
              <a:rPr lang="fi-FI" dirty="0"/>
              <a:t>8§ Syrjinnän kielto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Välitön ja välillinen syrjintä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Häirintä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Kohtuullisten mukautusten epääminen sekä 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Ohje tai käsky syrjiä 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Perusopetuslaki 2010 </a:t>
            </a:r>
          </a:p>
          <a:p>
            <a:pPr>
              <a:lnSpc>
                <a:spcPct val="110000"/>
              </a:lnSpc>
            </a:pPr>
            <a:r>
              <a:rPr lang="fi-FI" dirty="0"/>
              <a:t>6§ Lähikouluperiaate </a:t>
            </a:r>
          </a:p>
          <a:p>
            <a:pPr>
              <a:lnSpc>
                <a:spcPct val="110000"/>
              </a:lnSpc>
            </a:pPr>
            <a:r>
              <a:rPr lang="fi-FI" dirty="0"/>
              <a:t>16 ja 17 § Oikeus oppimisen ja koulunkäynnin tukeen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Yleinen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Tehostettu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Erityinen </a:t>
            </a:r>
          </a:p>
        </p:txBody>
      </p:sp>
      <p:pic>
        <p:nvPicPr>
          <p:cNvPr id="6" name="Sisällön paikkamerkki 5" descr="Kuva, joka sisältää kohteen ulko, lumi, kävely, luonto&#10;&#10;Kuvaus luotu automaattisesti">
            <a:extLst>
              <a:ext uri="{FF2B5EF4-FFF2-40B4-BE49-F238E27FC236}">
                <a16:creationId xmlns:a16="http://schemas.microsoft.com/office/drawing/2014/main" id="{969744E0-86F9-4626-A4EF-4621F14C62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r="16021" b="2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8344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6F8462-6801-43EE-871C-005627EF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Fyysisen toimintakyvyn tukeminen --&gt; Anna aikaa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E3CAFF-F969-4D90-97C9-9D092A9D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773239"/>
            <a:ext cx="7350655" cy="4392612"/>
          </a:xfrm>
        </p:spPr>
        <p:txBody>
          <a:bodyPr anchor="t">
            <a:normAutofit/>
          </a:bodyPr>
          <a:lstStyle/>
          <a:p>
            <a:r>
              <a:rPr lang="fi-FI" sz="2400" dirty="0"/>
              <a:t>Anna oppilaan kokeilla rauhassa itse </a:t>
            </a:r>
          </a:p>
          <a:p>
            <a:r>
              <a:rPr lang="fi-FI" sz="2400" dirty="0"/>
              <a:t> Anna palautetta vain yhdestä asiasta kerrallaan </a:t>
            </a:r>
          </a:p>
          <a:p>
            <a:pPr marL="0" indent="0">
              <a:buNone/>
            </a:pPr>
            <a:r>
              <a:rPr lang="fi-FI" sz="2400" dirty="0"/>
              <a:t>	- (riittävän) onnistumisen kannalta 	oleellisin 	korjattava asia ensin  </a:t>
            </a:r>
          </a:p>
          <a:p>
            <a:r>
              <a:rPr lang="fi-FI" sz="2400" dirty="0"/>
              <a:t>Toista samoja liikesuorituksia riittävän pitkään </a:t>
            </a:r>
          </a:p>
          <a:p>
            <a:pPr marL="0" indent="0">
              <a:buNone/>
            </a:pPr>
            <a:r>
              <a:rPr lang="fi-FI" sz="2400" dirty="0"/>
              <a:t>	- vaihtelevat tavat, vaikka tehtävä 	itsessään 	pysyy samana </a:t>
            </a:r>
          </a:p>
          <a:p>
            <a:r>
              <a:rPr lang="fi-FI" sz="2400" dirty="0"/>
              <a:t>Opeta samaa liikuntamuotoa riittävän pitkään 	</a:t>
            </a:r>
          </a:p>
          <a:p>
            <a:pPr marL="0" indent="0">
              <a:buNone/>
            </a:pPr>
            <a:r>
              <a:rPr lang="fi-FI" sz="2400" dirty="0"/>
              <a:t>	- esim. 3-6 kertaa</a:t>
            </a:r>
          </a:p>
        </p:txBody>
      </p:sp>
      <p:pic>
        <p:nvPicPr>
          <p:cNvPr id="6" name="Sisällön paikkamerkki 5" descr="Kuva, joka sisältää kohteen vesi, taivas, ulko, henkilöt&#10;&#10;Kuvaus luotu automaattisesti">
            <a:extLst>
              <a:ext uri="{FF2B5EF4-FFF2-40B4-BE49-F238E27FC236}">
                <a16:creationId xmlns:a16="http://schemas.microsoft.com/office/drawing/2014/main" id="{E9ECB73A-09AB-4E8B-8760-1CC30BFEA0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38157" b="-1"/>
          <a:stretch/>
        </p:blipFill>
        <p:spPr>
          <a:xfrm>
            <a:off x="7731674" y="10"/>
            <a:ext cx="4460326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12490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EC1C8-9AF9-44CF-A86E-7DF9FC5E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02" y="476250"/>
            <a:ext cx="3567196" cy="1080542"/>
          </a:xfrm>
        </p:spPr>
        <p:txBody>
          <a:bodyPr/>
          <a:lstStyle/>
          <a:p>
            <a:r>
              <a:rPr lang="fi-FI" dirty="0"/>
              <a:t>Eriyttäminen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4B2C19-AD75-4C13-8B86-B27E983A5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199" y="1405468"/>
            <a:ext cx="5842001" cy="516466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= Oppilaan tai oppilasryhmän tietoista ja tarkoituksenmukaista erilaista käsittelyä opetustilanteessa </a:t>
            </a:r>
            <a:r>
              <a:rPr lang="fi-FI" sz="1600" dirty="0"/>
              <a:t>(Heikinaro-Johansson &amp; Kolkka 1998, 49) </a:t>
            </a:r>
          </a:p>
          <a:p>
            <a:r>
              <a:rPr lang="fi-FI" sz="2000" dirty="0"/>
              <a:t>Hallinnollinen eriyttäminen </a:t>
            </a:r>
          </a:p>
          <a:p>
            <a:pPr marL="0" indent="0">
              <a:buNone/>
            </a:pPr>
            <a:r>
              <a:rPr lang="fi-FI" sz="2000" dirty="0"/>
              <a:t>	Erilaisten opetusryhmien	muodostaminen </a:t>
            </a:r>
          </a:p>
          <a:p>
            <a:r>
              <a:rPr lang="fi-FI" sz="2000" dirty="0"/>
              <a:t>Pedagoginen eriyttäminen  </a:t>
            </a:r>
          </a:p>
          <a:p>
            <a:pPr marL="0" indent="0">
              <a:buNone/>
            </a:pPr>
            <a:r>
              <a:rPr lang="fi-FI" sz="2000" dirty="0"/>
              <a:t>	Erilaisten opetusmenetelmien	käyttäminen 	</a:t>
            </a:r>
          </a:p>
          <a:p>
            <a:pPr marL="0" indent="0">
              <a:buNone/>
            </a:pPr>
            <a:r>
              <a:rPr lang="fi-FI" sz="2000" dirty="0"/>
              <a:t>	Oppilaiden yksilöllinen huomiointi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Eriyttäminen voi kohdistua sisältöihin, oppimisympäristöön ja välineisiin, työtapoihin tai käytettävissä olevaan aikaan.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4EE8B4-C394-407C-A2A8-48F50D960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422274"/>
            <a:ext cx="6045200" cy="601345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>
                <a:sym typeface="Wingdings" panose="05000000000000000000" pitchFamily="2" charset="2"/>
              </a:rPr>
              <a:t> </a:t>
            </a:r>
            <a:r>
              <a:rPr lang="fi-FI" sz="2400" b="1" dirty="0"/>
              <a:t>Pedagoginen eriyttäminen</a:t>
            </a:r>
          </a:p>
          <a:p>
            <a:pPr marL="0" indent="0">
              <a:buNone/>
            </a:pPr>
            <a:r>
              <a:rPr lang="fi-FI" sz="2000" dirty="0"/>
              <a:t>1. Opiskelun laajuus </a:t>
            </a:r>
          </a:p>
          <a:p>
            <a:pPr marL="0" indent="0">
              <a:buNone/>
            </a:pPr>
            <a:r>
              <a:rPr lang="fi-FI" sz="2000" dirty="0"/>
              <a:t>	- Esim. voimistelu: kuperkeikka eteen, taakse, 	käsinseisontakuperkeikka, puolivoltti (e/t)</a:t>
            </a:r>
          </a:p>
          <a:p>
            <a:pPr marL="0" indent="0">
              <a:buNone/>
            </a:pPr>
            <a:r>
              <a:rPr lang="fi-FI" sz="2000" dirty="0"/>
              <a:t>	=&gt; apuvälineellä, avustuksella, itsenäisesti </a:t>
            </a:r>
          </a:p>
          <a:p>
            <a:pPr marL="0" indent="0">
              <a:buNone/>
            </a:pPr>
            <a:r>
              <a:rPr lang="fi-FI" sz="2000" dirty="0"/>
              <a:t>2. Opiskelun syvyys </a:t>
            </a:r>
          </a:p>
          <a:p>
            <a:pPr marL="0" indent="0">
              <a:buNone/>
            </a:pPr>
            <a:r>
              <a:rPr lang="fi-FI" sz="2000" dirty="0"/>
              <a:t>	- Esim. lentopallo: peli-idea koppipallona, 	kosketusten ja 	yksilön kentälle sijoittumisen 	hiominen, joukkuetaktiikan hiominen </a:t>
            </a:r>
          </a:p>
          <a:p>
            <a:pPr marL="0" indent="0">
              <a:buNone/>
            </a:pPr>
            <a:r>
              <a:rPr lang="fi-FI" sz="2000" dirty="0"/>
              <a:t>3. Opiskelun etenemisnopeus </a:t>
            </a:r>
          </a:p>
          <a:p>
            <a:pPr marL="0" indent="0">
              <a:buNone/>
            </a:pPr>
            <a:r>
              <a:rPr lang="fi-FI" sz="2000" dirty="0"/>
              <a:t>	- Esim. luistelu-/jääpelitunti: ryhmän jakaminen 	siten, että kokeneemmat luistelijat voivat edetä 	nopeammin perusluistelusta mailan kanssa 	toimimiseen ja kokemattomammat käyttävät 	enemmän aikaa 	perustaitojen hiomiseen </a:t>
            </a:r>
          </a:p>
        </p:txBody>
      </p:sp>
    </p:spTree>
    <p:extLst>
      <p:ext uri="{BB962C8B-B14F-4D97-AF65-F5344CB8AC3E}">
        <p14:creationId xmlns:p14="http://schemas.microsoft.com/office/powerpoint/2010/main" val="35575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A6E098-6AC3-48FF-AD56-DA7CC4A3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78A29E-F8A8-477A-A44C-1E028470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10267"/>
            <a:ext cx="11229363" cy="4455584"/>
          </a:xfrm>
        </p:spPr>
        <p:txBody>
          <a:bodyPr/>
          <a:lstStyle/>
          <a:p>
            <a:r>
              <a:rPr lang="fi-FI" sz="2400" dirty="0"/>
              <a:t>Kognitiivinen toimintakyky tarkoittaa tiedon käsittelyyn liittyviä toimintoja.</a:t>
            </a:r>
          </a:p>
          <a:p>
            <a:pPr marL="0" indent="0">
              <a:buNone/>
            </a:pPr>
            <a:r>
              <a:rPr lang="fi-FI" sz="2400" dirty="0"/>
              <a:t> </a:t>
            </a:r>
          </a:p>
          <a:p>
            <a:r>
              <a:rPr lang="fi-FI" sz="2400" dirty="0"/>
              <a:t> Perusopetuksen </a:t>
            </a:r>
            <a:r>
              <a:rPr lang="fi-FI" sz="2400" dirty="0" err="1"/>
              <a:t>ops</a:t>
            </a:r>
            <a:r>
              <a:rPr lang="fi-FI" sz="2400" dirty="0"/>
              <a:t> (2014) niputtaa liikunnassa psyykkisen ja kognitiivisen toimintakyvyn yhteen - useimmiten ne kuitenkin toimintakykyarviointia tehtäessä erotetaan (esim. WHO:n ICF eli toimintakyvyn, toimintarajoitteiden ja terveyden kansainvälinen luokitus.) 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Kognitiivisen toimintakyvyn osa-alueelle kuuluvia oppimisvalmiuksia ovat </a:t>
            </a:r>
          </a:p>
          <a:p>
            <a:pPr marL="0" indent="0">
              <a:buNone/>
            </a:pPr>
            <a:r>
              <a:rPr lang="fi-FI" sz="2400" dirty="0"/>
              <a:t>	mm. muisti, keskittyminen, tarkkaavaisuus, hahmottaminen, orientaatio, tiedon 	käsittely, ongelmien ratkaisu, toiminnanohjaus, kielellinen toiminta</a:t>
            </a:r>
          </a:p>
        </p:txBody>
      </p:sp>
    </p:spTree>
    <p:extLst>
      <p:ext uri="{BB962C8B-B14F-4D97-AF65-F5344CB8AC3E}">
        <p14:creationId xmlns:p14="http://schemas.microsoft.com/office/powerpoint/2010/main" val="15687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84CAE-60CE-4941-ABF3-E48EF464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tarpeen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EF9531-039D-4F8B-8DE8-257BAD51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56792"/>
            <a:ext cx="11229363" cy="5047208"/>
          </a:xfrm>
        </p:spPr>
        <p:txBody>
          <a:bodyPr/>
          <a:lstStyle/>
          <a:p>
            <a:r>
              <a:rPr lang="fi-FI" sz="2400" dirty="0"/>
              <a:t>Miten kognitiivisen toimintakyvyn tukea tarvitseva oppilas saattaa toimia liikuntatunneilla? Esim.  </a:t>
            </a:r>
          </a:p>
          <a:p>
            <a:pPr marL="0" indent="0">
              <a:buNone/>
            </a:pPr>
            <a:r>
              <a:rPr lang="fi-FI" sz="2400" dirty="0"/>
              <a:t>	Ei noudata ohjeita; ei osallistu keskusteluihin </a:t>
            </a:r>
          </a:p>
          <a:p>
            <a:pPr marL="0" indent="0">
              <a:buNone/>
            </a:pPr>
            <a:r>
              <a:rPr lang="fi-FI" sz="2400" dirty="0"/>
              <a:t>	Ei osoita oma-aloitteisuutta, itsenäinen työskentely haastavaa </a:t>
            </a:r>
          </a:p>
          <a:p>
            <a:pPr marL="0" indent="0">
              <a:buNone/>
            </a:pPr>
            <a:r>
              <a:rPr lang="fi-FI" sz="2400" dirty="0"/>
              <a:t>	Katselee, mitä muut tekevät; kyselee, mitä pitää tehdä </a:t>
            </a:r>
          </a:p>
          <a:p>
            <a:pPr marL="0" indent="0">
              <a:buNone/>
            </a:pPr>
            <a:r>
              <a:rPr lang="fi-FI" sz="2400" dirty="0"/>
              <a:t>	Käyttäytyy häiritsevästi tai häiriytyy herkästi ulkopuolisista ärsykkeistä </a:t>
            </a:r>
          </a:p>
          <a:p>
            <a:pPr marL="0" indent="0">
              <a:buNone/>
            </a:pPr>
            <a:r>
              <a:rPr lang="fi-FI" sz="2400" dirty="0"/>
              <a:t>	On motorisesti kömpelö </a:t>
            </a:r>
          </a:p>
          <a:p>
            <a:r>
              <a:rPr lang="fi-FI" sz="2400" dirty="0"/>
              <a:t>Millaisia pulmia oppilaalla voisi olla? </a:t>
            </a:r>
          </a:p>
          <a:p>
            <a:pPr marL="0" indent="0">
              <a:buNone/>
            </a:pPr>
            <a:r>
              <a:rPr lang="fi-FI" sz="2400" dirty="0"/>
              <a:t>	Esim. Laaja-alainen kielenkehityksen vaikeus, ADD, ADHD, kehitysvamma, 	heikko kielitaito</a:t>
            </a:r>
          </a:p>
        </p:txBody>
      </p:sp>
    </p:spTree>
    <p:extLst>
      <p:ext uri="{BB962C8B-B14F-4D97-AF65-F5344CB8AC3E}">
        <p14:creationId xmlns:p14="http://schemas.microsoft.com/office/powerpoint/2010/main" val="26390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EF2E9-7A23-40B7-8531-E936DBE9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Vaikeuksien kasaantuminen</a:t>
            </a:r>
          </a:p>
        </p:txBody>
      </p:sp>
      <p:pic>
        <p:nvPicPr>
          <p:cNvPr id="5" name="Sisällön paikkamerkki 4" descr="Kuva, joka sisältää kohteen teksti, merkki, näyttökuva, katu&#10;&#10;Kuvaus luotu automaattisesti">
            <a:extLst>
              <a:ext uri="{FF2B5EF4-FFF2-40B4-BE49-F238E27FC236}">
                <a16:creationId xmlns:a16="http://schemas.microsoft.com/office/drawing/2014/main" id="{08B3C76F-64AE-4B2F-8DB6-0C5F5D348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1234600"/>
            <a:ext cx="9868981" cy="5403267"/>
          </a:xfrm>
          <a:noFill/>
        </p:spPr>
      </p:pic>
    </p:spTree>
    <p:extLst>
      <p:ext uri="{BB962C8B-B14F-4D97-AF65-F5344CB8AC3E}">
        <p14:creationId xmlns:p14="http://schemas.microsoft.com/office/powerpoint/2010/main" val="6835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E7D2EB-C991-45B9-9D8A-8CD5FEF5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844550"/>
          </a:xfrm>
        </p:spPr>
        <p:txBody>
          <a:bodyPr/>
          <a:lstStyle/>
          <a:p>
            <a:r>
              <a:rPr lang="fi-FI" dirty="0"/>
              <a:t>Hahmottamisen pulmien osa-alueet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3A3DC24-9F57-48A0-8353-738095D4F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1228367"/>
            <a:ext cx="9773596" cy="5153383"/>
          </a:xfrm>
        </p:spPr>
      </p:pic>
    </p:spTree>
    <p:extLst>
      <p:ext uri="{BB962C8B-B14F-4D97-AF65-F5344CB8AC3E}">
        <p14:creationId xmlns:p14="http://schemas.microsoft.com/office/powerpoint/2010/main" val="10745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D5FB65-FC08-4596-B3C3-7F27864F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Kognitiivisen toimintakyvyn tukeminen</a:t>
            </a:r>
            <a:br>
              <a:rPr lang="fi-FI" dirty="0"/>
            </a:br>
            <a:r>
              <a:rPr lang="fi-FI" dirty="0"/>
              <a:t>1. Opetusviestintä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7ABE90-7C9C-4CD0-B498-C3FC7EEE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4312707" cy="398409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Monikanavainen ohjeistus</a:t>
            </a:r>
          </a:p>
          <a:p>
            <a:pPr marL="0" indent="0">
              <a:buNone/>
            </a:pPr>
            <a:r>
              <a:rPr lang="fi-FI" sz="2400" b="1" dirty="0"/>
              <a:t> </a:t>
            </a:r>
            <a:r>
              <a:rPr lang="fi-FI" sz="2400" dirty="0"/>
              <a:t>	Selkokieli puhuttuna 	Näyttäminen  </a:t>
            </a:r>
          </a:p>
          <a:p>
            <a:pPr marL="0" indent="0">
              <a:buNone/>
            </a:pPr>
            <a:r>
              <a:rPr lang="fi-FI" sz="2400" dirty="0"/>
              <a:t>	Kuvat </a:t>
            </a:r>
          </a:p>
          <a:p>
            <a:pPr marL="0" indent="0">
              <a:buNone/>
            </a:pPr>
            <a:r>
              <a:rPr lang="fi-FI" sz="2400" dirty="0"/>
              <a:t>	Viittomat </a:t>
            </a:r>
          </a:p>
          <a:p>
            <a:pPr marL="0" indent="0">
              <a:buNone/>
            </a:pPr>
            <a:r>
              <a:rPr lang="fi-FI" sz="2400" dirty="0"/>
              <a:t>	Kirjoitetut ohjeet </a:t>
            </a:r>
          </a:p>
          <a:p>
            <a:pPr marL="0" indent="0">
              <a:buNone/>
            </a:pPr>
            <a:r>
              <a:rPr lang="fi-FI" sz="2400" dirty="0"/>
              <a:t>	Välineet "apuopettajina”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C9D8C3B-096E-4E0F-900D-DD2D703C12BD}"/>
              </a:ext>
            </a:extLst>
          </p:cNvPr>
          <p:cNvSpPr txBox="1"/>
          <p:nvPr/>
        </p:nvSpPr>
        <p:spPr>
          <a:xfrm flipH="1">
            <a:off x="6807199" y="2048933"/>
            <a:ext cx="4905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Selkokieli: </a:t>
            </a:r>
          </a:p>
          <a:p>
            <a:pPr marL="342900" indent="-342900">
              <a:buFontTx/>
              <a:buChar char="-"/>
            </a:pPr>
            <a:r>
              <a:rPr lang="fi-FI" sz="2400" dirty="0"/>
              <a:t>Sano vähän ja hitaasti </a:t>
            </a:r>
          </a:p>
          <a:p>
            <a:r>
              <a:rPr lang="fi-FI" sz="2400" dirty="0"/>
              <a:t>- Painota ydinkohtia nonverbaalisti ja toistamalla </a:t>
            </a:r>
          </a:p>
          <a:p>
            <a:r>
              <a:rPr lang="fi-FI" sz="2400" dirty="0"/>
              <a:t>- Selitä vaikeat käsitteet</a:t>
            </a:r>
          </a:p>
        </p:txBody>
      </p:sp>
    </p:spTree>
    <p:extLst>
      <p:ext uri="{BB962C8B-B14F-4D97-AF65-F5344CB8AC3E}">
        <p14:creationId xmlns:p14="http://schemas.microsoft.com/office/powerpoint/2010/main" val="7143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2FF71BB8-7DA2-4D66-BE0C-2631ED59D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01094"/>
            <a:ext cx="9093201" cy="6570571"/>
          </a:xfrm>
        </p:spPr>
      </p:pic>
    </p:spTree>
    <p:extLst>
      <p:ext uri="{BB962C8B-B14F-4D97-AF65-F5344CB8AC3E}">
        <p14:creationId xmlns:p14="http://schemas.microsoft.com/office/powerpoint/2010/main" val="14340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05A120-A0FF-4275-B893-F32E239D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71" y="237067"/>
            <a:ext cx="10369103" cy="1080542"/>
          </a:xfrm>
        </p:spPr>
        <p:txBody>
          <a:bodyPr/>
          <a:lstStyle/>
          <a:p>
            <a:r>
              <a:rPr lang="fi-FI" dirty="0"/>
              <a:t>Kognitiivisen toimintakyvyn tukeminen:</a:t>
            </a:r>
            <a:br>
              <a:rPr lang="fi-FI" dirty="0"/>
            </a:br>
            <a:r>
              <a:rPr lang="fi-FI" dirty="0"/>
              <a:t>Monikanavaisuus ja visuaalisuus, esim.: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EA946A8-DD8E-46DE-AFA1-2377C03B7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68" y="1556793"/>
            <a:ext cx="8920935" cy="5064140"/>
          </a:xfrm>
        </p:spPr>
      </p:pic>
    </p:spTree>
    <p:extLst>
      <p:ext uri="{BB962C8B-B14F-4D97-AF65-F5344CB8AC3E}">
        <p14:creationId xmlns:p14="http://schemas.microsoft.com/office/powerpoint/2010/main" val="24248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1768A-C197-4722-AF76-564F26E7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sanoisit selkokielellä?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F85D01-24DF-4216-8B02-355468A7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56792"/>
            <a:ext cx="11233149" cy="4824957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” Hei nyt </a:t>
            </a:r>
            <a:r>
              <a:rPr lang="fi-FI" sz="2000" dirty="0" err="1"/>
              <a:t>ois</a:t>
            </a:r>
            <a:r>
              <a:rPr lang="fi-FI" sz="2000" dirty="0"/>
              <a:t> kiva, jos </a:t>
            </a:r>
            <a:r>
              <a:rPr lang="fi-FI" sz="2000" dirty="0" err="1"/>
              <a:t>mä</a:t>
            </a:r>
            <a:r>
              <a:rPr lang="fi-FI" sz="2000" dirty="0"/>
              <a:t> vihellän pilliin ja pyydän kuuntelemaan niin te kuuntelisitte, vaikka osa onkin tuolla lavalla ja osa täällä. Tähän menee </a:t>
            </a:r>
            <a:r>
              <a:rPr lang="fi-FI" sz="2000" dirty="0" err="1"/>
              <a:t>kauheesti</a:t>
            </a:r>
            <a:r>
              <a:rPr lang="fi-FI" sz="2000" dirty="0"/>
              <a:t> aikaa tunnista, ja kun meillä on vaan </a:t>
            </a:r>
            <a:r>
              <a:rPr lang="fi-FI" sz="2000" dirty="0" err="1"/>
              <a:t>tää</a:t>
            </a:r>
            <a:r>
              <a:rPr lang="fi-FI" sz="2000" dirty="0"/>
              <a:t> yks tunti, </a:t>
            </a:r>
            <a:r>
              <a:rPr lang="fi-FI" sz="2000" dirty="0" err="1"/>
              <a:t>ni</a:t>
            </a:r>
            <a:r>
              <a:rPr lang="fi-FI" sz="2000" dirty="0"/>
              <a:t> jos pitää kokoontua tähän ennen kuin kaikki pystyy kuuntelemaan. Nyt hei muista </a:t>
            </a:r>
            <a:r>
              <a:rPr lang="fi-FI" sz="2000" dirty="0" err="1"/>
              <a:t>ku</a:t>
            </a:r>
            <a:r>
              <a:rPr lang="fi-FI" sz="2000" dirty="0"/>
              <a:t> pelataan, </a:t>
            </a:r>
            <a:r>
              <a:rPr lang="fi-FI" sz="2000" dirty="0" err="1"/>
              <a:t>ni</a:t>
            </a:r>
            <a:r>
              <a:rPr lang="fi-FI" sz="2000" dirty="0"/>
              <a:t> säilyttää </a:t>
            </a:r>
            <a:r>
              <a:rPr lang="fi-FI" sz="2000" dirty="0" err="1"/>
              <a:t>malttis</a:t>
            </a:r>
            <a:r>
              <a:rPr lang="fi-FI" sz="2000" dirty="0"/>
              <a:t>. Eli nyt </a:t>
            </a:r>
            <a:r>
              <a:rPr lang="fi-FI" sz="2000" dirty="0" err="1"/>
              <a:t>mä</a:t>
            </a:r>
            <a:r>
              <a:rPr lang="fi-FI" sz="2000" dirty="0"/>
              <a:t> pyysin et varotaan toisten jalkoja, joten älä ainakaan tahallaan hosu sillä mailalla sinne toisen paljaisiin jalkoihin tai </a:t>
            </a:r>
            <a:r>
              <a:rPr lang="fi-FI" sz="2000" dirty="0" err="1"/>
              <a:t>lämäse</a:t>
            </a:r>
            <a:r>
              <a:rPr lang="fi-FI" sz="2000" dirty="0"/>
              <a:t> sitä palloa. </a:t>
            </a:r>
            <a:r>
              <a:rPr lang="fi-FI" sz="2000" dirty="0" err="1"/>
              <a:t>Sähän</a:t>
            </a:r>
            <a:r>
              <a:rPr lang="fi-FI" sz="2000" dirty="0"/>
              <a:t> muistat, että </a:t>
            </a:r>
            <a:r>
              <a:rPr lang="fi-FI" sz="2000" dirty="0" err="1"/>
              <a:t>tämmösessä</a:t>
            </a:r>
            <a:r>
              <a:rPr lang="fi-FI" sz="2000" dirty="0"/>
              <a:t> pelissä on </a:t>
            </a:r>
            <a:r>
              <a:rPr lang="fi-FI" sz="2000" dirty="0" err="1"/>
              <a:t>tarkotuksena</a:t>
            </a:r>
            <a:r>
              <a:rPr lang="fi-FI" sz="2000" dirty="0"/>
              <a:t> syöttää toiselle </a:t>
            </a:r>
            <a:r>
              <a:rPr lang="fi-FI" sz="2000" dirty="0" err="1"/>
              <a:t>sun</a:t>
            </a:r>
            <a:r>
              <a:rPr lang="fi-FI" sz="2000" dirty="0"/>
              <a:t> joukkuetoverille sitä palloa. Eli hei, kuuntele. Ei </a:t>
            </a:r>
            <a:r>
              <a:rPr lang="fi-FI" sz="2000" dirty="0" err="1"/>
              <a:t>oo</a:t>
            </a:r>
            <a:r>
              <a:rPr lang="fi-FI" sz="2000" dirty="0"/>
              <a:t> tarkoitus että lyöt vaan täysillä palloa </a:t>
            </a:r>
            <a:r>
              <a:rPr lang="fi-FI" sz="2000" dirty="0" err="1"/>
              <a:t>tonne</a:t>
            </a:r>
            <a:r>
              <a:rPr lang="fi-FI" sz="2000" dirty="0"/>
              <a:t>, palloa </a:t>
            </a:r>
            <a:r>
              <a:rPr lang="fi-FI" sz="2000" dirty="0" err="1"/>
              <a:t>tonne</a:t>
            </a:r>
            <a:r>
              <a:rPr lang="fi-FI" sz="2000" dirty="0"/>
              <a:t> toiseen päähän sinne päähän opettaja näyttää käsillään pesäpallon lyöntiä muistuttavan liikkeen minne yrität tehdä maalia, vaan katsot missä </a:t>
            </a:r>
            <a:r>
              <a:rPr lang="fi-FI" sz="2000" dirty="0" err="1"/>
              <a:t>sun</a:t>
            </a:r>
            <a:r>
              <a:rPr lang="fi-FI" sz="2000" dirty="0"/>
              <a:t> joukkuetoverit on ja syötät </a:t>
            </a:r>
            <a:r>
              <a:rPr lang="fi-FI" sz="2000" dirty="0" err="1"/>
              <a:t>sun</a:t>
            </a:r>
            <a:r>
              <a:rPr lang="fi-FI" sz="2000" dirty="0"/>
              <a:t> joukkuetoverille. </a:t>
            </a:r>
            <a:r>
              <a:rPr lang="fi-FI" sz="2000" dirty="0" err="1"/>
              <a:t>Sillälailla</a:t>
            </a:r>
            <a:r>
              <a:rPr lang="fi-FI" sz="2000" dirty="0"/>
              <a:t> pallo etenee sitä maalia kohti, mitä </a:t>
            </a:r>
            <a:r>
              <a:rPr lang="fi-FI" sz="2000" dirty="0" err="1"/>
              <a:t>sä</a:t>
            </a:r>
            <a:r>
              <a:rPr lang="fi-FI" sz="2000" dirty="0"/>
              <a:t> yrität sitä saada. Eli nyt jos täysillä aina vaan </a:t>
            </a:r>
            <a:r>
              <a:rPr lang="fi-FI" sz="2000" dirty="0" err="1"/>
              <a:t>lämästään</a:t>
            </a:r>
            <a:r>
              <a:rPr lang="fi-FI" sz="2000" dirty="0"/>
              <a:t> sitä palloa, </a:t>
            </a:r>
            <a:r>
              <a:rPr lang="fi-FI" sz="2000" dirty="0" err="1"/>
              <a:t>sillon</a:t>
            </a:r>
            <a:r>
              <a:rPr lang="fi-FI" sz="2000" dirty="0"/>
              <a:t> se helposti just läjähtää toisen jalkaan opettaja näyttää käsillään jalkaa. Oppilas sanoo jotain, johon opettaja jatkaa. Joo </a:t>
            </a:r>
            <a:r>
              <a:rPr lang="fi-FI" sz="2000" dirty="0" err="1"/>
              <a:t>ois</a:t>
            </a:r>
            <a:r>
              <a:rPr lang="fi-FI" sz="2000" dirty="0"/>
              <a:t> kiva päästä pelaan, </a:t>
            </a:r>
            <a:r>
              <a:rPr lang="fi-FI" sz="2000" dirty="0" err="1"/>
              <a:t>mut</a:t>
            </a:r>
            <a:r>
              <a:rPr lang="fi-FI" sz="2000" dirty="0"/>
              <a:t> jokainen muistaa </a:t>
            </a:r>
            <a:r>
              <a:rPr lang="fi-FI" sz="2000" dirty="0" err="1"/>
              <a:t>tän</a:t>
            </a:r>
            <a:r>
              <a:rPr lang="fi-FI" sz="2000" dirty="0"/>
              <a:t>.” (16.4.2009 tunti 2)</a:t>
            </a:r>
          </a:p>
        </p:txBody>
      </p:sp>
    </p:spTree>
    <p:extLst>
      <p:ext uri="{BB962C8B-B14F-4D97-AF65-F5344CB8AC3E}">
        <p14:creationId xmlns:p14="http://schemas.microsoft.com/office/powerpoint/2010/main" val="40670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F5380-CEB2-48B6-98CA-C09E602E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oppilas tarvitsee tukea liikunnassa?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3D97FF-CBF9-486F-80DD-724543D1F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933" y="1773238"/>
            <a:ext cx="6265334" cy="4608511"/>
          </a:xfrm>
        </p:spPr>
        <p:txBody>
          <a:bodyPr/>
          <a:lstStyle/>
          <a:p>
            <a:r>
              <a:rPr lang="fi-FI" sz="2400" dirty="0"/>
              <a:t>Kun oppiaineen tavoitteita ei saavuteta </a:t>
            </a:r>
          </a:p>
          <a:p>
            <a:r>
              <a:rPr lang="fi-FI" sz="2400" dirty="0"/>
              <a:t>Kun oppilaalla vaikea osallistua opetukseen </a:t>
            </a:r>
          </a:p>
          <a:p>
            <a:r>
              <a:rPr lang="fi-FI" sz="2400" dirty="0"/>
              <a:t>Kun ryhmän työskentelyilmapiiri on huono </a:t>
            </a:r>
          </a:p>
          <a:p>
            <a:r>
              <a:rPr lang="fi-FI" sz="2400" dirty="0"/>
              <a:t>Kun oppilaan (fyysinen) toimintakyky on uhka oppilaan terveydelle ja hyvinvoinnille </a:t>
            </a:r>
          </a:p>
          <a:p>
            <a:endParaRPr lang="fi-FI" sz="2400" dirty="0"/>
          </a:p>
          <a:p>
            <a:r>
              <a:rPr lang="fi-FI" sz="2400" dirty="0"/>
              <a:t>Milloin muulloin? </a:t>
            </a:r>
          </a:p>
        </p:txBody>
      </p:sp>
      <p:pic>
        <p:nvPicPr>
          <p:cNvPr id="6" name="Sisällön paikkamerkki 5" descr="Kuva, joka sisältää kohteen sisä, sisäkatto&#10;&#10;Kuvaus luotu automaattisesti">
            <a:extLst>
              <a:ext uri="{FF2B5EF4-FFF2-40B4-BE49-F238E27FC236}">
                <a16:creationId xmlns:a16="http://schemas.microsoft.com/office/drawing/2014/main" id="{DB8698A2-80D4-4EE8-9A20-0589EEB36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4877" y="1879621"/>
            <a:ext cx="5327977" cy="3979332"/>
          </a:xfrm>
        </p:spPr>
      </p:pic>
    </p:spTree>
    <p:extLst>
      <p:ext uri="{BB962C8B-B14F-4D97-AF65-F5344CB8AC3E}">
        <p14:creationId xmlns:p14="http://schemas.microsoft.com/office/powerpoint/2010/main" val="37913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B8AAE-DCE6-4921-9284-449CECA8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Kognitiivisen toimintakyvyn tukeminen:</a:t>
            </a:r>
            <a:br>
              <a:rPr lang="fi-FI" dirty="0"/>
            </a:br>
            <a:r>
              <a:rPr lang="fi-FI" dirty="0"/>
              <a:t>2. Oppimisympäristön muokkaus</a:t>
            </a:r>
          </a:p>
        </p:txBody>
      </p:sp>
      <p:pic>
        <p:nvPicPr>
          <p:cNvPr id="5" name="Sisällön paikkamerkki 4" descr="Kuva, joka sisältää kohteen lattia, sisä, rakennus&#10;&#10;Kuvaus luotu automaattisesti">
            <a:extLst>
              <a:ext uri="{FF2B5EF4-FFF2-40B4-BE49-F238E27FC236}">
                <a16:creationId xmlns:a16="http://schemas.microsoft.com/office/drawing/2014/main" id="{3DF03691-A62C-496D-9F38-BE84C189B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23" y="1957390"/>
            <a:ext cx="4420217" cy="3753374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41FAB96-DFE7-40EA-8E52-AFBAFE6C3AA4}"/>
              </a:ext>
            </a:extLst>
          </p:cNvPr>
          <p:cNvSpPr txBox="1"/>
          <p:nvPr/>
        </p:nvSpPr>
        <p:spPr>
          <a:xfrm flipH="1">
            <a:off x="338667" y="1957390"/>
            <a:ext cx="7044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Karsi häiritsevät ärsykkeet </a:t>
            </a:r>
          </a:p>
          <a:p>
            <a:r>
              <a:rPr lang="fi-FI" sz="2400" dirty="0"/>
              <a:t>	- tyhjä tila tai oppilaiden sijoittelu tilaan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Rutiinit ja rakenteet, jotka tukevat ohjeiden kuuntelua ja oppimista </a:t>
            </a:r>
          </a:p>
          <a:p>
            <a:r>
              <a:rPr lang="fi-FI" sz="2400" dirty="0"/>
              <a:t>	- omat paikat, viivat, selkä seinään</a:t>
            </a:r>
          </a:p>
          <a:p>
            <a:r>
              <a:rPr lang="fi-FI" sz="2400" dirty="0"/>
              <a:t>	- tilan jakaminen, väritys </a:t>
            </a:r>
          </a:p>
          <a:p>
            <a:r>
              <a:rPr lang="fi-FI" sz="2400" dirty="0"/>
              <a:t>	- ryhmittelyt, jossa hyvä olla </a:t>
            </a:r>
          </a:p>
          <a:p>
            <a:r>
              <a:rPr lang="fi-FI" sz="2400" dirty="0"/>
              <a:t>	(sosiaalinen </a:t>
            </a:r>
            <a:r>
              <a:rPr lang="fi-FI" sz="2400" dirty="0" err="1"/>
              <a:t>ymp</a:t>
            </a:r>
            <a:r>
              <a:rPr lang="fi-FI" sz="2400" dirty="0"/>
              <a:t>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Sopivat välineet  </a:t>
            </a:r>
          </a:p>
          <a:p>
            <a:r>
              <a:rPr lang="fi-FI" sz="2400" dirty="0"/>
              <a:t>	- välineiden tarkoituksenmukainen esille 	ottaminen (Vasta ohjeen jälkeen? Heti väline 	käteen?)</a:t>
            </a:r>
          </a:p>
        </p:txBody>
      </p:sp>
    </p:spTree>
    <p:extLst>
      <p:ext uri="{BB962C8B-B14F-4D97-AF65-F5344CB8AC3E}">
        <p14:creationId xmlns:p14="http://schemas.microsoft.com/office/powerpoint/2010/main" val="12126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A48628-0AA6-40FC-A3BF-6BB6D8DB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37" y="188640"/>
            <a:ext cx="6581329" cy="1080542"/>
          </a:xfrm>
        </p:spPr>
        <p:txBody>
          <a:bodyPr/>
          <a:lstStyle/>
          <a:p>
            <a:r>
              <a:rPr lang="fi-FI" dirty="0"/>
              <a:t>Kognitiivisen toimintakyvyn tukeminen:</a:t>
            </a:r>
            <a:br>
              <a:rPr lang="fi-FI" dirty="0"/>
            </a:br>
            <a:r>
              <a:rPr lang="fi-FI" dirty="0"/>
              <a:t>2. Oppimisympäristön muokkaus </a:t>
            </a:r>
            <a:r>
              <a:rPr lang="fi-FI" dirty="0">
                <a:sym typeface="Wingdings" panose="05000000000000000000" pitchFamily="2" charset="2"/>
              </a:rPr>
              <a:t> Ajallinen oppimisympäristö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D97CC1-7CDE-485D-AFEF-36FE4D085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3" y="2455333"/>
            <a:ext cx="5173051" cy="3710517"/>
          </a:xfrm>
        </p:spPr>
        <p:txBody>
          <a:bodyPr anchor="t">
            <a:normAutofit/>
          </a:bodyPr>
          <a:lstStyle/>
          <a:p>
            <a:r>
              <a:rPr lang="fi-FI" dirty="0"/>
              <a:t>Rytmitä tunti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r>
              <a:rPr lang="fi-FI" dirty="0"/>
              <a:t>Tauko asiasta toiseen siirryttäessä </a:t>
            </a:r>
          </a:p>
          <a:p>
            <a:r>
              <a:rPr lang="fi-FI" dirty="0"/>
              <a:t>Aikataulut esillä </a:t>
            </a:r>
          </a:p>
          <a:p>
            <a:r>
              <a:rPr lang="fi-FI" dirty="0"/>
              <a:t>Ota rennosti: Sopiva meteli ja epäjärjestys kuuluu liikuntatunnille!</a:t>
            </a:r>
          </a:p>
        </p:txBody>
      </p:sp>
      <p:pic>
        <p:nvPicPr>
          <p:cNvPr id="6" name="Sisällön paikkamerkki 5" descr="Kuva, joka sisältää kohteen henkilö, poseeraaminen, ryhmä&#10;&#10;Kuvaus luotu automaattisesti">
            <a:extLst>
              <a:ext uri="{FF2B5EF4-FFF2-40B4-BE49-F238E27FC236}">
                <a16:creationId xmlns:a16="http://schemas.microsoft.com/office/drawing/2014/main" id="{B72145FA-73C3-410D-BB69-3591EA8356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19120" b="2"/>
          <a:stretch/>
        </p:blipFill>
        <p:spPr>
          <a:xfrm>
            <a:off x="6003482" y="10"/>
            <a:ext cx="6188518" cy="6669350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A7405C48-34AD-4510-959F-58EA6FE80440}"/>
                  </a:ext>
                </a:extLst>
              </p14:cNvPr>
              <p14:cNvContentPartPr/>
              <p14:nvPr/>
            </p14:nvContentPartPr>
            <p14:xfrm>
              <a:off x="1015507" y="2723627"/>
              <a:ext cx="5292360" cy="1545480"/>
            </p14:xfrm>
          </p:contentPart>
        </mc:Choice>
        <mc:Fallback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A7405C48-34AD-4510-959F-58EA6FE804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07" y="2714987"/>
                <a:ext cx="5310000" cy="15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84AF113C-94B9-4C3C-B67D-4085E83643CD}"/>
                  </a:ext>
                </a:extLst>
              </p14:cNvPr>
              <p14:cNvContentPartPr/>
              <p14:nvPr/>
            </p14:nvContentPartPr>
            <p14:xfrm>
              <a:off x="13342987" y="3470987"/>
              <a:ext cx="360" cy="360"/>
            </p14:xfrm>
          </p:contentPart>
        </mc:Choice>
        <mc:Fallback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84AF113C-94B9-4C3C-B67D-4085E83643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34347" y="34623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2093DB4B-28E2-4848-8A94-7612857D69EE}"/>
                  </a:ext>
                </a:extLst>
              </p14:cNvPr>
              <p14:cNvContentPartPr/>
              <p14:nvPr/>
            </p14:nvContentPartPr>
            <p14:xfrm>
              <a:off x="2979667" y="2589707"/>
              <a:ext cx="360" cy="360"/>
            </p14:xfrm>
          </p:contentPart>
        </mc:Choice>
        <mc:Fallback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2093DB4B-28E2-4848-8A94-7612857D69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1027" y="2581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9FDC6958-EF6B-457B-A09C-9F53F2A2941A}"/>
                  </a:ext>
                </a:extLst>
              </p14:cNvPr>
              <p14:cNvContentPartPr/>
              <p14:nvPr/>
            </p14:nvContentPartPr>
            <p14:xfrm>
              <a:off x="2387467" y="2759627"/>
              <a:ext cx="360" cy="360"/>
            </p14:xfrm>
          </p:contentPart>
        </mc:Choice>
        <mc:Fallback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9FDC6958-EF6B-457B-A09C-9F53F2A294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467" y="27509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41C23710-C775-4FF6-8CD4-50BDD1846DB8}"/>
                  </a:ext>
                </a:extLst>
              </p14:cNvPr>
              <p14:cNvContentPartPr/>
              <p14:nvPr/>
            </p14:nvContentPartPr>
            <p14:xfrm>
              <a:off x="2183707" y="2522747"/>
              <a:ext cx="360" cy="360"/>
            </p14:xfrm>
          </p:contentPart>
        </mc:Choice>
        <mc:Fallback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41C23710-C775-4FF6-8CD4-50BDD1846D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5067" y="25137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F14343FF-4325-4EC2-A6F5-6BB3E6B472AC}"/>
                  </a:ext>
                </a:extLst>
              </p14:cNvPr>
              <p14:cNvContentPartPr/>
              <p14:nvPr/>
            </p14:nvContentPartPr>
            <p14:xfrm>
              <a:off x="2387467" y="2538947"/>
              <a:ext cx="360" cy="360"/>
            </p14:xfrm>
          </p:contentPart>
        </mc:Choice>
        <mc:Fallback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F14343FF-4325-4EC2-A6F5-6BB3E6B472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467" y="25303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71DC1DE8-1057-4459-ABAF-0D3113EE3287}"/>
                  </a:ext>
                </a:extLst>
              </p14:cNvPr>
              <p14:cNvContentPartPr/>
              <p14:nvPr/>
            </p14:nvContentPartPr>
            <p14:xfrm>
              <a:off x="13970107" y="2285507"/>
              <a:ext cx="360" cy="36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71DC1DE8-1057-4459-ABAF-0D3113EE32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61107" y="227686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6BE08B-C7A6-4FF3-9ADD-C96DEFE7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Kognitiivisen toimintakyvyn tukeminen</a:t>
            </a:r>
            <a:br>
              <a:rPr lang="fi-FI" dirty="0"/>
            </a:br>
            <a:r>
              <a:rPr lang="fi-FI" dirty="0"/>
              <a:t>3. Suorituksen 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1CF886-3EB6-4F3E-929B-7F5048401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456960"/>
            <a:ext cx="5472558" cy="5248639"/>
          </a:xfrm>
        </p:spPr>
        <p:txBody>
          <a:bodyPr/>
          <a:lstStyle/>
          <a:p>
            <a:r>
              <a:rPr lang="fi-FI" sz="2400" dirty="0"/>
              <a:t>Anna selkeät toimintaohjeet</a:t>
            </a:r>
          </a:p>
          <a:p>
            <a:pPr marL="0" indent="0">
              <a:buNone/>
            </a:pPr>
            <a:r>
              <a:rPr lang="fi-FI" sz="2400" dirty="0"/>
              <a:t>	- myös odottelun ajaksi</a:t>
            </a:r>
          </a:p>
          <a:p>
            <a:pPr marL="0" indent="0">
              <a:buNone/>
            </a:pPr>
            <a:r>
              <a:rPr lang="fi-FI" sz="2400" dirty="0"/>
              <a:t>	- huomioi muistin rajoitukset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 yksi ohje kerrallaan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kirjallinen/kuvallinen 	muistutus</a:t>
            </a:r>
          </a:p>
          <a:p>
            <a:r>
              <a:rPr lang="fi-FI" sz="2400" dirty="0">
                <a:sym typeface="Wingdings" panose="05000000000000000000" pitchFamily="2" charset="2"/>
              </a:rPr>
              <a:t>Auta oleellisen hahmottamisessa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esim. ”katso polveani”  	osoitus polveen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käytä lapsen nimeä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opettajan sijoittuminen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</a:t>
            </a:r>
            <a:endParaRPr lang="fi-FI" sz="2400" dirty="0"/>
          </a:p>
        </p:txBody>
      </p:sp>
      <p:pic>
        <p:nvPicPr>
          <p:cNvPr id="7" name="Sisällön paikkamerkki 6" descr="Kuva, joka sisältää kohteen nainen, lattia, henkilö, sisä&#10;&#10;Kuvaus luotu automaattisesti">
            <a:extLst>
              <a:ext uri="{FF2B5EF4-FFF2-40B4-BE49-F238E27FC236}">
                <a16:creationId xmlns:a16="http://schemas.microsoft.com/office/drawing/2014/main" id="{DDAB7464-437E-44C7-A9B1-A492CBDA3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4" y="1913466"/>
            <a:ext cx="4895850" cy="3671887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2CF3A236-17B4-4DCC-9BFC-6967E8AFDA03}"/>
                  </a:ext>
                </a:extLst>
              </p14:cNvPr>
              <p14:cNvContentPartPr/>
              <p14:nvPr/>
            </p14:nvContentPartPr>
            <p14:xfrm>
              <a:off x="3064987" y="642760"/>
              <a:ext cx="360" cy="5760"/>
            </p14:xfrm>
          </p:contentPart>
        </mc:Choice>
        <mc:Fallback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2CF3A236-17B4-4DCC-9BFC-6967E8AFDA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6347" y="634120"/>
                <a:ext cx="1800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1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AF31A-9534-4049-AC37-6CE672BA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685" y="374650"/>
            <a:ext cx="10369103" cy="1080542"/>
          </a:xfrm>
        </p:spPr>
        <p:txBody>
          <a:bodyPr/>
          <a:lstStyle/>
          <a:p>
            <a:r>
              <a:rPr lang="fi-FI" dirty="0"/>
              <a:t>Psyykkisen ja sosiaalisen toimintakyvyn tukeminen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D871AC7-3F7E-4368-9469-A683A0F1F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196195"/>
            <a:ext cx="9725631" cy="5475538"/>
          </a:xfrm>
        </p:spPr>
      </p:pic>
    </p:spTree>
    <p:extLst>
      <p:ext uri="{BB962C8B-B14F-4D97-AF65-F5344CB8AC3E}">
        <p14:creationId xmlns:p14="http://schemas.microsoft.com/office/powerpoint/2010/main" val="30198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B413B4-9150-4E65-AE20-53B186F21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Nuorten mielenterveyden haasteita, esim.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4548AC-6441-4478-BB8C-6389DA4B47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dirty="0"/>
              <a:t>Masennus ja mielialahäiriöt </a:t>
            </a:r>
          </a:p>
          <a:p>
            <a:r>
              <a:rPr lang="fi-FI" sz="2000" dirty="0"/>
              <a:t>Ahdistuneisuus, pelkotilat (esim. sosiaalisten tilanteiden pelko, paniikkihäiriö, pakko-oireet</a:t>
            </a:r>
          </a:p>
          <a:p>
            <a:r>
              <a:rPr lang="fi-FI" sz="2000" dirty="0"/>
              <a:t> Itsetuhoisuus </a:t>
            </a:r>
          </a:p>
          <a:p>
            <a:r>
              <a:rPr lang="fi-FI" sz="2000" dirty="0"/>
              <a:t>Päihdeongelmat </a:t>
            </a:r>
          </a:p>
          <a:p>
            <a:r>
              <a:rPr lang="fi-FI" sz="2000" dirty="0"/>
              <a:t>Peli- ja nettiriippuvuus </a:t>
            </a:r>
          </a:p>
          <a:p>
            <a:r>
              <a:rPr lang="fi-FI" sz="2000" dirty="0"/>
              <a:t>Käytöshäiriöt </a:t>
            </a:r>
          </a:p>
          <a:p>
            <a:r>
              <a:rPr lang="fi-FI" sz="2000" dirty="0"/>
              <a:t>Syömishäiriöt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23AFD5-65ED-4667-B6EE-3B41C7604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Muita sosioemotionaalisia vaikeuksia, esim.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0DF10CF-DF35-45FC-BD1A-C5D816E8CE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2000" dirty="0"/>
              <a:t>Tunteiden ilmaisemisen vaikeus </a:t>
            </a:r>
          </a:p>
          <a:p>
            <a:r>
              <a:rPr lang="fi-FI" sz="2000" dirty="0"/>
              <a:t>Toisiin ja/tai itseensä luottamisen vaikeus </a:t>
            </a:r>
          </a:p>
          <a:p>
            <a:r>
              <a:rPr lang="fi-FI" sz="2000" dirty="0"/>
              <a:t>Osallistumattomuus, vetäytyminen </a:t>
            </a:r>
          </a:p>
          <a:p>
            <a:r>
              <a:rPr lang="fi-FI" sz="2000" dirty="0"/>
              <a:t>Oman vuoron odottamisen vaikeus </a:t>
            </a:r>
          </a:p>
          <a:p>
            <a:r>
              <a:rPr lang="fi-FI" sz="2000" dirty="0"/>
              <a:t>Pettymysten sietämisen vaikeus </a:t>
            </a:r>
          </a:p>
          <a:p>
            <a:r>
              <a:rPr lang="fi-FI" sz="2000" dirty="0"/>
              <a:t>Aggressiivisuus 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Kiusaaminen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DD48C66-5267-4AEC-8F8D-132E3C0F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Psyykkisen ja sosiaalisen toimintakyvyn haasteita voivat olla esim.</a:t>
            </a:r>
          </a:p>
        </p:txBody>
      </p:sp>
    </p:spTree>
    <p:extLst>
      <p:ext uri="{BB962C8B-B14F-4D97-AF65-F5344CB8AC3E}">
        <p14:creationId xmlns:p14="http://schemas.microsoft.com/office/powerpoint/2010/main" val="12422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01F14-FC6F-464B-9A21-01FA99C7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81" y="340784"/>
            <a:ext cx="10510307" cy="1080542"/>
          </a:xfrm>
        </p:spPr>
        <p:txBody>
          <a:bodyPr/>
          <a:lstStyle/>
          <a:p>
            <a:r>
              <a:rPr lang="fi-FI" dirty="0" err="1"/>
              <a:t>POPS:n</a:t>
            </a:r>
            <a:r>
              <a:rPr lang="fi-FI" dirty="0"/>
              <a:t> mukaan liikunnan avulla kasvaminen tarkoittaa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34F6CC-58F7-4A24-A0ED-A2BD9FAC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toisia kunnioittavaa vuorovaikutusta, </a:t>
            </a:r>
          </a:p>
          <a:p>
            <a:r>
              <a:rPr lang="fi-FI" sz="2400" dirty="0"/>
              <a:t>vastuullisuutta, </a:t>
            </a:r>
          </a:p>
          <a:p>
            <a:r>
              <a:rPr lang="fi-FI" sz="2400" dirty="0"/>
              <a:t>pitkäjänteistä itsensä kehittämistä, </a:t>
            </a:r>
          </a:p>
          <a:p>
            <a:r>
              <a:rPr lang="fi-FI" sz="2400" dirty="0"/>
              <a:t>tunteiden tunnistamista ja säätelyä sekä </a:t>
            </a:r>
          </a:p>
          <a:p>
            <a:r>
              <a:rPr lang="fi-FI" sz="2400" dirty="0"/>
              <a:t>myönteisen minäkäsityksen kehittymistä.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Liikunta tarjoaa mahdollisuuksia iloon, keholliseen ilmaisuun, osallisuuteen, sosiaalisuuteen, rentoutumiseen, leikinomaiseen kisailuun ja ponnisteluun sekä toisten auttamiseen. Liikunnassa oppilas saa valmiuksia terveytensä edistämiseen. (Perusopetuksen opetussuunnitelman perusteet 2014)</a:t>
            </a:r>
          </a:p>
        </p:txBody>
      </p:sp>
    </p:spTree>
    <p:extLst>
      <p:ext uri="{BB962C8B-B14F-4D97-AF65-F5344CB8AC3E}">
        <p14:creationId xmlns:p14="http://schemas.microsoft.com/office/powerpoint/2010/main" val="25107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4185D1-9863-4AB3-B0F2-7CAA0A46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Ilmapiirin merkitys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734B09-9423-46EB-B4BC-1B2B04D7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1405468"/>
            <a:ext cx="11582400" cy="4976282"/>
          </a:xfrm>
        </p:spPr>
        <p:txBody>
          <a:bodyPr/>
          <a:lstStyle/>
          <a:p>
            <a:r>
              <a:rPr lang="fi-FI" sz="2400" dirty="0"/>
              <a:t>Sosiaalinen yhteenkuuluvuus lisää oppilaan sitoutumista liikunnanopetukseen (</a:t>
            </a:r>
            <a:r>
              <a:rPr lang="fi-FI" sz="2400" dirty="0" err="1"/>
              <a:t>Shen</a:t>
            </a:r>
            <a:r>
              <a:rPr lang="fi-FI" sz="2400" dirty="0"/>
              <a:t> ym. 2012). Sitoutuminen = oppilaan aktiivista, tavoitteellista, pitkäjänteistä ja määrätietoista toimintaa liikunnan oppimistilanteessa 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Suhde opettajaan voimakkaampi sitoutumisen ennustaja kuin suhde oppilastovereihin: pedagogisen välittämisen käsite (</a:t>
            </a:r>
            <a:r>
              <a:rPr lang="fi-FI" sz="2400" dirty="0" err="1"/>
              <a:t>Shen</a:t>
            </a:r>
            <a:r>
              <a:rPr lang="fi-FI" sz="2400" dirty="0"/>
              <a:t> ym. 2012). </a:t>
            </a:r>
          </a:p>
          <a:p>
            <a:endParaRPr lang="fi-FI" sz="2400" dirty="0"/>
          </a:p>
          <a:p>
            <a:r>
              <a:rPr lang="fi-FI" sz="2400" dirty="0"/>
              <a:t>Opettajat voivat vaikuttaa asenteisiin, joita oppilaat osoittavat toisiaan kohtaan (</a:t>
            </a:r>
            <a:r>
              <a:rPr lang="fi-FI" sz="2400" dirty="0" err="1"/>
              <a:t>O’Brien</a:t>
            </a:r>
            <a:r>
              <a:rPr lang="fi-FI" sz="2400" dirty="0"/>
              <a:t> ym. 2009). Heikko koettu fyysinen pätevyys sekä sosiaalisen tuen puute (koulussa kiusaaminen ja syrjintä) nousevat tärkeiksi liikuntaan osallistumisen esteiksi (</a:t>
            </a:r>
            <a:r>
              <a:rPr lang="fi-FI" sz="2400" dirty="0" err="1"/>
              <a:t>Law</a:t>
            </a:r>
            <a:r>
              <a:rPr lang="fi-FI" sz="2400" dirty="0"/>
              <a:t> ym. 2007; </a:t>
            </a:r>
            <a:r>
              <a:rPr lang="fi-FI" sz="2400" dirty="0" err="1"/>
              <a:t>Mulligan</a:t>
            </a:r>
            <a:r>
              <a:rPr lang="fi-FI" sz="2400" dirty="0"/>
              <a:t> ym. 2012).</a:t>
            </a:r>
          </a:p>
        </p:txBody>
      </p:sp>
    </p:spTree>
    <p:extLst>
      <p:ext uri="{BB962C8B-B14F-4D97-AF65-F5344CB8AC3E}">
        <p14:creationId xmlns:p14="http://schemas.microsoft.com/office/powerpoint/2010/main" val="23118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E38E5-D786-43A6-B57C-3EBCB8B3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Hyväksyvän ja kannustavan ilmapiirin luominen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93F193-BD7E-41CE-BDF4-EFAC0D2C7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373" y="1422400"/>
            <a:ext cx="6429094" cy="4743451"/>
          </a:xfrm>
        </p:spPr>
        <p:txBody>
          <a:bodyPr/>
          <a:lstStyle/>
          <a:p>
            <a:r>
              <a:rPr lang="fi-FI" sz="2000" dirty="0"/>
              <a:t>Tunne oppilaasi  </a:t>
            </a:r>
          </a:p>
          <a:p>
            <a:pPr marL="0" indent="0">
              <a:buNone/>
            </a:pPr>
            <a:r>
              <a:rPr lang="fi-FI" sz="2000" dirty="0"/>
              <a:t>	- Nimien osaaminen </a:t>
            </a:r>
          </a:p>
          <a:p>
            <a:pPr marL="0" indent="0">
              <a:buNone/>
            </a:pPr>
            <a:r>
              <a:rPr lang="fi-FI" sz="2000" dirty="0"/>
              <a:t>	- Jotakin henkilökohtaista (harrastus, 	kiinnostus, taito…) </a:t>
            </a:r>
          </a:p>
          <a:p>
            <a:r>
              <a:rPr lang="fi-FI" sz="2000" dirty="0"/>
              <a:t>Auta oppilaita tutustumaan toisiinsa </a:t>
            </a:r>
          </a:p>
          <a:p>
            <a:pPr marL="269875" lvl="1" indent="0">
              <a:buNone/>
            </a:pPr>
            <a:r>
              <a:rPr lang="fi-FI" sz="2000" dirty="0"/>
              <a:t>	- Nimet tutuksi </a:t>
            </a:r>
          </a:p>
          <a:p>
            <a:pPr marL="269875" lvl="1" indent="0">
              <a:buNone/>
            </a:pPr>
            <a:r>
              <a:rPr lang="fi-FI" sz="2000" dirty="0"/>
              <a:t>	- Vaihtelevat ryhmittelyt – liikkeelle 	turvallisesta pienryhmästä </a:t>
            </a:r>
          </a:p>
          <a:p>
            <a:pPr marL="341312" indent="-342900"/>
            <a:r>
              <a:rPr lang="fi-FI" sz="2000" dirty="0"/>
              <a:t>Ilmaise tunnin sosiaaliset tavoitteet selvästi ja anna palautetta tavoitteen suunnassa  </a:t>
            </a:r>
          </a:p>
          <a:p>
            <a:pPr marL="0" indent="0">
              <a:buNone/>
            </a:pPr>
            <a:r>
              <a:rPr lang="fi-FI" sz="2000" dirty="0"/>
              <a:t>	- ”Tällä tunnilla kannustamme kaveria.” </a:t>
            </a:r>
          </a:p>
          <a:p>
            <a:pPr marL="0" indent="0">
              <a:buNone/>
            </a:pPr>
            <a:r>
              <a:rPr lang="fi-FI" sz="2000" dirty="0"/>
              <a:t>	- Välitön puuttuminen kiusaamiseen </a:t>
            </a:r>
          </a:p>
          <a:p>
            <a:pPr marL="0" indent="0">
              <a:buNone/>
            </a:pPr>
            <a:r>
              <a:rPr lang="fi-FI" sz="2000" dirty="0"/>
              <a:t>	- Kiusaaminen sosiaalisten taitojen puutteena</a:t>
            </a:r>
          </a:p>
        </p:txBody>
      </p:sp>
      <p:pic>
        <p:nvPicPr>
          <p:cNvPr id="6" name="Sisällön paikkamerkki 5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148B4F5C-996D-453C-AABA-052E60F6F9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9466" y="1764616"/>
            <a:ext cx="5323225" cy="3975783"/>
          </a:xfrm>
        </p:spPr>
      </p:pic>
    </p:spTree>
    <p:extLst>
      <p:ext uri="{BB962C8B-B14F-4D97-AF65-F5344CB8AC3E}">
        <p14:creationId xmlns:p14="http://schemas.microsoft.com/office/powerpoint/2010/main" val="23843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9DE0B7-EE46-4BF9-B502-2BEDDA3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Hyväksyvän ja kannustavan ilmapiirin luominen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75C0A8-7F2A-4C35-A5EB-AC021A8D7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95" y="1773237"/>
            <a:ext cx="5254906" cy="4392613"/>
          </a:xfrm>
        </p:spPr>
        <p:txBody>
          <a:bodyPr/>
          <a:lstStyle/>
          <a:p>
            <a:r>
              <a:rPr lang="fi-FI" sz="2000" dirty="0"/>
              <a:t>Käytä myönteistä kieltä </a:t>
            </a:r>
          </a:p>
          <a:p>
            <a:pPr marL="0" indent="0">
              <a:buNone/>
            </a:pPr>
            <a:r>
              <a:rPr lang="fi-FI" sz="2000" dirty="0"/>
              <a:t>	- Kiitä ja kehu </a:t>
            </a:r>
          </a:p>
          <a:p>
            <a:pPr marL="0" indent="0">
              <a:buNone/>
            </a:pPr>
            <a:r>
              <a:rPr lang="fi-FI" sz="2000" dirty="0"/>
              <a:t>	- Ohjaa oppilasta </a:t>
            </a:r>
          </a:p>
          <a:p>
            <a:pPr marL="0" indent="0">
              <a:buNone/>
            </a:pPr>
            <a:r>
              <a:rPr lang="fi-FI" sz="2000" dirty="0"/>
              <a:t>	myönteisin toimintaohjein </a:t>
            </a:r>
          </a:p>
          <a:p>
            <a:r>
              <a:rPr lang="fi-FI" sz="2000" dirty="0"/>
              <a:t>Kuuntele ja arvosta oppilasta </a:t>
            </a:r>
          </a:p>
          <a:p>
            <a:endParaRPr lang="fi-FI" sz="2000" dirty="0"/>
          </a:p>
          <a:p>
            <a:r>
              <a:rPr lang="fi-FI" sz="2000" dirty="0"/>
              <a:t>Tutkimustulos: </a:t>
            </a:r>
          </a:p>
          <a:p>
            <a:pPr marL="0" indent="0">
              <a:buNone/>
            </a:pPr>
            <a:r>
              <a:rPr lang="fi-FI" sz="2000" dirty="0"/>
              <a:t>Opettajan kielteinen ja komentava viestintä lisäsi häiriökäyttäytymistä. Oppilaat huomioiva viestintä lisäsi kaikkien oppilaiden osallistumista. (</a:t>
            </a:r>
            <a:r>
              <a:rPr lang="fi-FI" sz="2000" dirty="0" err="1"/>
              <a:t>Siutla</a:t>
            </a:r>
            <a:r>
              <a:rPr lang="fi-FI" sz="2000" dirty="0"/>
              <a:t> ym. 2012.)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C9A9CC-CE1D-4622-882F-23AA3F555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68" y="1819459"/>
            <a:ext cx="6512820" cy="3683874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EEB942C-3540-47BE-9E31-0945788024A7}"/>
              </a:ext>
            </a:extLst>
          </p:cNvPr>
          <p:cNvSpPr txBox="1"/>
          <p:nvPr/>
        </p:nvSpPr>
        <p:spPr>
          <a:xfrm flipH="1">
            <a:off x="6383869" y="5732097"/>
            <a:ext cx="54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Miten muuttaisit myönteisemmäksi? </a:t>
            </a:r>
          </a:p>
          <a:p>
            <a:r>
              <a:rPr lang="fi-FI" dirty="0"/>
              <a:t>Muista ”hampurilaistekniikka”.</a:t>
            </a:r>
          </a:p>
        </p:txBody>
      </p:sp>
    </p:spTree>
    <p:extLst>
      <p:ext uri="{BB962C8B-B14F-4D97-AF65-F5344CB8AC3E}">
        <p14:creationId xmlns:p14="http://schemas.microsoft.com/office/powerpoint/2010/main" val="21960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B0C87-816B-46E3-824E-1DB94CB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38" y="391583"/>
            <a:ext cx="10369103" cy="861483"/>
          </a:xfrm>
        </p:spPr>
        <p:txBody>
          <a:bodyPr/>
          <a:lstStyle/>
          <a:p>
            <a:r>
              <a:rPr lang="fi-FI" dirty="0"/>
              <a:t>Osallisuuden edistäminen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CA9AA0-683B-4277-A33D-67FA66C01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608667"/>
            <a:ext cx="6118225" cy="5103029"/>
          </a:xfrm>
        </p:spPr>
        <p:txBody>
          <a:bodyPr/>
          <a:lstStyle/>
          <a:p>
            <a:r>
              <a:rPr lang="fi-FI" sz="2000" b="1" dirty="0"/>
              <a:t>Osallisuus</a:t>
            </a:r>
            <a:r>
              <a:rPr lang="fi-FI" sz="2000" dirty="0"/>
              <a:t> = oppilas pystyy konkreettisesti osallistumaan liikuntaan omista lähtökohdistaan ja pystyy vaikuttamaan itseään koskeviin asioihin. </a:t>
            </a:r>
          </a:p>
          <a:p>
            <a:r>
              <a:rPr lang="fi-FI" sz="2000" dirty="0"/>
              <a:t>Oppilaslähtöiset opetusmenetelmät 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</a:t>
            </a:r>
            <a:r>
              <a:rPr lang="fi-FI" sz="2000" dirty="0" err="1">
                <a:sym typeface="Wingdings" panose="05000000000000000000" pitchFamily="2" charset="2"/>
              </a:rPr>
              <a:t>Huom</a:t>
            </a:r>
            <a:r>
              <a:rPr lang="fi-FI" sz="2000" dirty="0">
                <a:sym typeface="Wingdings" panose="05000000000000000000" pitchFamily="2" charset="2"/>
              </a:rPr>
              <a:t>! </a:t>
            </a:r>
            <a:r>
              <a:rPr lang="fi-FI" sz="2000" dirty="0"/>
              <a:t>Opettajajohtoisuuskin voi edistää 	osallisuutta (turvalliset rajat).</a:t>
            </a:r>
          </a:p>
          <a:p>
            <a:r>
              <a:rPr lang="fi-FI" sz="2000" dirty="0"/>
              <a:t>Oppilaan toimintakykyä vastaavat tehtävät 	 	- riittävän haasteellisia ja mahdollistavat 	onnistumisen  </a:t>
            </a:r>
          </a:p>
          <a:p>
            <a:r>
              <a:rPr lang="fi-FI" sz="2000" dirty="0"/>
              <a:t>Tehtävät, joissa jokaisella osallistujalla merkittävä rooli , esim. yhteistoiminnalliset tehtävät, pelipaikat.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B3C551F-65A6-4199-AED5-E985005692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86" y="1738076"/>
            <a:ext cx="5276913" cy="3957684"/>
          </a:xfrm>
        </p:spPr>
      </p:pic>
    </p:spTree>
    <p:extLst>
      <p:ext uri="{BB962C8B-B14F-4D97-AF65-F5344CB8AC3E}">
        <p14:creationId xmlns:p14="http://schemas.microsoft.com/office/powerpoint/2010/main" val="36923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3F7E94A-1131-4E78-AEA9-E81CEF30E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806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9A1FF-9388-4F74-9F51-EA2EC410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Toiminnanohjaus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A62B28-505B-4382-80EC-794E7199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Havainto-, muisti- ja liiketoimintojen yhdistäminen tavoitteelliseksi toiminnaksi</a:t>
            </a:r>
          </a:p>
          <a:p>
            <a:pPr marL="0" indent="0">
              <a:buNone/>
            </a:pPr>
            <a:r>
              <a:rPr lang="fi-FI" sz="2400" dirty="0"/>
              <a:t>	- mahdollistaa henkilön tarkoituksenmukaisen, itsenäisen ja sosiaalisesti 	hyväksytyn käyttäytymisen</a:t>
            </a:r>
          </a:p>
          <a:p>
            <a:r>
              <a:rPr lang="fi-FI" sz="2400" dirty="0"/>
              <a:t>Toiminnanohjaukseen kuuluvat taidot </a:t>
            </a:r>
          </a:p>
          <a:p>
            <a:pPr marL="0" indent="0">
              <a:buNone/>
            </a:pPr>
            <a:r>
              <a:rPr lang="fi-FI" sz="2400" dirty="0"/>
              <a:t>	- Arjen tilanteiden jäsentäminen </a:t>
            </a:r>
          </a:p>
          <a:p>
            <a:pPr marL="0" indent="0">
              <a:buNone/>
            </a:pPr>
            <a:r>
              <a:rPr lang="fi-FI" sz="2400" dirty="0"/>
              <a:t>	- Toiminnan suunnittelu </a:t>
            </a:r>
          </a:p>
          <a:p>
            <a:pPr marL="0" indent="0">
              <a:buNone/>
            </a:pPr>
            <a:r>
              <a:rPr lang="fi-FI" sz="2400" dirty="0"/>
              <a:t>	- Suunnitelman mukaisesti toimiminen </a:t>
            </a:r>
          </a:p>
          <a:p>
            <a:pPr marL="0" indent="0">
              <a:buNone/>
            </a:pPr>
            <a:r>
              <a:rPr lang="fi-FI" sz="2400" dirty="0"/>
              <a:t>	- Suunnitelman joustava muuttaminen tarvittaessa </a:t>
            </a:r>
          </a:p>
          <a:p>
            <a:pPr marL="0" indent="0">
              <a:buNone/>
            </a:pPr>
            <a:r>
              <a:rPr lang="fi-FI" sz="2400" dirty="0"/>
              <a:t>	- Tehtävän suorittamista häiritseviä impulssien kontrollointi</a:t>
            </a:r>
          </a:p>
        </p:txBody>
      </p:sp>
    </p:spTree>
    <p:extLst>
      <p:ext uri="{BB962C8B-B14F-4D97-AF65-F5344CB8AC3E}">
        <p14:creationId xmlns:p14="http://schemas.microsoft.com/office/powerpoint/2010/main" val="15994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7CD5C7-FD89-478C-BFF1-4017A46B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167" y="292609"/>
            <a:ext cx="10848529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Kolmiportainen tuki perusopetuksessa </a:t>
            </a:r>
            <a:r>
              <a:rPr lang="fi-FI" sz="2000" b="0" dirty="0"/>
              <a:t>(Huhtanen 2011, 105)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D290B9-3B2B-4771-912D-D2696216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4" y="1373152"/>
            <a:ext cx="9440438" cy="5192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7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C5C26-EC2E-4730-8D00-94E70B68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Tuki aloitettava välittömästi tuen tarpeen ilmetessä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D8439B-B689-4FD4-8487-CEEC50B14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133" y="1773239"/>
            <a:ext cx="5477851" cy="4796894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Yleinen tuki (PL 16§) </a:t>
            </a:r>
          </a:p>
          <a:p>
            <a:pPr marL="0" indent="0">
              <a:buNone/>
            </a:pPr>
            <a:r>
              <a:rPr lang="fi-FI" sz="2000" dirty="0"/>
              <a:t>– Opettaja tekee pedagogisia muutoksia opetukseen, tarjoaa tukiopetusta ja tekee yhteistyötä huoltajien, erityisopettajan sekä luokanohjaajan kanssa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Tehostettu tuki (PL 16a§) </a:t>
            </a:r>
          </a:p>
          <a:p>
            <a:pPr marL="0" indent="0">
              <a:buNone/>
            </a:pPr>
            <a:r>
              <a:rPr lang="fi-FI" sz="2000" dirty="0"/>
              <a:t>– Luokanohjaaja/erityisopettaja kutsuu tarvittavat henkilöt tekemään pedagogista arviota, liikunnanopettajan tuotava huoli ajoissa tiedoksi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31B5DF-E5C2-409F-83C3-A6D1D46E0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22" y="1773239"/>
            <a:ext cx="5342383" cy="4392612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Erityinen tuki (PL 17§) </a:t>
            </a:r>
          </a:p>
          <a:p>
            <a:pPr marL="0" indent="0">
              <a:buNone/>
            </a:pPr>
            <a:r>
              <a:rPr lang="fi-FI" sz="2000" dirty="0"/>
              <a:t>– Liikunnanopettajan tehtävänä tuoda huoli riittävän ajoissa tietoon </a:t>
            </a:r>
          </a:p>
          <a:p>
            <a:pPr marL="0" indent="0">
              <a:buNone/>
            </a:pPr>
            <a:r>
              <a:rPr lang="fi-FI" sz="2000" dirty="0"/>
              <a:t>– </a:t>
            </a:r>
            <a:r>
              <a:rPr lang="fi-FI" sz="2000" dirty="0" err="1"/>
              <a:t>Huom</a:t>
            </a:r>
            <a:r>
              <a:rPr lang="fi-FI" sz="2000" dirty="0"/>
              <a:t>! Tehostetun tuen toimet oltava kirjattuina! </a:t>
            </a:r>
          </a:p>
          <a:p>
            <a:pPr marL="0" indent="0">
              <a:buNone/>
            </a:pPr>
            <a:r>
              <a:rPr lang="fi-FI" sz="2000" dirty="0"/>
              <a:t>– Erityisen tuen päätös tärkeä asiakirja </a:t>
            </a:r>
          </a:p>
          <a:p>
            <a:pPr marL="0" indent="0">
              <a:buNone/>
            </a:pPr>
            <a:r>
              <a:rPr lang="fi-FI" sz="2000" dirty="0"/>
              <a:t>	• Päätös oppimäärästä </a:t>
            </a:r>
          </a:p>
          <a:p>
            <a:pPr marL="0" indent="0">
              <a:buNone/>
            </a:pPr>
            <a:r>
              <a:rPr lang="fi-FI" sz="2000" dirty="0"/>
              <a:t>	• Päätös opetusryhmästä </a:t>
            </a:r>
          </a:p>
          <a:p>
            <a:pPr marL="0" indent="0">
              <a:buNone/>
            </a:pPr>
            <a:r>
              <a:rPr lang="fi-FI" sz="2000" dirty="0"/>
              <a:t>	• Päätös tarvittavasta tuesta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– Ilman erityisen tuen päätöstä liikunnan oppimäärää ei voi yksilöllistää! </a:t>
            </a:r>
          </a:p>
        </p:txBody>
      </p:sp>
    </p:spTree>
    <p:extLst>
      <p:ext uri="{BB962C8B-B14F-4D97-AF65-F5344CB8AC3E}">
        <p14:creationId xmlns:p14="http://schemas.microsoft.com/office/powerpoint/2010/main" val="17981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2898</Words>
  <Application>Microsoft Office PowerPoint</Application>
  <PresentationFormat>Laajakuva</PresentationFormat>
  <Paragraphs>376</Paragraphs>
  <Slides>59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59</vt:i4>
      </vt:variant>
    </vt:vector>
  </HeadingPairs>
  <TitlesOfParts>
    <vt:vector size="65" baseType="lpstr">
      <vt:lpstr>Aleo</vt:lpstr>
      <vt:lpstr>Arial</vt:lpstr>
      <vt:lpstr>Lato</vt:lpstr>
      <vt:lpstr>Lato Black</vt:lpstr>
      <vt:lpstr>Wingdings</vt:lpstr>
      <vt:lpstr>jyo</vt:lpstr>
      <vt:lpstr> Oppimisen tuki liikunnassa Terhi Huovista mukaellen POMM</vt:lpstr>
      <vt:lpstr>Perusopetuksen opetussuunnitelma</vt:lpstr>
      <vt:lpstr>Liikunnanopetuksen tavoite ja oppimisen tuen lähtökohdat</vt:lpstr>
      <vt:lpstr>Säädösperusta perusopetuksessa: miksi tukea tarjottava?</vt:lpstr>
      <vt:lpstr>Milloin oppilas tarvitsee tukea liikunnassa?</vt:lpstr>
      <vt:lpstr>PowerPoint-esitys</vt:lpstr>
      <vt:lpstr>Toiminnanohjaus</vt:lpstr>
      <vt:lpstr>Kolmiportainen tuki perusopetuksessa (Huhtanen 2011, 105)</vt:lpstr>
      <vt:lpstr>Tuki aloitettava välittömästi tuen tarpeen ilmetessä</vt:lpstr>
      <vt:lpstr>Erityiset opetusjärjestelyt</vt:lpstr>
      <vt:lpstr>PowerPoint-esitys</vt:lpstr>
      <vt:lpstr>PowerPoint-esitys</vt:lpstr>
      <vt:lpstr>PowerPoint-esitys</vt:lpstr>
      <vt:lpstr>Tuen tavoitteena OSALLISUUDEN vahvistaminen</vt:lpstr>
      <vt:lpstr>Miten saadaan parasta mahdollista osaamista esille?  Arviointi opetusryhmään, oppimisympäristöön sekä pedagogisiin ratkaisuihin liittyvien tuen tarpeiden tunnistamisessa</vt:lpstr>
      <vt:lpstr>Oppimisen esteiden tunnistaminen ja tukitoimet liikunnassa, esim.</vt:lpstr>
      <vt:lpstr>PowerPoint-esitys</vt:lpstr>
      <vt:lpstr>Oppimisvalmiudet</vt:lpstr>
      <vt:lpstr>Tuki osana liikunnan oppiaineen opsia</vt:lpstr>
      <vt:lpstr>Ryhmän hyväksyvä ja kannustava ilmapiiri  keskeisin tuen muoto</vt:lpstr>
      <vt:lpstr>PowerPoint-esitys</vt:lpstr>
      <vt:lpstr>Tukea tarvitsevan oppilaan arviointi perusopetuksessa</vt:lpstr>
      <vt:lpstr>Arvioinnissa huomioitavaa… (PO)</vt:lpstr>
      <vt:lpstr>PowerPoint-esitys</vt:lpstr>
      <vt:lpstr>PowerPoint-esitys</vt:lpstr>
      <vt:lpstr>PowerPoint-esitys</vt:lpstr>
      <vt:lpstr>Poissaoleva peruskoululainen</vt:lpstr>
      <vt:lpstr>Miten oppilaan kulttuuri, uskonto yms. Henkilökohtaiset asiat huomioidaan arvioinnissa?</vt:lpstr>
      <vt:lpstr>Kuka päättää liikunnan arvioinnista?</vt:lpstr>
      <vt:lpstr>Tuen järjestäminen käytännössä</vt:lpstr>
      <vt:lpstr>Fyysisen toimintakyvyn tukeminen</vt:lpstr>
      <vt:lpstr>Tuen tarpeen tunnistaminen</vt:lpstr>
      <vt:lpstr>Fyysisen toimintakyvyn tukeminen perusopetuksen liikunnan opetuksessa</vt:lpstr>
      <vt:lpstr>Fyysisen toimintakyvyn tukemisen periaate</vt:lpstr>
      <vt:lpstr>Fyysisen toimintakyvyn tukeminen</vt:lpstr>
      <vt:lpstr>Inaktiivisuuden vähentäminen</vt:lpstr>
      <vt:lpstr>Fyysisen toimintakyvyn tukeminen</vt:lpstr>
      <vt:lpstr>Fyysisen toimintakyvyn tukeminen </vt:lpstr>
      <vt:lpstr>Fyysisen toimintakyvyn tukeminen</vt:lpstr>
      <vt:lpstr>Fyysisen toimintakyvyn tukeminen --&gt; Anna aikaa</vt:lpstr>
      <vt:lpstr>Eriyttäminen</vt:lpstr>
      <vt:lpstr>Kognitiivisen toimintakyvyn tukeminen</vt:lpstr>
      <vt:lpstr>Tuen tarpeen tunnistaminen</vt:lpstr>
      <vt:lpstr>Vaikeuksien kasaantuminen</vt:lpstr>
      <vt:lpstr>Hahmottamisen pulmien osa-alueet</vt:lpstr>
      <vt:lpstr>Kognitiivisen toimintakyvyn tukeminen 1. Opetusviestintä</vt:lpstr>
      <vt:lpstr>PowerPoint-esitys</vt:lpstr>
      <vt:lpstr>Kognitiivisen toimintakyvyn tukeminen: Monikanavaisuus ja visuaalisuus, esim.:</vt:lpstr>
      <vt:lpstr>Miten sanoisit selkokielellä?</vt:lpstr>
      <vt:lpstr>Kognitiivisen toimintakyvyn tukeminen: 2. Oppimisympäristön muokkaus</vt:lpstr>
      <vt:lpstr>Kognitiivisen toimintakyvyn tukeminen: 2. Oppimisympäristön muokkaus  Ajallinen oppimisympäristö</vt:lpstr>
      <vt:lpstr>Kognitiivisen toimintakyvyn tukeminen 3. Suorituksen ohjaus</vt:lpstr>
      <vt:lpstr>Psyykkisen ja sosiaalisen toimintakyvyn tukeminen</vt:lpstr>
      <vt:lpstr>Psyykkisen ja sosiaalisen toimintakyvyn haasteita voivat olla esim.</vt:lpstr>
      <vt:lpstr>POPS:n mukaan liikunnan avulla kasvaminen tarkoittaa</vt:lpstr>
      <vt:lpstr>Ilmapiirin merkitys</vt:lpstr>
      <vt:lpstr>Hyväksyvän ja kannustavan ilmapiirin luominen</vt:lpstr>
      <vt:lpstr>Hyväksyvän ja kannustavan ilmapiirin luominen</vt:lpstr>
      <vt:lpstr>Osallisuuden edistäminen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tuki liikunnassa Terhi Huovista mukaellen POMM</dc:title>
  <dc:creator>Kääpä, Mari</dc:creator>
  <cp:lastModifiedBy>Kääpä, Mari</cp:lastModifiedBy>
  <cp:revision>39</cp:revision>
  <dcterms:created xsi:type="dcterms:W3CDTF">2021-11-15T06:53:25Z</dcterms:created>
  <dcterms:modified xsi:type="dcterms:W3CDTF">2021-11-16T08:46:34Z</dcterms:modified>
</cp:coreProperties>
</file>