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7D"/>
    <a:srgbClr val="F3EAF0"/>
    <a:srgbClr val="0BB0BD"/>
    <a:srgbClr val="0CBCC8"/>
    <a:srgbClr val="0AA6B2"/>
    <a:srgbClr val="0A9F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86615"/>
  </p:normalViewPr>
  <p:slideViewPr>
    <p:cSldViewPr snapToGrid="0">
      <p:cViewPr varScale="1">
        <p:scale>
          <a:sx n="99" d="100"/>
          <a:sy n="99" d="100"/>
        </p:scale>
        <p:origin x="97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0E010-450F-2741-BA64-9CAD6D8875BE}" type="datetimeFigureOut">
              <a:rPr lang="fi-FI" smtClean="0"/>
              <a:t>25.10.2021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639A6-AE7B-9843-9240-0F5919ED8294}" type="slidenum">
              <a:rPr lang="fi-FI" smtClean="0"/>
              <a:t>‹#›</a:t>
            </a:fld>
            <a:endParaRPr lang="fi-FI"/>
          </a:p>
        </p:txBody>
      </p:sp>
    </p:spTree>
    <p:extLst>
      <p:ext uri="{BB962C8B-B14F-4D97-AF65-F5344CB8AC3E}">
        <p14:creationId xmlns:p14="http://schemas.microsoft.com/office/powerpoint/2010/main" val="264735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ystinenportaali.com/mediakasvatus/kamerakyna.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en-FI" sz="1200" dirty="0">
                <a:solidFill>
                  <a:srgbClr val="000000"/>
                </a:solidFill>
              </a:rPr>
              <a:t>Työskentelyidea: Opiskelija voi esimerkiksi tuntityöskentelyssä tai läksynä täydentää näihin tavoitteisiin keskeiset sisällöt. </a:t>
            </a:r>
            <a:endParaRPr lang="fi-FI" altLang="en-FI" dirty="0"/>
          </a:p>
          <a:p>
            <a:endParaRPr lang="fi-FI" dirty="0"/>
          </a:p>
        </p:txBody>
      </p:sp>
      <p:sp>
        <p:nvSpPr>
          <p:cNvPr id="4" name="Slide Number Placeholder 3"/>
          <p:cNvSpPr>
            <a:spLocks noGrp="1"/>
          </p:cNvSpPr>
          <p:nvPr>
            <p:ph type="sldNum" sz="quarter" idx="5"/>
          </p:nvPr>
        </p:nvSpPr>
        <p:spPr/>
        <p:txBody>
          <a:bodyPr/>
          <a:lstStyle/>
          <a:p>
            <a:fld id="{0F6639A6-AE7B-9843-9240-0F5919ED8294}" type="slidenum">
              <a:rPr lang="fi-FI" smtClean="0"/>
              <a:t>2</a:t>
            </a:fld>
            <a:endParaRPr lang="fi-FI"/>
          </a:p>
        </p:txBody>
      </p:sp>
    </p:spTree>
    <p:extLst>
      <p:ext uri="{BB962C8B-B14F-4D97-AF65-F5344CB8AC3E}">
        <p14:creationId xmlns:p14="http://schemas.microsoft.com/office/powerpoint/2010/main" val="4083828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solidFill>
                  <a:srgbClr val="000000"/>
                </a:solidFill>
              </a:rPr>
              <a:t>Työskentelyidea: Diaa voi käyttää opetuspuheen tukena. Yhdessä voidaan miettiä vastaavia esimerkkejä. </a:t>
            </a:r>
            <a:endParaRPr lang="fi-FI" altLang="en-FI" dirty="0"/>
          </a:p>
        </p:txBody>
      </p:sp>
      <p:sp>
        <p:nvSpPr>
          <p:cNvPr id="4" name="Slide Number Placeholder 3"/>
          <p:cNvSpPr>
            <a:spLocks noGrp="1"/>
          </p:cNvSpPr>
          <p:nvPr>
            <p:ph type="sldNum" sz="quarter" idx="5"/>
          </p:nvPr>
        </p:nvSpPr>
        <p:spPr/>
        <p:txBody>
          <a:bodyPr/>
          <a:lstStyle/>
          <a:p>
            <a:fld id="{0F6639A6-AE7B-9843-9240-0F5919ED8294}" type="slidenum">
              <a:rPr lang="fi-FI" smtClean="0"/>
              <a:t>11</a:t>
            </a:fld>
            <a:endParaRPr lang="fi-FI"/>
          </a:p>
        </p:txBody>
      </p:sp>
    </p:spTree>
    <p:extLst>
      <p:ext uri="{BB962C8B-B14F-4D97-AF65-F5344CB8AC3E}">
        <p14:creationId xmlns:p14="http://schemas.microsoft.com/office/powerpoint/2010/main" val="2769047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en-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6639A6-AE7B-9843-9240-0F5919ED8294}" type="slidenum">
              <a:rPr lang="fi-FI" smtClean="0"/>
              <a:t>12</a:t>
            </a:fld>
            <a:endParaRPr lang="fi-FI"/>
          </a:p>
        </p:txBody>
      </p:sp>
    </p:spTree>
    <p:extLst>
      <p:ext uri="{BB962C8B-B14F-4D97-AF65-F5344CB8AC3E}">
        <p14:creationId xmlns:p14="http://schemas.microsoft.com/office/powerpoint/2010/main" val="81528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solidFill>
                  <a:srgbClr val="000000"/>
                </a:solidFill>
              </a:rPr>
              <a:t>Työskentelyidea: Diaa voi käyttää opetuspuheen tukena, tavoitteena on tuoda esiin havainnollisesti suoria ja epäsuoria ympäristötekijöitä.</a:t>
            </a:r>
            <a:endParaRPr lang="fi-FI" altLang="en-FI" dirty="0"/>
          </a:p>
        </p:txBody>
      </p:sp>
      <p:sp>
        <p:nvSpPr>
          <p:cNvPr id="4" name="Slide Number Placeholder 3"/>
          <p:cNvSpPr>
            <a:spLocks noGrp="1"/>
          </p:cNvSpPr>
          <p:nvPr>
            <p:ph type="sldNum" sz="quarter" idx="5"/>
          </p:nvPr>
        </p:nvSpPr>
        <p:spPr/>
        <p:txBody>
          <a:bodyPr/>
          <a:lstStyle/>
          <a:p>
            <a:fld id="{0F6639A6-AE7B-9843-9240-0F5919ED8294}" type="slidenum">
              <a:rPr lang="fi-FI" smtClean="0"/>
              <a:t>13</a:t>
            </a:fld>
            <a:endParaRPr lang="fi-FI"/>
          </a:p>
        </p:txBody>
      </p:sp>
    </p:spTree>
    <p:extLst>
      <p:ext uri="{BB962C8B-B14F-4D97-AF65-F5344CB8AC3E}">
        <p14:creationId xmlns:p14="http://schemas.microsoft.com/office/powerpoint/2010/main" val="1525175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en-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6639A6-AE7B-9843-9240-0F5919ED8294}" type="slidenum">
              <a:rPr lang="fi-FI" smtClean="0"/>
              <a:t>14</a:t>
            </a:fld>
            <a:endParaRPr lang="fi-FI"/>
          </a:p>
        </p:txBody>
      </p:sp>
    </p:spTree>
    <p:extLst>
      <p:ext uri="{BB962C8B-B14F-4D97-AF65-F5344CB8AC3E}">
        <p14:creationId xmlns:p14="http://schemas.microsoft.com/office/powerpoint/2010/main" val="199477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dirty="0"/>
              <a:t>Työskentelyidea: </a:t>
            </a:r>
            <a:r>
              <a:rPr lang="fi-FI" altLang="en-FI" dirty="0">
                <a:solidFill>
                  <a:srgbClr val="000000"/>
                </a:solidFill>
              </a:rPr>
              <a:t>Diaa voi käyttää opetuspuheen tukena. </a:t>
            </a:r>
            <a:endParaRPr lang="fi-FI" altLang="en-FI" dirty="0"/>
          </a:p>
        </p:txBody>
      </p:sp>
      <p:sp>
        <p:nvSpPr>
          <p:cNvPr id="4" name="Slide Number Placeholder 3"/>
          <p:cNvSpPr>
            <a:spLocks noGrp="1"/>
          </p:cNvSpPr>
          <p:nvPr>
            <p:ph type="sldNum" sz="quarter" idx="5"/>
          </p:nvPr>
        </p:nvSpPr>
        <p:spPr/>
        <p:txBody>
          <a:bodyPr/>
          <a:lstStyle/>
          <a:p>
            <a:fld id="{0F6639A6-AE7B-9843-9240-0F5919ED8294}" type="slidenum">
              <a:rPr lang="fi-FI" smtClean="0"/>
              <a:t>15</a:t>
            </a:fld>
            <a:endParaRPr lang="fi-FI"/>
          </a:p>
        </p:txBody>
      </p:sp>
    </p:spTree>
    <p:extLst>
      <p:ext uri="{BB962C8B-B14F-4D97-AF65-F5344CB8AC3E}">
        <p14:creationId xmlns:p14="http://schemas.microsoft.com/office/powerpoint/2010/main" val="1438649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en-FI" dirty="0"/>
              <a:t>Työskentelyidea: </a:t>
            </a:r>
            <a:r>
              <a:rPr lang="fi-FI" altLang="en-FI" sz="1200" dirty="0">
                <a:solidFill>
                  <a:srgbClr val="000000"/>
                </a:solidFill>
              </a:rPr>
              <a:t>Diaa voi käyttää opetuspuheen tukena. Oppikirjasta voi samalla tutkia turvallisen altistuksen aikarajoja ja keinoja hallita meluhaittoja. Oppikirjassa on myös kuva korvan rakenteesta. Se aukeaa digikirjan kautta isona, kun kuvaa napauttaa.  </a:t>
            </a:r>
            <a:endParaRPr lang="fi-FI" altLang="en-FI" dirty="0"/>
          </a:p>
          <a:p>
            <a:endParaRPr lang="fi-FI" altLang="en-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6639A6-AE7B-9843-9240-0F5919ED8294}" type="slidenum">
              <a:rPr lang="fi-FI" smtClean="0"/>
              <a:t>16</a:t>
            </a:fld>
            <a:endParaRPr lang="fi-FI"/>
          </a:p>
        </p:txBody>
      </p:sp>
    </p:spTree>
    <p:extLst>
      <p:ext uri="{BB962C8B-B14F-4D97-AF65-F5344CB8AC3E}">
        <p14:creationId xmlns:p14="http://schemas.microsoft.com/office/powerpoint/2010/main" val="3151700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en-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6639A6-AE7B-9843-9240-0F5919ED8294}" type="slidenum">
              <a:rPr lang="fi-FI" smtClean="0"/>
              <a:t>17</a:t>
            </a:fld>
            <a:endParaRPr lang="fi-FI"/>
          </a:p>
        </p:txBody>
      </p:sp>
    </p:spTree>
    <p:extLst>
      <p:ext uri="{BB962C8B-B14F-4D97-AF65-F5344CB8AC3E}">
        <p14:creationId xmlns:p14="http://schemas.microsoft.com/office/powerpoint/2010/main" val="688204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en-FI" dirty="0">
                <a:solidFill>
                  <a:srgbClr val="000000"/>
                </a:solidFill>
                <a:latin typeface="WordVisi_MSFontService"/>
              </a:rPr>
              <a:t>Työskentelyidea: Tässä oppitunnin aiheen tavoitteet toisella tavalla muotoiltuna. Tätä diaa voi käyttää oppitunnin loppukoontina, läksyn runkona tai muistiinpanotiivistelmänä.  </a:t>
            </a:r>
            <a:endParaRPr lang="fi-FI" altLang="en-FI" dirty="0"/>
          </a:p>
          <a:p>
            <a:endParaRPr lang="fi-FI" altLang="en-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6639A6-AE7B-9843-9240-0F5919ED8294}" type="slidenum">
              <a:rPr lang="fi-FI" smtClean="0"/>
              <a:t>18</a:t>
            </a:fld>
            <a:endParaRPr lang="fi-FI"/>
          </a:p>
        </p:txBody>
      </p:sp>
    </p:spTree>
    <p:extLst>
      <p:ext uri="{BB962C8B-B14F-4D97-AF65-F5344CB8AC3E}">
        <p14:creationId xmlns:p14="http://schemas.microsoft.com/office/powerpoint/2010/main" val="311672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i-FI" altLang="en-FI" sz="1200" dirty="0">
                <a:latin typeface="Cambria" panose="02040503050406030204" pitchFamily="18" charset="0"/>
                <a:ea typeface="Calibri" panose="020F0502020204030204" pitchFamily="34" charset="0"/>
                <a:cs typeface="Times New Roman" panose="02020603050405020304" pitchFamily="18" charset="0"/>
              </a:rPr>
              <a:t>Työskentelyidea: Oppitunnin aiheeseen voi johdatella tunnin aluksi ryhmäkeskustelulla. Aluksi voidaan tarkastella kuvaa ja pohtia, miten elinympäristön viihtyvyys ja virikkeellisyys tukevat ihmisen terveyttä. Tässä yhteydessä voidaan keksiä esimerkkejä viihtyisistä ja terveyttä tukevista paikoista opiskelijoiden lähiympäristöstä.</a:t>
            </a:r>
            <a:endParaRPr lang="fi-FI" altLang="en-FI" sz="1200" dirty="0">
              <a:ea typeface="Calibri" panose="020F0502020204030204" pitchFamily="34" charset="0"/>
              <a:cs typeface="Times New Roman" panose="02020603050405020304" pitchFamily="18" charset="0"/>
            </a:endParaRPr>
          </a:p>
          <a:p>
            <a:pPr eaLnBrk="1" hangingPunct="1">
              <a:spcBef>
                <a:spcPct val="0"/>
              </a:spcBef>
            </a:pPr>
            <a:endParaRPr lang="fi-FI" altLang="fi-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6639A6-AE7B-9843-9240-0F5919ED8294}" type="slidenum">
              <a:rPr lang="fi-FI" smtClean="0"/>
              <a:t>3</a:t>
            </a:fld>
            <a:endParaRPr lang="fi-FI"/>
          </a:p>
        </p:txBody>
      </p:sp>
    </p:spTree>
    <p:extLst>
      <p:ext uri="{BB962C8B-B14F-4D97-AF65-F5344CB8AC3E}">
        <p14:creationId xmlns:p14="http://schemas.microsoft.com/office/powerpoint/2010/main" val="3073103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latin typeface="Cambria" panose="02040503050406030204" pitchFamily="18" charset="0"/>
                <a:ea typeface="Calibri" panose="020F0502020204030204" pitchFamily="34" charset="0"/>
                <a:cs typeface="Times New Roman" panose="02020603050405020304" pitchFamily="18" charset="0"/>
              </a:rPr>
              <a:t>Työskentelyidea: Opiskelijoiden ennakkotietoja oppitunnin aiheista voi herätellä näillä pohdintakysymyksillä. Samalla voi kartoittaa, kuinka hyvin ympäristöterveyden perusasiat ovat yläkoulun terveystiedon pohjalta hallussa.</a:t>
            </a:r>
            <a:endParaRPr lang="fi-FI" altLang="en-FI" sz="1200" dirty="0">
              <a:ea typeface="Calibri" panose="020F0502020204030204" pitchFamily="34" charset="0"/>
              <a:cs typeface="Times New Roman" panose="02020603050405020304" pitchFamily="18" charset="0"/>
            </a:endParaRPr>
          </a:p>
          <a:p>
            <a:endParaRPr lang="fi-FI" altLang="en-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6639A6-AE7B-9843-9240-0F5919ED8294}" type="slidenum">
              <a:rPr lang="fi-FI" smtClean="0"/>
              <a:t>4</a:t>
            </a:fld>
            <a:endParaRPr lang="fi-FI"/>
          </a:p>
        </p:txBody>
      </p:sp>
    </p:spTree>
    <p:extLst>
      <p:ext uri="{BB962C8B-B14F-4D97-AF65-F5344CB8AC3E}">
        <p14:creationId xmlns:p14="http://schemas.microsoft.com/office/powerpoint/2010/main" val="1702618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i-FI" altLang="en-FI" sz="1200" dirty="0">
                <a:latin typeface="Cambria" panose="02040503050406030204" pitchFamily="18" charset="0"/>
                <a:ea typeface="Calibri" panose="020F0502020204030204" pitchFamily="34" charset="0"/>
                <a:cs typeface="Times New Roman" panose="02020603050405020304" pitchFamily="18" charset="0"/>
              </a:rPr>
              <a:t>Työskentelyidea: Ryhmät saavat oppikirjasta oman vastuualueensa ja sen ydinasioista tehdään ensin lyhyt tiivistelmä. Sen jälkeen haetaan esimerkiksi Googlenews -sivustolta uutisia. Opiskelijat saavat tehtäväkseen miettiä, mitkä ovat järkevät hakusanat. Aiheista, joita löydetyt uutiset käsittelevät, tehdään lyhyet tiivistelmät. Voi myös katsoa, mitä kuvahaku tuottaa samoilla hakusanoilla. Tiivistelmät tehdään muotoon, jonka voi jakaa myös muulle ryhmälle (</a:t>
            </a:r>
            <a:r>
              <a:rPr lang="fi-FI" altLang="en-FI" sz="1200" dirty="0" err="1">
                <a:latin typeface="Cambria" panose="02040503050406030204" pitchFamily="18" charset="0"/>
                <a:ea typeface="Calibri" panose="020F0502020204030204" pitchFamily="34" charset="0"/>
                <a:cs typeface="Times New Roman" panose="02020603050405020304" pitchFamily="18" charset="0"/>
              </a:rPr>
              <a:t>power</a:t>
            </a:r>
            <a:r>
              <a:rPr lang="fi-FI" altLang="en-FI" sz="1200" dirty="0">
                <a:latin typeface="Cambria" panose="02040503050406030204" pitchFamily="18" charset="0"/>
                <a:ea typeface="Calibri" panose="020F0502020204030204" pitchFamily="34" charset="0"/>
                <a:cs typeface="Times New Roman" panose="02020603050405020304" pitchFamily="18" charset="0"/>
              </a:rPr>
              <a:t> </a:t>
            </a:r>
            <a:r>
              <a:rPr lang="fi-FI" altLang="en-FI" sz="1200" dirty="0" err="1">
                <a:latin typeface="Cambria" panose="02040503050406030204" pitchFamily="18" charset="0"/>
                <a:ea typeface="Calibri" panose="020F0502020204030204" pitchFamily="34" charset="0"/>
                <a:cs typeface="Times New Roman" panose="02020603050405020304" pitchFamily="18" charset="0"/>
              </a:rPr>
              <a:t>point</a:t>
            </a:r>
            <a:r>
              <a:rPr lang="fi-FI" altLang="en-FI" sz="1200" dirty="0">
                <a:latin typeface="Cambria" panose="02040503050406030204" pitchFamily="18" charset="0"/>
                <a:ea typeface="Calibri" panose="020F0502020204030204" pitchFamily="34" charset="0"/>
                <a:cs typeface="Times New Roman" panose="02020603050405020304" pitchFamily="18" charset="0"/>
              </a:rPr>
              <a:t>, </a:t>
            </a:r>
            <a:r>
              <a:rPr lang="fi-FI" altLang="en-FI" sz="1200" dirty="0" err="1">
                <a:latin typeface="Cambria" panose="02040503050406030204" pitchFamily="18" charset="0"/>
                <a:ea typeface="Calibri" panose="020F0502020204030204" pitchFamily="34" charset="0"/>
                <a:cs typeface="Times New Roman" panose="02020603050405020304" pitchFamily="18" charset="0"/>
              </a:rPr>
              <a:t>prezi</a:t>
            </a:r>
            <a:r>
              <a:rPr lang="fi-FI" altLang="en-FI" sz="1200" dirty="0">
                <a:latin typeface="Cambria" panose="02040503050406030204" pitchFamily="18" charset="0"/>
                <a:ea typeface="Calibri" panose="020F0502020204030204" pitchFamily="34" charset="0"/>
                <a:cs typeface="Times New Roman" panose="02020603050405020304" pitchFamily="18" charset="0"/>
              </a:rPr>
              <a:t>, google </a:t>
            </a:r>
            <a:r>
              <a:rPr lang="fi-FI" altLang="en-FI" sz="1200" dirty="0" err="1">
                <a:latin typeface="Cambria" panose="02040503050406030204" pitchFamily="18" charset="0"/>
                <a:ea typeface="Calibri" panose="020F0502020204030204" pitchFamily="34" charset="0"/>
                <a:cs typeface="Times New Roman" panose="02020603050405020304" pitchFamily="18" charset="0"/>
              </a:rPr>
              <a:t>docs</a:t>
            </a:r>
            <a:r>
              <a:rPr lang="fi-FI" altLang="en-FI" sz="1200" dirty="0">
                <a:latin typeface="Cambria" panose="02040503050406030204" pitchFamily="18" charset="0"/>
                <a:ea typeface="Calibri" panose="020F0502020204030204" pitchFamily="34" charset="0"/>
                <a:cs typeface="Times New Roman" panose="02020603050405020304" pitchFamily="18" charset="0"/>
              </a:rPr>
              <a:t> tms.).</a:t>
            </a:r>
            <a:endParaRPr lang="fi-FI" altLang="en-FI" sz="1200" dirty="0">
              <a:ea typeface="Calibri" panose="020F0502020204030204" pitchFamily="34" charset="0"/>
              <a:cs typeface="Times New Roman" panose="02020603050405020304" pitchFamily="18" charset="0"/>
            </a:endParaRPr>
          </a:p>
          <a:p>
            <a:pPr eaLnBrk="1" hangingPunct="1">
              <a:spcBef>
                <a:spcPct val="0"/>
              </a:spcBef>
            </a:pPr>
            <a:endParaRPr lang="fi-FI" altLang="fi-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6639A6-AE7B-9843-9240-0F5919ED8294}" type="slidenum">
              <a:rPr lang="fi-FI" smtClean="0"/>
              <a:t>5</a:t>
            </a:fld>
            <a:endParaRPr lang="fi-FI"/>
          </a:p>
        </p:txBody>
      </p:sp>
    </p:spTree>
    <p:extLst>
      <p:ext uri="{BB962C8B-B14F-4D97-AF65-F5344CB8AC3E}">
        <p14:creationId xmlns:p14="http://schemas.microsoft.com/office/powerpoint/2010/main" val="394591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i-FI" altLang="fi-FI" dirty="0"/>
              <a:t>Vastuualueet ryhmätyöskentelyyn.</a:t>
            </a:r>
          </a:p>
        </p:txBody>
      </p:sp>
      <p:sp>
        <p:nvSpPr>
          <p:cNvPr id="4" name="Slide Number Placeholder 3"/>
          <p:cNvSpPr>
            <a:spLocks noGrp="1"/>
          </p:cNvSpPr>
          <p:nvPr>
            <p:ph type="sldNum" sz="quarter" idx="5"/>
          </p:nvPr>
        </p:nvSpPr>
        <p:spPr/>
        <p:txBody>
          <a:bodyPr/>
          <a:lstStyle/>
          <a:p>
            <a:fld id="{0F6639A6-AE7B-9843-9240-0F5919ED8294}" type="slidenum">
              <a:rPr lang="fi-FI" smtClean="0"/>
              <a:t>6</a:t>
            </a:fld>
            <a:endParaRPr lang="fi-FI"/>
          </a:p>
        </p:txBody>
      </p:sp>
    </p:spTree>
    <p:extLst>
      <p:ext uri="{BB962C8B-B14F-4D97-AF65-F5344CB8AC3E}">
        <p14:creationId xmlns:p14="http://schemas.microsoft.com/office/powerpoint/2010/main" val="194003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457200" algn="l"/>
              </a:tabLst>
            </a:pPr>
            <a:r>
              <a:rPr lang="fi-FI" altLang="en-FI" dirty="0">
                <a:latin typeface="Cambria" panose="02040503050406030204" pitchFamily="18" charset="0"/>
                <a:ea typeface="Calibri" panose="020F0502020204030204" pitchFamily="34" charset="0"/>
                <a:cs typeface="Times New Roman" panose="02020603050405020304" pitchFamily="18" charset="0"/>
              </a:rPr>
              <a:t>Työskentelyidea: Edellisen vaihtoehtona on oppikirjan tekstiin pohjautuva ryhmätehtävä, jossa opiskelijat lukevat oppikirjasta oman vastuualueensa ja vastaavat kysymyksiin.</a:t>
            </a:r>
            <a:r>
              <a:rPr lang="fi-FI" altLang="en-FI" sz="1100" dirty="0">
                <a:ea typeface="Calibri" panose="020F0502020204030204" pitchFamily="34" charset="0"/>
                <a:cs typeface="Times New Roman" panose="02020603050405020304" pitchFamily="18" charset="0"/>
              </a:rPr>
              <a:t> </a:t>
            </a:r>
          </a:p>
          <a:p>
            <a:pPr>
              <a:lnSpc>
                <a:spcPct val="107000"/>
              </a:lnSpc>
              <a:spcAft>
                <a:spcPts val="800"/>
              </a:spcAft>
              <a:tabLst>
                <a:tab pos="457200" algn="l"/>
              </a:tabLst>
            </a:pPr>
            <a:endParaRPr lang="fi-FI" altLang="en-FI" sz="1100" dirty="0">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fi-FI" altLang="en-FI" dirty="0">
                <a:latin typeface="Cambria" panose="02040503050406030204" pitchFamily="18" charset="0"/>
                <a:ea typeface="Calibri" panose="020F0502020204030204" pitchFamily="34" charset="0"/>
                <a:cs typeface="Times New Roman" panose="02020603050405020304" pitchFamily="18" charset="0"/>
              </a:rPr>
              <a:t>Ryhmät voivat esitellä oman vastuualueensa suullisesti muulle ryhmälle, minkä jälkeen opettaja täydentää ja käydään yhdessä aiheen perusasiat läpi. Vaihtoehtoisesti opiskelijat voivat tehdä vastauksistaan sähköisen esityksen (video, </a:t>
            </a:r>
            <a:r>
              <a:rPr lang="fi-FI" altLang="en-FI" dirty="0" err="1">
                <a:latin typeface="Cambria" panose="02040503050406030204" pitchFamily="18" charset="0"/>
                <a:ea typeface="Calibri" panose="020F0502020204030204" pitchFamily="34" charset="0"/>
                <a:cs typeface="Times New Roman" panose="02020603050405020304" pitchFamily="18" charset="0"/>
              </a:rPr>
              <a:t>powerpoint</a:t>
            </a:r>
            <a:r>
              <a:rPr lang="fi-FI" altLang="en-FI" dirty="0">
                <a:latin typeface="Cambria" panose="02040503050406030204" pitchFamily="18" charset="0"/>
                <a:ea typeface="Calibri" panose="020F0502020204030204" pitchFamily="34" charset="0"/>
                <a:cs typeface="Times New Roman" panose="02020603050405020304" pitchFamily="18" charset="0"/>
              </a:rPr>
              <a:t>, </a:t>
            </a:r>
            <a:r>
              <a:rPr lang="fi-FI" altLang="en-FI" dirty="0" err="1">
                <a:latin typeface="Cambria" panose="02040503050406030204" pitchFamily="18" charset="0"/>
                <a:ea typeface="Calibri" panose="020F0502020204030204" pitchFamily="34" charset="0"/>
                <a:cs typeface="Times New Roman" panose="02020603050405020304" pitchFamily="18" charset="0"/>
              </a:rPr>
              <a:t>prezi</a:t>
            </a:r>
            <a:r>
              <a:rPr lang="fi-FI" altLang="en-FI" dirty="0">
                <a:latin typeface="Cambria" panose="02040503050406030204" pitchFamily="18" charset="0"/>
                <a:ea typeface="Calibri" panose="020F0502020204030204" pitchFamily="34" charset="0"/>
                <a:cs typeface="Times New Roman" panose="02020603050405020304" pitchFamily="18" charset="0"/>
              </a:rPr>
              <a:t> tai näiden yhdistelmä), jotka jaetaan koko ryhmälle.</a:t>
            </a:r>
            <a:endParaRPr lang="fi-FI" altLang="en-FI" sz="1100" dirty="0">
              <a:ea typeface="Calibri" panose="020F0502020204030204" pitchFamily="34" charset="0"/>
              <a:cs typeface="Times New Roman" panose="02020603050405020304" pitchFamily="18" charset="0"/>
            </a:endParaRPr>
          </a:p>
          <a:p>
            <a:pPr>
              <a:tabLst>
                <a:tab pos="457200" algn="l"/>
              </a:tabLst>
            </a:pPr>
            <a:r>
              <a:rPr lang="fi-FI" altLang="en-FI" dirty="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0F6639A6-AE7B-9843-9240-0F5919ED8294}" type="slidenum">
              <a:rPr lang="fi-FI" smtClean="0"/>
              <a:t>7</a:t>
            </a:fld>
            <a:endParaRPr lang="fi-FI"/>
          </a:p>
        </p:txBody>
      </p:sp>
    </p:spTree>
    <p:extLst>
      <p:ext uri="{BB962C8B-B14F-4D97-AF65-F5344CB8AC3E}">
        <p14:creationId xmlns:p14="http://schemas.microsoft.com/office/powerpoint/2010/main" val="142547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altLang="en-FI" sz="1200" dirty="0">
                <a:latin typeface="Cambria" panose="02040503050406030204" pitchFamily="18" charset="0"/>
                <a:ea typeface="Calibri" panose="020F0502020204030204" pitchFamily="34" charset="0"/>
                <a:cs typeface="Times New Roman" panose="02020603050405020304" pitchFamily="18" charset="0"/>
              </a:rPr>
              <a:t>Vaihtoehtoinen työskentelyidea: Ryhmissä tehdään lyhyitä videoita aiheen keskeisistä aiheista. </a:t>
            </a:r>
          </a:p>
          <a:p>
            <a:pPr>
              <a:lnSpc>
                <a:spcPct val="107000"/>
              </a:lnSpc>
              <a:spcAft>
                <a:spcPts val="800"/>
              </a:spcAft>
            </a:pPr>
            <a:endParaRPr lang="fi-FI" altLang="en-FI" sz="1200" dirty="0">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fi-FI" altLang="en-FI" sz="1200" dirty="0">
                <a:latin typeface="Cambria" panose="02040503050406030204" pitchFamily="18" charset="0"/>
                <a:ea typeface="Calibri" panose="020F0502020204030204" pitchFamily="34" charset="0"/>
                <a:cs typeface="Times New Roman" panose="02020603050405020304" pitchFamily="18" charset="0"/>
              </a:rPr>
              <a:t>Tehtävä perustuu kamerakynäpedagogiikkaan, johon voi tutustua tarkemmin osoitteessa </a:t>
            </a:r>
            <a:r>
              <a:rPr lang="fi-FI" altLang="en-FI" sz="1200" u="sng" dirty="0">
                <a:solidFill>
                  <a:srgbClr val="0563C1"/>
                </a:solidFill>
                <a:latin typeface="Cambria" panose="02040503050406030204" pitchFamily="18" charset="0"/>
                <a:ea typeface="Calibri" panose="020F0502020204030204" pitchFamily="34" charset="0"/>
                <a:cs typeface="Times New Roman" panose="02020603050405020304" pitchFamily="18" charset="0"/>
                <a:hlinkClick r:id="rId3"/>
              </a:rPr>
              <a:t>http://www.mystinenportaali.com/mediakasvatus/kamerakyna.html</a:t>
            </a:r>
            <a:endParaRPr lang="fi-FI" altLang="en-FI" sz="1200" u="sng" dirty="0">
              <a:solidFill>
                <a:srgbClr val="0563C1"/>
              </a:solidFill>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fi-FI" altLang="en-FI" sz="1200" dirty="0">
              <a:ea typeface="Calibri" panose="020F0502020204030204" pitchFamily="34" charset="0"/>
              <a:cs typeface="Times New Roman" panose="02020603050405020304" pitchFamily="18" charset="0"/>
            </a:endParaRPr>
          </a:p>
          <a:p>
            <a:pPr>
              <a:lnSpc>
                <a:spcPct val="107000"/>
              </a:lnSpc>
              <a:spcAft>
                <a:spcPts val="800"/>
              </a:spcAft>
            </a:pPr>
            <a:r>
              <a:rPr lang="fi-FI" altLang="en-FI" sz="1200" dirty="0">
                <a:latin typeface="Cambria" panose="02040503050406030204" pitchFamily="18" charset="0"/>
                <a:ea typeface="Calibri" panose="020F0502020204030204" pitchFamily="34" charset="0"/>
                <a:cs typeface="Times New Roman" panose="02020603050405020304" pitchFamily="18" charset="0"/>
              </a:rPr>
              <a:t>Oleellista on, että videossa tulee tavalla tai toisella esiin aiheen keskeinen asiasisältö ilman, että videossa suorasanaisesti mainitaan, mistä ympäristön terveyshaitasta on kyse. Videon maksimipituus on 60 sekuntia. Katseluvaiheessa on katselijoiden tehtävänä arvioida, mistä ympäristön terveyshaitasta on kyse. Näin kuvaustehtävän lisäksi saadaan mukaan kiinnostava katselutehtävä.</a:t>
            </a:r>
            <a:endParaRPr lang="fi-FI" altLang="en-FI" sz="1200" dirty="0">
              <a:ea typeface="Calibri" panose="020F0502020204030204" pitchFamily="34" charset="0"/>
              <a:cs typeface="Times New Roman" panose="02020603050405020304" pitchFamily="18" charset="0"/>
            </a:endParaRPr>
          </a:p>
          <a:p>
            <a:endParaRPr lang="fi-FI" altLang="en-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6639A6-AE7B-9843-9240-0F5919ED8294}" type="slidenum">
              <a:rPr lang="fi-FI" smtClean="0"/>
              <a:t>8</a:t>
            </a:fld>
            <a:endParaRPr lang="fi-FI"/>
          </a:p>
        </p:txBody>
      </p:sp>
    </p:spTree>
    <p:extLst>
      <p:ext uri="{BB962C8B-B14F-4D97-AF65-F5344CB8AC3E}">
        <p14:creationId xmlns:p14="http://schemas.microsoft.com/office/powerpoint/2010/main" val="3849145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latin typeface="Cambria" panose="02040503050406030204" pitchFamily="18" charset="0"/>
                <a:ea typeface="Calibri" panose="020F0502020204030204" pitchFamily="34" charset="0"/>
                <a:cs typeface="Times New Roman" panose="02020603050405020304" pitchFamily="18" charset="0"/>
              </a:rPr>
              <a:t>Vaihtoehtoinen työskentelyidea: Ympäristöterveyden keskeiset aiheet on muotoiltu miksi-sanalla alkaviksi kysymyksiksi. </a:t>
            </a:r>
          </a:p>
          <a:p>
            <a:endParaRPr lang="fi-FI" altLang="en-FI" sz="1200" dirty="0">
              <a:latin typeface="Cambria" panose="02040503050406030204" pitchFamily="18" charset="0"/>
              <a:ea typeface="Calibri" panose="020F0502020204030204" pitchFamily="34" charset="0"/>
              <a:cs typeface="Times New Roman" panose="02020603050405020304" pitchFamily="18" charset="0"/>
            </a:endParaRPr>
          </a:p>
          <a:p>
            <a:r>
              <a:rPr lang="fi-FI" altLang="en-FI" sz="1200" dirty="0">
                <a:latin typeface="Cambria" panose="02040503050406030204" pitchFamily="18" charset="0"/>
                <a:ea typeface="Calibri" panose="020F0502020204030204" pitchFamily="34" charset="0"/>
                <a:cs typeface="Times New Roman" panose="02020603050405020304" pitchFamily="18" charset="0"/>
              </a:rPr>
              <a:t>Opiskelijat tekevät ryhmissä niin vastaukset idealla ”vastauksia palstalla lasten tiedekysymyksiä”. </a:t>
            </a:r>
          </a:p>
          <a:p>
            <a:r>
              <a:rPr lang="fi-FI" altLang="en-FI" sz="1200" dirty="0">
                <a:latin typeface="Cambria" panose="02040503050406030204" pitchFamily="18" charset="0"/>
                <a:ea typeface="Calibri" panose="020F0502020204030204" pitchFamily="34" charset="0"/>
                <a:cs typeface="Times New Roman" panose="02020603050405020304" pitchFamily="18" charset="0"/>
              </a:rPr>
              <a:t>Tarkoituksena on selittää ilmiöön liittyvät syy-seuraussuhteet mahdollisimman ymmärrettävästi ja selkeästi.</a:t>
            </a:r>
            <a:endParaRPr lang="fi-FI" altLang="en-FI" sz="1200" dirty="0">
              <a:ea typeface="Calibri" panose="020F0502020204030204" pitchFamily="34" charset="0"/>
              <a:cs typeface="Times New Roman" panose="02020603050405020304" pitchFamily="18" charset="0"/>
            </a:endParaRPr>
          </a:p>
          <a:p>
            <a:endParaRPr lang="fi-FI" altLang="en-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6639A6-AE7B-9843-9240-0F5919ED8294}" type="slidenum">
              <a:rPr lang="fi-FI" smtClean="0"/>
              <a:t>9</a:t>
            </a:fld>
            <a:endParaRPr lang="fi-FI"/>
          </a:p>
        </p:txBody>
      </p:sp>
    </p:spTree>
    <p:extLst>
      <p:ext uri="{BB962C8B-B14F-4D97-AF65-F5344CB8AC3E}">
        <p14:creationId xmlns:p14="http://schemas.microsoft.com/office/powerpoint/2010/main" val="180728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latin typeface="Cambria" panose="02040503050406030204" pitchFamily="18" charset="0"/>
                <a:ea typeface="Calibri" panose="020F0502020204030204" pitchFamily="34" charset="0"/>
                <a:cs typeface="Times New Roman" panose="02020603050405020304" pitchFamily="18" charset="0"/>
              </a:rPr>
              <a:t>Työskentelyidea: Omaa opiskelutekniikkaa varten on välillä hyvä kokeilla erilaisia tekstintyöstötekniikoita, jotta löytyy itselle mieluisat ja hyvät tavat lukea isoja tekstikokonaisuuksia. Yksi tällainen ohje on niin sanottu kolmen palstan tekniikka.. Tehtävä toimii hyvin läksynä ja sen voi teettää vaikkapa  jokaisen pääluvun II luvun yhteydessä. </a:t>
            </a:r>
            <a:endParaRPr lang="fi-FI" altLang="en-FI" sz="1200" dirty="0">
              <a:ea typeface="Calibri" panose="020F0502020204030204" pitchFamily="34" charset="0"/>
              <a:cs typeface="Times New Roman" panose="02020603050405020304" pitchFamily="18" charset="0"/>
            </a:endParaRPr>
          </a:p>
          <a:p>
            <a:r>
              <a:rPr lang="fi-FI" altLang="en-FI" dirty="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0F6639A6-AE7B-9843-9240-0F5919ED8294}" type="slidenum">
              <a:rPr lang="fi-FI" smtClean="0"/>
              <a:t>10</a:t>
            </a:fld>
            <a:endParaRPr lang="fi-FI"/>
          </a:p>
        </p:txBody>
      </p:sp>
    </p:spTree>
    <p:extLst>
      <p:ext uri="{BB962C8B-B14F-4D97-AF65-F5344CB8AC3E}">
        <p14:creationId xmlns:p14="http://schemas.microsoft.com/office/powerpoint/2010/main" val="398474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25.10.2021</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425362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D2E36-BBF9-4904-98F1-C77B4F84612E}"/>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56EA30FE-BE06-4509-949A-EA585778D9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8302042-C949-49D4-8A7A-785498DDF968}"/>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54EB793-69B5-49E5-8227-ECFA957577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A245563-3544-49A0-B157-A8939DBC1697}"/>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A4324F7-43F2-40E5-B3AA-D96F98715A2B}"/>
              </a:ext>
            </a:extLst>
          </p:cNvPr>
          <p:cNvSpPr>
            <a:spLocks noGrp="1"/>
          </p:cNvSpPr>
          <p:nvPr>
            <p:ph type="dt" sz="half" idx="10"/>
          </p:nvPr>
        </p:nvSpPr>
        <p:spPr/>
        <p:txBody>
          <a:bodyPr/>
          <a:lstStyle/>
          <a:p>
            <a:fld id="{4364331F-21CE-4DED-BEFB-2B09E2366F59}" type="datetimeFigureOut">
              <a:rPr lang="fi-FI" smtClean="0"/>
              <a:t>25.10.2021</a:t>
            </a:fld>
            <a:endParaRPr lang="fi-FI"/>
          </a:p>
        </p:txBody>
      </p:sp>
      <p:sp>
        <p:nvSpPr>
          <p:cNvPr id="8" name="Alatunnisteen paikkamerkki 7">
            <a:extLst>
              <a:ext uri="{FF2B5EF4-FFF2-40B4-BE49-F238E27FC236}">
                <a16:creationId xmlns:a16="http://schemas.microsoft.com/office/drawing/2014/main" id="{CDEA8882-87E5-4C0D-9F1F-9839DB0731F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2994A-A842-4CBA-823F-945C4A69DE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15276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4661D2-7224-4F9A-B736-6C3E2C8B49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95CB3B1-6F1A-48B6-8031-739C030E3FE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906EC43-8DA3-4D2C-B1A1-900BC852DD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7707861-BAA0-431C-A90F-41F924CEAACD}"/>
              </a:ext>
            </a:extLst>
          </p:cNvPr>
          <p:cNvSpPr>
            <a:spLocks noGrp="1"/>
          </p:cNvSpPr>
          <p:nvPr>
            <p:ph type="dt" sz="half" idx="10"/>
          </p:nvPr>
        </p:nvSpPr>
        <p:spPr/>
        <p:txBody>
          <a:bodyPr/>
          <a:lstStyle/>
          <a:p>
            <a:fld id="{4364331F-21CE-4DED-BEFB-2B09E2366F59}" type="datetimeFigureOut">
              <a:rPr lang="fi-FI" smtClean="0"/>
              <a:t>25.10.2021</a:t>
            </a:fld>
            <a:endParaRPr lang="fi-FI"/>
          </a:p>
        </p:txBody>
      </p:sp>
      <p:sp>
        <p:nvSpPr>
          <p:cNvPr id="6" name="Alatunnisteen paikkamerkki 5">
            <a:extLst>
              <a:ext uri="{FF2B5EF4-FFF2-40B4-BE49-F238E27FC236}">
                <a16:creationId xmlns:a16="http://schemas.microsoft.com/office/drawing/2014/main" id="{0C840B81-A229-4825-8358-6C7DC5840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E06604-6EFC-4C20-8100-D09E7271D61E}"/>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797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BD885-34A5-4BAF-9488-481A66963C8E}"/>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8FCCCDA-8770-48F2-B414-6293146A6E9A}"/>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0088B1-616C-438D-ABA1-E1A27A60DD00}"/>
              </a:ext>
            </a:extLst>
          </p:cNvPr>
          <p:cNvSpPr>
            <a:spLocks noGrp="1"/>
          </p:cNvSpPr>
          <p:nvPr>
            <p:ph type="dt" sz="half" idx="10"/>
          </p:nvPr>
        </p:nvSpPr>
        <p:spPr/>
        <p:txBody>
          <a:bodyPr/>
          <a:lstStyle/>
          <a:p>
            <a:fld id="{4364331F-21CE-4DED-BEFB-2B09E2366F59}" type="datetimeFigureOut">
              <a:rPr lang="fi-FI" smtClean="0"/>
              <a:t>25.10.2021</a:t>
            </a:fld>
            <a:endParaRPr lang="fi-FI"/>
          </a:p>
        </p:txBody>
      </p:sp>
      <p:sp>
        <p:nvSpPr>
          <p:cNvPr id="5" name="Alatunnisteen paikkamerkki 4">
            <a:extLst>
              <a:ext uri="{FF2B5EF4-FFF2-40B4-BE49-F238E27FC236}">
                <a16:creationId xmlns:a16="http://schemas.microsoft.com/office/drawing/2014/main" id="{70A4C2E6-9B47-4747-BE74-A719F2B54F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647CD2-7414-476C-88FC-3101EBA03AC1}"/>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3964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CF46460-F1E1-483B-ADAE-69E7D38074A1}"/>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5E51AFD-8413-4AF9-9B04-2675FA90451E}"/>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7BE06B-364D-44D8-9C25-304112413148}"/>
              </a:ext>
            </a:extLst>
          </p:cNvPr>
          <p:cNvSpPr>
            <a:spLocks noGrp="1"/>
          </p:cNvSpPr>
          <p:nvPr>
            <p:ph type="dt" sz="half" idx="10"/>
          </p:nvPr>
        </p:nvSpPr>
        <p:spPr/>
        <p:txBody>
          <a:bodyPr/>
          <a:lstStyle/>
          <a:p>
            <a:fld id="{4364331F-21CE-4DED-BEFB-2B09E2366F59}" type="datetimeFigureOut">
              <a:rPr lang="fi-FI" smtClean="0"/>
              <a:t>25.10.2021</a:t>
            </a:fld>
            <a:endParaRPr lang="fi-FI"/>
          </a:p>
        </p:txBody>
      </p:sp>
      <p:sp>
        <p:nvSpPr>
          <p:cNvPr id="5" name="Alatunnisteen paikkamerkki 4">
            <a:extLst>
              <a:ext uri="{FF2B5EF4-FFF2-40B4-BE49-F238E27FC236}">
                <a16:creationId xmlns:a16="http://schemas.microsoft.com/office/drawing/2014/main" id="{4FDED13F-0612-4830-92E0-8263B3DEB3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2620DAD-B353-46F3-8289-ADEA010430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396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25.10.2021</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B7A54338-2B0B-4DD6-BBC6-3D712C62E7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278338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25.10.2021</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5" name="Kuva 4">
            <a:extLst>
              <a:ext uri="{FF2B5EF4-FFF2-40B4-BE49-F238E27FC236}">
                <a16:creationId xmlns:a16="http://schemas.microsoft.com/office/drawing/2014/main" id="{637E8CB8-3982-4A8B-B232-06DC79A09C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1254"/>
            <a:ext cx="12190476" cy="952381"/>
          </a:xfrm>
          <a:prstGeom prst="rect">
            <a:avLst/>
          </a:prstGeom>
        </p:spPr>
      </p:pic>
    </p:spTree>
    <p:extLst>
      <p:ext uri="{BB962C8B-B14F-4D97-AF65-F5344CB8AC3E}">
        <p14:creationId xmlns:p14="http://schemas.microsoft.com/office/powerpoint/2010/main" val="125986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25.10.2021</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55016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25.10.2021</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320209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25.10.2021</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6" name="Kuva 5">
            <a:extLst>
              <a:ext uri="{FF2B5EF4-FFF2-40B4-BE49-F238E27FC236}">
                <a16:creationId xmlns:a16="http://schemas.microsoft.com/office/drawing/2014/main" id="{09AC2636-DB6D-47DA-ABC0-06D566320A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66138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1DDCD-AC04-4793-BBF4-71867EA13527}"/>
              </a:ext>
            </a:extLst>
          </p:cNvPr>
          <p:cNvSpPr>
            <a:spLocks noGrp="1"/>
          </p:cNvSpPr>
          <p:nvPr>
            <p:ph type="title"/>
          </p:nvPr>
        </p:nvSpPr>
        <p:spPr>
          <a:xfrm>
            <a:off x="838200" y="681037"/>
            <a:ext cx="8006542" cy="648394"/>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3BCCD30-1922-4578-AE6D-5B4F05A33C66}"/>
              </a:ext>
            </a:extLst>
          </p:cNvPr>
          <p:cNvSpPr>
            <a:spLocks noGrp="1"/>
          </p:cNvSpPr>
          <p:nvPr>
            <p:ph idx="1"/>
          </p:nvPr>
        </p:nvSpPr>
        <p:spPr>
          <a:xfrm>
            <a:off x="838200" y="1825625"/>
            <a:ext cx="105156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D63FED2-242D-4FBE-B1E9-14956FB54360}"/>
              </a:ext>
            </a:extLst>
          </p:cNvPr>
          <p:cNvSpPr>
            <a:spLocks noGrp="1"/>
          </p:cNvSpPr>
          <p:nvPr>
            <p:ph type="dt" sz="half" idx="10"/>
          </p:nvPr>
        </p:nvSpPr>
        <p:spPr/>
        <p:txBody>
          <a:bodyPr/>
          <a:lstStyle/>
          <a:p>
            <a:fld id="{4364331F-21CE-4DED-BEFB-2B09E2366F59}" type="datetimeFigureOut">
              <a:rPr lang="fi-FI" smtClean="0"/>
              <a:t>25.10.2021</a:t>
            </a:fld>
            <a:endParaRPr lang="fi-FI"/>
          </a:p>
        </p:txBody>
      </p:sp>
      <p:sp>
        <p:nvSpPr>
          <p:cNvPr id="5" name="Alatunnisteen paikkamerkki 4">
            <a:extLst>
              <a:ext uri="{FF2B5EF4-FFF2-40B4-BE49-F238E27FC236}">
                <a16:creationId xmlns:a16="http://schemas.microsoft.com/office/drawing/2014/main" id="{CA56EC18-1D6C-461F-B3E9-EE69AA41A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3720B1-DD22-42DB-AE31-C462A1063AF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DD3CB4E0-D0C5-405A-93AC-DCBC7F578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60210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F23294-35CE-48A1-88F0-38A58D8EDE61}"/>
              </a:ext>
            </a:extLst>
          </p:cNvPr>
          <p:cNvSpPr>
            <a:spLocks noGrp="1"/>
          </p:cNvSpPr>
          <p:nvPr>
            <p:ph type="title"/>
          </p:nvPr>
        </p:nvSpPr>
        <p:spPr>
          <a:xfrm>
            <a:off x="838200" y="614506"/>
            <a:ext cx="8530244" cy="707217"/>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0779A6EB-3477-4ED6-A634-DE36267E1554}"/>
              </a:ext>
            </a:extLst>
          </p:cNvPr>
          <p:cNvSpPr>
            <a:spLocks noGrp="1"/>
          </p:cNvSpPr>
          <p:nvPr>
            <p:ph sz="half" idx="1"/>
          </p:nvPr>
        </p:nvSpPr>
        <p:spPr>
          <a:xfrm>
            <a:off x="838200" y="1825625"/>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9701211A-EC42-4309-A115-E20D1F5D3937}"/>
              </a:ext>
            </a:extLst>
          </p:cNvPr>
          <p:cNvSpPr>
            <a:spLocks noGrp="1"/>
          </p:cNvSpPr>
          <p:nvPr>
            <p:ph sz="half" idx="2"/>
          </p:nvPr>
        </p:nvSpPr>
        <p:spPr>
          <a:xfrm>
            <a:off x="5253644" y="1822450"/>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095839E9-D083-4236-9BDE-D6B72C5EA04B}"/>
              </a:ext>
            </a:extLst>
          </p:cNvPr>
          <p:cNvSpPr>
            <a:spLocks noGrp="1"/>
          </p:cNvSpPr>
          <p:nvPr>
            <p:ph type="dt" sz="half" idx="10"/>
          </p:nvPr>
        </p:nvSpPr>
        <p:spPr/>
        <p:txBody>
          <a:bodyPr/>
          <a:lstStyle/>
          <a:p>
            <a:fld id="{4364331F-21CE-4DED-BEFB-2B09E2366F59}" type="datetimeFigureOut">
              <a:rPr lang="fi-FI" smtClean="0"/>
              <a:t>25.10.2021</a:t>
            </a:fld>
            <a:endParaRPr lang="fi-FI"/>
          </a:p>
        </p:txBody>
      </p:sp>
      <p:sp>
        <p:nvSpPr>
          <p:cNvPr id="6" name="Alatunnisteen paikkamerkki 5">
            <a:extLst>
              <a:ext uri="{FF2B5EF4-FFF2-40B4-BE49-F238E27FC236}">
                <a16:creationId xmlns:a16="http://schemas.microsoft.com/office/drawing/2014/main" id="{70456637-770C-4C99-B82F-C1398D46E1D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287A58-A86A-493A-ACE8-7F12E63123D1}"/>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4A18D34D-A3B5-4A18-952D-CE4E16D3F3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43545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2C8CD-24F2-41D7-9240-6752546EE6CE}"/>
              </a:ext>
            </a:extLst>
          </p:cNvPr>
          <p:cNvSpPr>
            <a:spLocks noGrp="1"/>
          </p:cNvSpPr>
          <p:nvPr>
            <p:ph type="title"/>
          </p:nvPr>
        </p:nvSpPr>
        <p:spPr>
          <a:xfrm>
            <a:off x="839788" y="457200"/>
            <a:ext cx="3932237" cy="989215"/>
          </a:xfrm>
          <a:prstGeom prst="rect">
            <a:avLst/>
          </a:prstGeom>
        </p:spPr>
        <p:txBody>
          <a:bodyPr anchor="b"/>
          <a:lstStyle>
            <a:lvl1pPr>
              <a:defRPr sz="2800" b="1">
                <a:solidFill>
                  <a:srgbClr val="F37D7D"/>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B164A279-E548-48E7-9CD9-97733A91C550}"/>
              </a:ext>
            </a:extLst>
          </p:cNvPr>
          <p:cNvSpPr>
            <a:spLocks noGrp="1"/>
          </p:cNvSpPr>
          <p:nvPr>
            <p:ph type="pic" idx="1"/>
          </p:nvPr>
        </p:nvSpPr>
        <p:spPr>
          <a:xfrm>
            <a:off x="5183188" y="1712422"/>
            <a:ext cx="6172200" cy="41486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5EF0974-CE96-4EDA-B09F-55E616CE10C9}"/>
              </a:ext>
            </a:extLst>
          </p:cNvPr>
          <p:cNvSpPr>
            <a:spLocks noGrp="1"/>
          </p:cNvSpPr>
          <p:nvPr>
            <p:ph type="body" sz="half" idx="2" hasCustomPrompt="1"/>
          </p:nvPr>
        </p:nvSpPr>
        <p:spPr>
          <a:xfrm>
            <a:off x="839788" y="1712422"/>
            <a:ext cx="3932237" cy="4156566"/>
          </a:xfrm>
          <a:prstGeom prst="rect">
            <a:avLst/>
          </a:prstGeom>
        </p:spPr>
        <p:txBody>
          <a:bodyPr/>
          <a:lstStyle>
            <a:lvl1pPr marL="0" indent="0">
              <a:buClr>
                <a:srgbClr val="F37D7D"/>
              </a:buClr>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 Muokkaa tekstin perustyylejä napsauttamalla</a:t>
            </a:r>
          </a:p>
        </p:txBody>
      </p:sp>
      <p:sp>
        <p:nvSpPr>
          <p:cNvPr id="5" name="Päivämäärän paikkamerkki 4">
            <a:extLst>
              <a:ext uri="{FF2B5EF4-FFF2-40B4-BE49-F238E27FC236}">
                <a16:creationId xmlns:a16="http://schemas.microsoft.com/office/drawing/2014/main" id="{FFA1213A-E730-40E5-A4FE-320D23973789}"/>
              </a:ext>
            </a:extLst>
          </p:cNvPr>
          <p:cNvSpPr>
            <a:spLocks noGrp="1"/>
          </p:cNvSpPr>
          <p:nvPr>
            <p:ph type="dt" sz="half" idx="10"/>
          </p:nvPr>
        </p:nvSpPr>
        <p:spPr/>
        <p:txBody>
          <a:bodyPr/>
          <a:lstStyle/>
          <a:p>
            <a:fld id="{4364331F-21CE-4DED-BEFB-2B09E2366F59}" type="datetimeFigureOut">
              <a:rPr lang="fi-FI" smtClean="0"/>
              <a:t>25.10.2021</a:t>
            </a:fld>
            <a:endParaRPr lang="fi-FI"/>
          </a:p>
        </p:txBody>
      </p:sp>
      <p:sp>
        <p:nvSpPr>
          <p:cNvPr id="6" name="Alatunnisteen paikkamerkki 5">
            <a:extLst>
              <a:ext uri="{FF2B5EF4-FFF2-40B4-BE49-F238E27FC236}">
                <a16:creationId xmlns:a16="http://schemas.microsoft.com/office/drawing/2014/main" id="{570BA50D-0409-4907-83D3-527079E0342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5B8E45A-2E55-4D53-A669-37B0BC2AE8DC}"/>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91B868B3-683A-484A-9237-1F75927019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27280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6EA86A2-B0D6-434B-B28F-88F4176A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364331F-21CE-4DED-BEFB-2B09E2366F59}" type="datetimeFigureOut">
              <a:rPr lang="fi-FI" smtClean="0"/>
              <a:pPr/>
              <a:t>25.10.2021</a:t>
            </a:fld>
            <a:endParaRPr lang="fi-FI"/>
          </a:p>
        </p:txBody>
      </p:sp>
      <p:sp>
        <p:nvSpPr>
          <p:cNvPr id="5" name="Alatunnisteen paikkamerkki 4">
            <a:extLst>
              <a:ext uri="{FF2B5EF4-FFF2-40B4-BE49-F238E27FC236}">
                <a16:creationId xmlns:a16="http://schemas.microsoft.com/office/drawing/2014/main" id="{E5AC0CC5-903F-4B16-88E5-B9B8B16F1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i-FI"/>
          </a:p>
        </p:txBody>
      </p:sp>
      <p:sp>
        <p:nvSpPr>
          <p:cNvPr id="6" name="Dian numeron paikkamerkki 5">
            <a:extLst>
              <a:ext uri="{FF2B5EF4-FFF2-40B4-BE49-F238E27FC236}">
                <a16:creationId xmlns:a16="http://schemas.microsoft.com/office/drawing/2014/main" id="{A6B2E57A-AC33-4A63-9BAB-311723DD3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99B51B2-0609-401D-B546-AAB1E0AB521B}" type="slidenum">
              <a:rPr lang="fi-FI" smtClean="0"/>
              <a:pPr/>
              <a:t>‹#›</a:t>
            </a:fld>
            <a:endParaRPr lang="fi-FI"/>
          </a:p>
        </p:txBody>
      </p:sp>
      <p:pic>
        <p:nvPicPr>
          <p:cNvPr id="12" name="Kuva 11">
            <a:extLst>
              <a:ext uri="{FF2B5EF4-FFF2-40B4-BE49-F238E27FC236}">
                <a16:creationId xmlns:a16="http://schemas.microsoft.com/office/drawing/2014/main" id="{30F1F6E2-BBDF-4D87-93F9-429A3743EC8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0062361" y="-16625"/>
            <a:ext cx="2137417" cy="1706273"/>
          </a:xfrm>
          <a:prstGeom prst="rect">
            <a:avLst/>
          </a:prstGeom>
        </p:spPr>
      </p:pic>
    </p:spTree>
    <p:extLst>
      <p:ext uri="{BB962C8B-B14F-4D97-AF65-F5344CB8AC3E}">
        <p14:creationId xmlns:p14="http://schemas.microsoft.com/office/powerpoint/2010/main" val="349313449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5" r:id="rId3"/>
    <p:sldLayoutId id="2147483660" r:id="rId4"/>
    <p:sldLayoutId id="2147483654" r:id="rId5"/>
    <p:sldLayoutId id="2147483661" r:id="rId6"/>
    <p:sldLayoutId id="2147483650" r:id="rId7"/>
    <p:sldLayoutId id="2147483652" r:id="rId8"/>
    <p:sldLayoutId id="2147483657" r:id="rId9"/>
    <p:sldLayoutId id="2147483653" r:id="rId10"/>
    <p:sldLayoutId id="2147483656"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puu, ulko, henkilö, poseeraaminen&#10;&#10;Kuvaus luotu automaattisesti">
            <a:extLst>
              <a:ext uri="{FF2B5EF4-FFF2-40B4-BE49-F238E27FC236}">
                <a16:creationId xmlns:a16="http://schemas.microsoft.com/office/drawing/2014/main" id="{FD7310A6-942F-4DB2-8E1C-6690E4B6F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 y="-16780"/>
            <a:ext cx="12171254" cy="7034985"/>
          </a:xfrm>
          <a:prstGeom prst="rect">
            <a:avLst/>
          </a:prstGeom>
        </p:spPr>
      </p:pic>
      <p:sp>
        <p:nvSpPr>
          <p:cNvPr id="21" name="Suorakulmio: Vastakkaiset kulmat pyöristetty 20">
            <a:extLst>
              <a:ext uri="{FF2B5EF4-FFF2-40B4-BE49-F238E27FC236}">
                <a16:creationId xmlns:a16="http://schemas.microsoft.com/office/drawing/2014/main" id="{38FCEC07-333C-4D97-8FD0-A5C6A32E3CB9}"/>
              </a:ext>
            </a:extLst>
          </p:cNvPr>
          <p:cNvSpPr/>
          <p:nvPr/>
        </p:nvSpPr>
        <p:spPr>
          <a:xfrm>
            <a:off x="-308344" y="4247555"/>
            <a:ext cx="4755216" cy="1544036"/>
          </a:xfrm>
          <a:prstGeom prst="round2Diag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a:extLst>
              <a:ext uri="{FF2B5EF4-FFF2-40B4-BE49-F238E27FC236}">
                <a16:creationId xmlns:a16="http://schemas.microsoft.com/office/drawing/2014/main" id="{6B049331-77CA-4C15-8C6B-1374D0A033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95808" y="-16779"/>
            <a:ext cx="2985819" cy="2383541"/>
          </a:xfrm>
          <a:prstGeom prst="rect">
            <a:avLst/>
          </a:prstGeom>
        </p:spPr>
      </p:pic>
      <p:sp>
        <p:nvSpPr>
          <p:cNvPr id="18" name="Tekstiruutu 17">
            <a:extLst>
              <a:ext uri="{FF2B5EF4-FFF2-40B4-BE49-F238E27FC236}">
                <a16:creationId xmlns:a16="http://schemas.microsoft.com/office/drawing/2014/main" id="{0E84BF11-22B3-430E-9C26-C294FAF8BACC}"/>
              </a:ext>
            </a:extLst>
          </p:cNvPr>
          <p:cNvSpPr txBox="1"/>
          <p:nvPr/>
        </p:nvSpPr>
        <p:spPr>
          <a:xfrm>
            <a:off x="470492" y="4361477"/>
            <a:ext cx="4101509" cy="1323439"/>
          </a:xfrm>
          <a:prstGeom prst="rect">
            <a:avLst/>
          </a:prstGeom>
          <a:noFill/>
        </p:spPr>
        <p:txBody>
          <a:bodyPr wrap="square">
            <a:spAutoFit/>
          </a:bodyPr>
          <a:lstStyle/>
          <a:p>
            <a:r>
              <a:rPr lang="fi-FI" sz="3200" b="1" dirty="0">
                <a:solidFill>
                  <a:schemeClr val="bg1"/>
                </a:solidFill>
                <a:latin typeface="+mj-lt"/>
              </a:rPr>
              <a:t>5. Fyysisen ympäristön terveysvaikutukset</a:t>
            </a:r>
            <a:br>
              <a:rPr lang="fi-FI" sz="3200" b="1" dirty="0">
                <a:solidFill>
                  <a:schemeClr val="bg1"/>
                </a:solidFill>
              </a:rPr>
            </a:br>
            <a:r>
              <a:rPr lang="fi-FI" sz="1600" dirty="0">
                <a:solidFill>
                  <a:schemeClr val="bg1"/>
                </a:solidFill>
              </a:rPr>
              <a:t>s. 70–88</a:t>
            </a:r>
            <a:endParaRPr lang="fi-FI" sz="3200" dirty="0"/>
          </a:p>
        </p:txBody>
      </p:sp>
      <p:sp>
        <p:nvSpPr>
          <p:cNvPr id="16" name="Suorakulmio: Vastakkaiset kulmat pyöristetty 15">
            <a:extLst>
              <a:ext uri="{FF2B5EF4-FFF2-40B4-BE49-F238E27FC236}">
                <a16:creationId xmlns:a16="http://schemas.microsoft.com/office/drawing/2014/main" id="{72368B97-E7C4-4FAB-8C64-799FB814EC69}"/>
              </a:ext>
            </a:extLst>
          </p:cNvPr>
          <p:cNvSpPr/>
          <p:nvPr/>
        </p:nvSpPr>
        <p:spPr>
          <a:xfrm>
            <a:off x="-925033" y="4890977"/>
            <a:ext cx="45719" cy="509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3545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ulko, puu, hiihtäminen, lumi&#10;&#10;Kuvaus luotu automaattisesti">
            <a:extLst>
              <a:ext uri="{FF2B5EF4-FFF2-40B4-BE49-F238E27FC236}">
                <a16:creationId xmlns:a16="http://schemas.microsoft.com/office/drawing/2014/main" id="{54F33C98-DB4C-4C82-BB1A-7D4D04AFF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211" y="-9626"/>
            <a:ext cx="4491789" cy="6420467"/>
          </a:xfrm>
          <a:prstGeom prst="rect">
            <a:avLst/>
          </a:prstGeom>
        </p:spPr>
      </p:pic>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sz="4000" dirty="0"/>
              <a:t>Opiskelutaitoharjoitus </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1" y="1825625"/>
            <a:ext cx="5576248" cy="4351338"/>
          </a:xfrm>
        </p:spPr>
        <p:txBody>
          <a:bodyPr/>
          <a:lstStyle/>
          <a:p>
            <a:r>
              <a:rPr lang="fi-FI" altLang="fi-FI" dirty="0"/>
              <a:t>Lue oppikirjan teksti luvusta 5. </a:t>
            </a:r>
          </a:p>
          <a:p>
            <a:r>
              <a:rPr lang="fi-FI" altLang="fi-FI" dirty="0"/>
              <a:t>Kerää lukiessasi tietoja kolmeen palstaan tai lokeroon:</a:t>
            </a:r>
          </a:p>
          <a:p>
            <a:pPr lvl="1"/>
            <a:r>
              <a:rPr lang="fi-FI" altLang="fi-FI" dirty="0"/>
              <a:t>Lokero 1: Kerää yhteen osioon tekstin keskeisimmät ydinasiat.</a:t>
            </a:r>
          </a:p>
          <a:p>
            <a:pPr lvl="1"/>
            <a:r>
              <a:rPr lang="fi-FI" altLang="fi-FI" dirty="0"/>
              <a:t>Lokero 2: Kirjaa toiseen osioon ydinasioita täydentäviä yksityiskohtia.</a:t>
            </a:r>
          </a:p>
          <a:p>
            <a:pPr lvl="1"/>
            <a:r>
              <a:rPr lang="fi-FI" altLang="fi-FI" dirty="0"/>
              <a:t>Lokero 3: Kokoa kolmanteen osioon esimerkkejä tai omia huomioitasi. </a:t>
            </a:r>
          </a:p>
        </p:txBody>
      </p:sp>
      <p:pic>
        <p:nvPicPr>
          <p:cNvPr id="7" name="Kuva 6">
            <a:extLst>
              <a:ext uri="{FF2B5EF4-FFF2-40B4-BE49-F238E27FC236}">
                <a16:creationId xmlns:a16="http://schemas.microsoft.com/office/drawing/2014/main" id="{B71784C1-A95A-49D6-8BEF-2455B921AEE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 y="6319628"/>
            <a:ext cx="12190476" cy="952381"/>
          </a:xfrm>
          <a:prstGeom prst="rect">
            <a:avLst/>
          </a:prstGeom>
        </p:spPr>
      </p:pic>
      <p:pic>
        <p:nvPicPr>
          <p:cNvPr id="8" name="Kuva 7">
            <a:extLst>
              <a:ext uri="{FF2B5EF4-FFF2-40B4-BE49-F238E27FC236}">
                <a16:creationId xmlns:a16="http://schemas.microsoft.com/office/drawing/2014/main" id="{D2E9FBFC-2F49-49C6-A998-91BC0557F59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38522" y="-16779"/>
            <a:ext cx="2143105" cy="1710813"/>
          </a:xfrm>
          <a:prstGeom prst="rect">
            <a:avLst/>
          </a:prstGeom>
        </p:spPr>
      </p:pic>
    </p:spTree>
    <p:extLst>
      <p:ext uri="{BB962C8B-B14F-4D97-AF65-F5344CB8AC3E}">
        <p14:creationId xmlns:p14="http://schemas.microsoft.com/office/powerpoint/2010/main" val="3569463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en-FI" sz="4000" dirty="0"/>
              <a:t>Vaara ja riski ovat eri asioita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5257800" cy="4351338"/>
          </a:xfrm>
        </p:spPr>
        <p:txBody>
          <a:bodyPr/>
          <a:lstStyle/>
          <a:p>
            <a:r>
              <a:rPr lang="fi-FI" altLang="en-FI" dirty="0">
                <a:solidFill>
                  <a:srgbClr val="201F1E"/>
                </a:solidFill>
              </a:rPr>
              <a:t>Hait ovat vaarallisia, mutta aiheuttavat riskin vain, jos menet uimaan niiden kanssa.</a:t>
            </a:r>
          </a:p>
          <a:p>
            <a:r>
              <a:rPr lang="fi-FI" altLang="en-FI" dirty="0">
                <a:solidFill>
                  <a:srgbClr val="201F1E"/>
                </a:solidFill>
              </a:rPr>
              <a:t>Liiallinen UV-säteily on vaarallista, koska se voi aiheuttaa syöpää. Säteilylle pitää kuitenkin altistua eli olla ulkona ilman suojaa, jotta se olisi riski. Suojautumalla riskin voi välttää tai ainakin sitä voi pienentää, vaikka UV-säteily on edelleen yhtä vaarallista.</a:t>
            </a:r>
          </a:p>
          <a:p>
            <a:endParaRPr lang="fi-FI" altLang="en-FI" dirty="0">
              <a:solidFill>
                <a:srgbClr val="201F1E"/>
              </a:solidFill>
            </a:endParaRPr>
          </a:p>
          <a:p>
            <a:endParaRPr lang="fi-FI" altLang="en-FI" dirty="0">
              <a:solidFill>
                <a:srgbClr val="201F1E"/>
              </a:solidFill>
            </a:endParaRPr>
          </a:p>
          <a:p>
            <a:endParaRPr lang="fi-FI" altLang="en-FI" dirty="0"/>
          </a:p>
        </p:txBody>
      </p:sp>
      <p:pic>
        <p:nvPicPr>
          <p:cNvPr id="4" name="Picture 4">
            <a:extLst>
              <a:ext uri="{FF2B5EF4-FFF2-40B4-BE49-F238E27FC236}">
                <a16:creationId xmlns:a16="http://schemas.microsoft.com/office/drawing/2014/main" id="{A8D39AF3-451C-FE4F-AB63-8CF2139BF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626" y="2005391"/>
            <a:ext cx="4266232" cy="284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9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descr="Kuva, joka sisältää kohteen ulko, kaupunki, päivä&#10;&#10;Kuvaus luotu automaattisesti">
            <a:extLst>
              <a:ext uri="{FF2B5EF4-FFF2-40B4-BE49-F238E27FC236}">
                <a16:creationId xmlns:a16="http://schemas.microsoft.com/office/drawing/2014/main" id="{634356C2-F22D-47A6-B846-93C39FC67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611" y="-16780"/>
            <a:ext cx="5078389" cy="6412107"/>
          </a:xfrm>
          <a:prstGeom prst="rect">
            <a:avLst/>
          </a:prstGeom>
        </p:spPr>
      </p:pic>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462672"/>
            <a:ext cx="8006542" cy="1154372"/>
          </a:xfrm>
        </p:spPr>
        <p:txBody>
          <a:bodyPr/>
          <a:lstStyle/>
          <a:p>
            <a:r>
              <a:rPr lang="fi-FI" altLang="fi-FI" sz="4000" dirty="0"/>
              <a:t>Riski ympäristöterveyden ydinkäsitteenä</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2043990"/>
            <a:ext cx="6040272" cy="4351338"/>
          </a:xfrm>
        </p:spPr>
        <p:txBody>
          <a:bodyPr/>
          <a:lstStyle/>
          <a:p>
            <a:pPr>
              <a:defRPr/>
            </a:pPr>
            <a:r>
              <a:rPr lang="fi-FI" altLang="fi-FI" b="1" dirty="0"/>
              <a:t>Riski</a:t>
            </a:r>
            <a:r>
              <a:rPr lang="fi-FI" altLang="fi-FI" dirty="0"/>
              <a:t> = todennäköisyys, millä ympäristö aiheuttaa haittaa. Siihen vaikuttaa vaaraa aiheuttava tekijä, altistuksen suuruus sekä annoksen ja haitan keskinäinen riippuvuussuhde.</a:t>
            </a:r>
          </a:p>
          <a:p>
            <a:pPr>
              <a:defRPr/>
            </a:pPr>
            <a:r>
              <a:rPr lang="fi-FI" altLang="fi-FI" dirty="0"/>
              <a:t>Riskit ovat erilaisia eri puolilla maailmaa, esimerkiksi teollisuusmaissa vaaralliset kemikaalit voivat altistaa kun taas kehitysmaissa sitä tekevät huonot hygieniaolot. Suurkaupungeissa puolestaan ilmansaasteet ovat riski. </a:t>
            </a:r>
          </a:p>
          <a:p>
            <a:pPr marL="0" indent="0">
              <a:buNone/>
              <a:defRPr/>
            </a:pPr>
            <a:endParaRPr lang="en-US" altLang="fi-FI" dirty="0"/>
          </a:p>
        </p:txBody>
      </p:sp>
      <p:pic>
        <p:nvPicPr>
          <p:cNvPr id="7" name="Kuva 6">
            <a:extLst>
              <a:ext uri="{FF2B5EF4-FFF2-40B4-BE49-F238E27FC236}">
                <a16:creationId xmlns:a16="http://schemas.microsoft.com/office/drawing/2014/main" id="{47C4387C-F696-454A-860E-8BF77F97C8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 y="6319628"/>
            <a:ext cx="12190476" cy="952381"/>
          </a:xfrm>
          <a:prstGeom prst="rect">
            <a:avLst/>
          </a:prstGeom>
        </p:spPr>
      </p:pic>
      <p:pic>
        <p:nvPicPr>
          <p:cNvPr id="8" name="Kuva 7">
            <a:extLst>
              <a:ext uri="{FF2B5EF4-FFF2-40B4-BE49-F238E27FC236}">
                <a16:creationId xmlns:a16="http://schemas.microsoft.com/office/drawing/2014/main" id="{4EC7A2AA-11EE-4A61-B6FA-86FF5B7B65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38522" y="-16779"/>
            <a:ext cx="2143105" cy="1710813"/>
          </a:xfrm>
          <a:prstGeom prst="rect">
            <a:avLst/>
          </a:prstGeom>
        </p:spPr>
      </p:pic>
    </p:spTree>
    <p:extLst>
      <p:ext uri="{BB962C8B-B14F-4D97-AF65-F5344CB8AC3E}">
        <p14:creationId xmlns:p14="http://schemas.microsoft.com/office/powerpoint/2010/main" val="216740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sz="4000" dirty="0"/>
              <a:t>Ympäristöterveys</a:t>
            </a:r>
            <a:endParaRPr lang="fi-FI" dirty="0">
              <a:highlight>
                <a:srgbClr val="FFFF00"/>
              </a:highlight>
            </a:endParaRPr>
          </a:p>
        </p:txBody>
      </p:sp>
      <p:pic>
        <p:nvPicPr>
          <p:cNvPr id="6" name="Picture 4">
            <a:extLst>
              <a:ext uri="{FF2B5EF4-FFF2-40B4-BE49-F238E27FC236}">
                <a16:creationId xmlns:a16="http://schemas.microsoft.com/office/drawing/2014/main" id="{74516009-A162-CC4B-A86D-1B58F70B224F}"/>
              </a:ext>
            </a:extLst>
          </p:cNvPr>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838200" y="1510062"/>
            <a:ext cx="6563627" cy="4666901"/>
          </a:xfrm>
        </p:spPr>
      </p:pic>
    </p:spTree>
    <p:extLst>
      <p:ext uri="{BB962C8B-B14F-4D97-AF65-F5344CB8AC3E}">
        <p14:creationId xmlns:p14="http://schemas.microsoft.com/office/powerpoint/2010/main" val="1598484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EB604A7-BBB5-4942-AFC7-23C4072F92CC}"/>
              </a:ext>
            </a:extLst>
          </p:cNvPr>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915588" y="914400"/>
            <a:ext cx="7958574" cy="5186703"/>
          </a:xfrm>
        </p:spPr>
      </p:pic>
    </p:spTree>
    <p:extLst>
      <p:ext uri="{BB962C8B-B14F-4D97-AF65-F5344CB8AC3E}">
        <p14:creationId xmlns:p14="http://schemas.microsoft.com/office/powerpoint/2010/main" val="2966121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sz="4000" dirty="0"/>
              <a:t>Säteily</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361597" cy="4351338"/>
          </a:xfrm>
        </p:spPr>
        <p:txBody>
          <a:bodyPr/>
          <a:lstStyle/>
          <a:p>
            <a:pPr>
              <a:defRPr/>
            </a:pPr>
            <a:r>
              <a:rPr lang="fi-FI" altLang="fi-FI" dirty="0"/>
              <a:t>Ionisoivaa tai ionisoimatonta</a:t>
            </a:r>
          </a:p>
          <a:p>
            <a:pPr>
              <a:defRPr/>
            </a:pPr>
            <a:r>
              <a:rPr lang="fi-FI" altLang="fi-FI" dirty="0"/>
              <a:t>Säteily voi aiheuttaa syöpiä, sikiövaurioita tai säteilysairauksia</a:t>
            </a:r>
          </a:p>
          <a:p>
            <a:pPr>
              <a:defRPr/>
            </a:pPr>
            <a:endParaRPr lang="fi-FI" altLang="fi-FI" sz="2250" dirty="0"/>
          </a:p>
        </p:txBody>
      </p:sp>
      <p:pic>
        <p:nvPicPr>
          <p:cNvPr id="4" name="Picture 6">
            <a:extLst>
              <a:ext uri="{FF2B5EF4-FFF2-40B4-BE49-F238E27FC236}">
                <a16:creationId xmlns:a16="http://schemas.microsoft.com/office/drawing/2014/main" id="{403D94F8-EF63-C54C-8F66-6543F0D73DC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8979" y="1636357"/>
            <a:ext cx="5024438"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59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9206552" cy="648394"/>
          </a:xfrm>
        </p:spPr>
        <p:txBody>
          <a:bodyPr/>
          <a:lstStyle/>
          <a:p>
            <a:r>
              <a:rPr lang="fi-FI" altLang="fi-FI" sz="4000" dirty="0"/>
              <a:t>Melutaso vaikuttaa meluhaittoihin</a:t>
            </a:r>
            <a:endParaRPr lang="fi-FI" dirty="0">
              <a:highlight>
                <a:srgbClr val="FFFF00"/>
              </a:highlight>
            </a:endParaRPr>
          </a:p>
        </p:txBody>
      </p:sp>
      <p:pic>
        <p:nvPicPr>
          <p:cNvPr id="3" name="Kuva 2" descr="Kuva, joka sisältää kohteen pöytä&#10;&#10;Kuvaus luotu automaattisesti">
            <a:extLst>
              <a:ext uri="{FF2B5EF4-FFF2-40B4-BE49-F238E27FC236}">
                <a16:creationId xmlns:a16="http://schemas.microsoft.com/office/drawing/2014/main" id="{DADE1256-00D4-4958-8E04-24B5D81D9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333" y="1701194"/>
            <a:ext cx="7728284" cy="4331391"/>
          </a:xfrm>
          <a:prstGeom prst="rect">
            <a:avLst/>
          </a:prstGeom>
        </p:spPr>
      </p:pic>
    </p:spTree>
    <p:extLst>
      <p:ext uri="{BB962C8B-B14F-4D97-AF65-F5344CB8AC3E}">
        <p14:creationId xmlns:p14="http://schemas.microsoft.com/office/powerpoint/2010/main" val="1489430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Kuva, joka sisältää kohteen ulko, vesi, luonto, lammikko&#10;&#10;Kuvaus luotu automaattisesti">
            <a:extLst>
              <a:ext uri="{FF2B5EF4-FFF2-40B4-BE49-F238E27FC236}">
                <a16:creationId xmlns:a16="http://schemas.microsoft.com/office/drawing/2014/main" id="{EB533088-184D-4053-A104-6F689D1E5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655" y="-34380"/>
            <a:ext cx="5389345" cy="6454305"/>
          </a:xfrm>
          <a:prstGeom prst="rect">
            <a:avLst/>
          </a:prstGeom>
        </p:spPr>
      </p:pic>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en-FI" sz="4000" dirty="0"/>
              <a:t>Tehtävätyöskentely</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199" y="1825625"/>
            <a:ext cx="5389345" cy="4351338"/>
          </a:xfrm>
        </p:spPr>
        <p:txBody>
          <a:bodyPr/>
          <a:lstStyle/>
          <a:p>
            <a:r>
              <a:rPr lang="fi-FI" altLang="en-FI" dirty="0"/>
              <a:t>Tehkää oppitunnilla oppikirjan tehtävät 4, 5, 6 ja 7.</a:t>
            </a:r>
          </a:p>
          <a:p>
            <a:r>
              <a:rPr lang="fi-FI" altLang="en-FI" dirty="0"/>
              <a:t>Keskustelkaa yhdessä vastauksista ja niiden herättämistä ajatuksista.</a:t>
            </a:r>
          </a:p>
        </p:txBody>
      </p:sp>
      <p:pic>
        <p:nvPicPr>
          <p:cNvPr id="9" name="Kuva 8">
            <a:extLst>
              <a:ext uri="{FF2B5EF4-FFF2-40B4-BE49-F238E27FC236}">
                <a16:creationId xmlns:a16="http://schemas.microsoft.com/office/drawing/2014/main" id="{F868DE39-8B04-4F62-9A76-E6401523C9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38522" y="-16779"/>
            <a:ext cx="2143105" cy="1710813"/>
          </a:xfrm>
          <a:prstGeom prst="rect">
            <a:avLst/>
          </a:prstGeom>
        </p:spPr>
      </p:pic>
      <p:pic>
        <p:nvPicPr>
          <p:cNvPr id="10" name="Kuva 9">
            <a:extLst>
              <a:ext uri="{FF2B5EF4-FFF2-40B4-BE49-F238E27FC236}">
                <a16:creationId xmlns:a16="http://schemas.microsoft.com/office/drawing/2014/main" id="{217BD037-CED9-4741-8441-8AF44CEF72F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24" y="6319628"/>
            <a:ext cx="12190476" cy="952381"/>
          </a:xfrm>
          <a:prstGeom prst="rect">
            <a:avLst/>
          </a:prstGeom>
        </p:spPr>
      </p:pic>
    </p:spTree>
    <p:extLst>
      <p:ext uri="{BB962C8B-B14F-4D97-AF65-F5344CB8AC3E}">
        <p14:creationId xmlns:p14="http://schemas.microsoft.com/office/powerpoint/2010/main" val="2712556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319246"/>
            <a:ext cx="8006542" cy="648394"/>
          </a:xfrm>
        </p:spPr>
        <p:txBody>
          <a:bodyPr/>
          <a:lstStyle/>
          <a:p>
            <a:r>
              <a:rPr lang="fi-FI" altLang="fi-FI" sz="4000" dirty="0"/>
              <a:t>Keskeistä: Fyysisen ympäristön terveysvaikutukset</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199" y="1868557"/>
            <a:ext cx="11240069" cy="4670196"/>
          </a:xfrm>
        </p:spPr>
        <p:txBody>
          <a:bodyPr/>
          <a:lstStyle/>
          <a:p>
            <a:pPr>
              <a:defRPr/>
            </a:pPr>
            <a:r>
              <a:rPr lang="fi-FI" sz="2200" dirty="0"/>
              <a:t>käsitteet ympäristöterveys, rakennettu ympäristö ja luonnonympäristö</a:t>
            </a:r>
          </a:p>
          <a:p>
            <a:pPr>
              <a:defRPr/>
            </a:pPr>
            <a:r>
              <a:rPr lang="fi-FI" sz="2200" dirty="0"/>
              <a:t>riskin ja altistuksen monimutkainen vaikutus</a:t>
            </a:r>
          </a:p>
          <a:p>
            <a:pPr>
              <a:defRPr/>
            </a:pPr>
            <a:r>
              <a:rPr lang="fi-FI" sz="2200" dirty="0"/>
              <a:t>ympäristötekijöiden suorat ja epäsuorat / myönteiset ja kielteiset terveysvaikutukset:</a:t>
            </a:r>
          </a:p>
          <a:p>
            <a:pPr lvl="1">
              <a:defRPr/>
            </a:pPr>
            <a:r>
              <a:rPr lang="fi-FI" sz="2200" dirty="0"/>
              <a:t>hengitysilma</a:t>
            </a:r>
          </a:p>
          <a:p>
            <a:pPr lvl="1">
              <a:defRPr/>
            </a:pPr>
            <a:r>
              <a:rPr lang="fi-FI" sz="2200" dirty="0"/>
              <a:t>ravinto</a:t>
            </a:r>
          </a:p>
          <a:p>
            <a:pPr lvl="1">
              <a:defRPr/>
            </a:pPr>
            <a:r>
              <a:rPr lang="fi-FI" sz="2200" dirty="0"/>
              <a:t>talousvesi</a:t>
            </a:r>
          </a:p>
          <a:p>
            <a:pPr lvl="1">
              <a:defRPr/>
            </a:pPr>
            <a:r>
              <a:rPr lang="fi-FI" sz="2200" dirty="0"/>
              <a:t>arjen kemikaalit</a:t>
            </a:r>
          </a:p>
          <a:p>
            <a:pPr lvl="1">
              <a:defRPr/>
            </a:pPr>
            <a:r>
              <a:rPr lang="fi-FI" sz="2200" dirty="0"/>
              <a:t>säteily</a:t>
            </a:r>
          </a:p>
          <a:p>
            <a:pPr lvl="1">
              <a:defRPr/>
            </a:pPr>
            <a:r>
              <a:rPr lang="fi-FI" sz="2200" dirty="0"/>
              <a:t>melu </a:t>
            </a:r>
          </a:p>
          <a:p>
            <a:pPr>
              <a:defRPr/>
            </a:pPr>
            <a:r>
              <a:rPr lang="fi-FI" sz="2200" dirty="0"/>
              <a:t>ilmastonmuutoksen yhteys terveyteen</a:t>
            </a:r>
          </a:p>
          <a:p>
            <a:pPr>
              <a:defRPr/>
            </a:pPr>
            <a:r>
              <a:rPr lang="fi-FI" sz="2200" dirty="0"/>
              <a:t>keinoja hallita ympäristöriskejä ja turvata terveellinen tulevaisuus </a:t>
            </a:r>
            <a:endParaRPr lang="fi-FI" dirty="0"/>
          </a:p>
          <a:p>
            <a:pPr>
              <a:defRPr/>
            </a:pPr>
            <a:endParaRPr lang="fi-FI" dirty="0"/>
          </a:p>
          <a:p>
            <a:pPr>
              <a:defRPr/>
            </a:pPr>
            <a:endParaRPr lang="fi-FI" dirty="0"/>
          </a:p>
        </p:txBody>
      </p:sp>
    </p:spTree>
    <p:extLst>
      <p:ext uri="{BB962C8B-B14F-4D97-AF65-F5344CB8AC3E}">
        <p14:creationId xmlns:p14="http://schemas.microsoft.com/office/powerpoint/2010/main" val="116941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Tavoitteet</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en-FI" dirty="0"/>
              <a:t>osata määritellä käsitteet ympäristöterveys, rakennettu ympäristö ja luonnonympäristö</a:t>
            </a:r>
          </a:p>
          <a:p>
            <a:r>
              <a:rPr lang="fi-FI" altLang="en-FI" dirty="0"/>
              <a:t>osata eritellä fyysisen ympäristön riskitekijöitä terveydelle</a:t>
            </a:r>
          </a:p>
          <a:p>
            <a:r>
              <a:rPr lang="fi-FI" altLang="en-FI" dirty="0"/>
              <a:t>tietää fyysisen ympäristön suoria ja epäsuoria vaikutuksia terveyteen</a:t>
            </a:r>
          </a:p>
          <a:p>
            <a:r>
              <a:rPr lang="fi-FI" altLang="en-FI" dirty="0"/>
              <a:t>ymmärtää riskin ja altistumisen käsitteet</a:t>
            </a:r>
          </a:p>
          <a:p>
            <a:r>
              <a:rPr lang="fi-FI" altLang="en-FI" dirty="0"/>
              <a:t>osata eritellä ympäristöriskien hallinnan tasoja ja keinoja</a:t>
            </a:r>
          </a:p>
          <a:p>
            <a:endParaRPr lang="fi-FI" altLang="en-FI" dirty="0"/>
          </a:p>
          <a:p>
            <a:endParaRPr lang="fi-FI" altLang="en-FI" dirty="0"/>
          </a:p>
          <a:p>
            <a:endParaRPr lang="fi-FI" altLang="en-FI" dirty="0"/>
          </a:p>
        </p:txBody>
      </p:sp>
    </p:spTree>
    <p:extLst>
      <p:ext uri="{BB962C8B-B14F-4D97-AF65-F5344CB8AC3E}">
        <p14:creationId xmlns:p14="http://schemas.microsoft.com/office/powerpoint/2010/main" val="147071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Kuva, joka sisältää kohteen vesi, taivas, ulko, laiva&#10;&#10;Kuvaus luotu automaattisesti">
            <a:extLst>
              <a:ext uri="{FF2B5EF4-FFF2-40B4-BE49-F238E27FC236}">
                <a16:creationId xmlns:a16="http://schemas.microsoft.com/office/drawing/2014/main" id="{8A76C199-DD99-41F2-A6E6-7A397EF740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359" y="1607506"/>
            <a:ext cx="6813227" cy="4569457"/>
          </a:xfrm>
          <a:prstGeom prst="rect">
            <a:avLst/>
          </a:prstGeom>
        </p:spPr>
      </p:pic>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Ryhmäporina</a:t>
            </a:r>
            <a:endParaRPr lang="fi-FI" dirty="0"/>
          </a:p>
        </p:txBody>
      </p:sp>
      <p:sp>
        <p:nvSpPr>
          <p:cNvPr id="7" name="Suorakulmio 4">
            <a:extLst>
              <a:ext uri="{FF2B5EF4-FFF2-40B4-BE49-F238E27FC236}">
                <a16:creationId xmlns:a16="http://schemas.microsoft.com/office/drawing/2014/main" id="{5CF0DABD-D27F-2B47-A9E7-6AA4513AA960}"/>
              </a:ext>
            </a:extLst>
          </p:cNvPr>
          <p:cNvSpPr/>
          <p:nvPr/>
        </p:nvSpPr>
        <p:spPr>
          <a:xfrm>
            <a:off x="7034992" y="1996113"/>
            <a:ext cx="3619500" cy="1025525"/>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i-FI" dirty="0">
                <a:solidFill>
                  <a:schemeClr val="bg1"/>
                </a:solidFill>
                <a:latin typeface="Cambria" panose="02040503050406030204" pitchFamily="18" charset="0"/>
                <a:cs typeface="Times New Roman" pitchFamily="18" charset="0"/>
              </a:rPr>
              <a:t>Miten  elinympäristön viihtyvyys ja virikkeellisyys tukevat ihmisen terveyttä?</a:t>
            </a:r>
          </a:p>
        </p:txBody>
      </p:sp>
    </p:spTree>
    <p:extLst>
      <p:ext uri="{BB962C8B-B14F-4D97-AF65-F5344CB8AC3E}">
        <p14:creationId xmlns:p14="http://schemas.microsoft.com/office/powerpoint/2010/main" val="23923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i 12">
            <a:extLst>
              <a:ext uri="{FF2B5EF4-FFF2-40B4-BE49-F238E27FC236}">
                <a16:creationId xmlns:a16="http://schemas.microsoft.com/office/drawing/2014/main" id="{BA123EA7-43BE-43DE-BB58-D3D7D578911A}"/>
              </a:ext>
            </a:extLst>
          </p:cNvPr>
          <p:cNvSpPr/>
          <p:nvPr/>
        </p:nvSpPr>
        <p:spPr>
          <a:xfrm>
            <a:off x="4190835" y="3780273"/>
            <a:ext cx="2465120" cy="2396690"/>
          </a:xfrm>
          <a:prstGeom prst="ellipse">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Ellipsi 11">
            <a:extLst>
              <a:ext uri="{FF2B5EF4-FFF2-40B4-BE49-F238E27FC236}">
                <a16:creationId xmlns:a16="http://schemas.microsoft.com/office/drawing/2014/main" id="{2FDE4901-6113-426C-9CB6-1AC8B4ECBE26}"/>
              </a:ext>
            </a:extLst>
          </p:cNvPr>
          <p:cNvSpPr/>
          <p:nvPr/>
        </p:nvSpPr>
        <p:spPr>
          <a:xfrm>
            <a:off x="6783908" y="1767267"/>
            <a:ext cx="2465120" cy="2396690"/>
          </a:xfrm>
          <a:prstGeom prst="ellipse">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Ellipsi 1">
            <a:extLst>
              <a:ext uri="{FF2B5EF4-FFF2-40B4-BE49-F238E27FC236}">
                <a16:creationId xmlns:a16="http://schemas.microsoft.com/office/drawing/2014/main" id="{867067A9-D5B9-46D7-9E8A-EF72D5319469}"/>
              </a:ext>
            </a:extLst>
          </p:cNvPr>
          <p:cNvSpPr/>
          <p:nvPr/>
        </p:nvSpPr>
        <p:spPr>
          <a:xfrm>
            <a:off x="2052906" y="1615716"/>
            <a:ext cx="2465120" cy="2396690"/>
          </a:xfrm>
          <a:prstGeom prst="ellipse">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Ryhmäporina</a:t>
            </a:r>
            <a:endParaRPr lang="fi-FI" dirty="0"/>
          </a:p>
        </p:txBody>
      </p:sp>
      <p:sp>
        <p:nvSpPr>
          <p:cNvPr id="7" name="Suorakulmio 6">
            <a:extLst>
              <a:ext uri="{FF2B5EF4-FFF2-40B4-BE49-F238E27FC236}">
                <a16:creationId xmlns:a16="http://schemas.microsoft.com/office/drawing/2014/main" id="{750E4B1E-6000-5045-9778-196562463697}"/>
              </a:ext>
            </a:extLst>
          </p:cNvPr>
          <p:cNvSpPr/>
          <p:nvPr/>
        </p:nvSpPr>
        <p:spPr>
          <a:xfrm>
            <a:off x="2607394" y="2052136"/>
            <a:ext cx="1993482" cy="15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i-FI" dirty="0">
                <a:solidFill>
                  <a:schemeClr val="bg1"/>
                </a:solidFill>
                <a:latin typeface="Cambria" panose="02040503050406030204" pitchFamily="18" charset="0"/>
              </a:rPr>
              <a:t>Miten ympäristötekijät vaikuttavat ihmisen terveyteen? </a:t>
            </a:r>
          </a:p>
        </p:txBody>
      </p:sp>
      <p:sp>
        <p:nvSpPr>
          <p:cNvPr id="9" name="Suorakulmio 8">
            <a:extLst>
              <a:ext uri="{FF2B5EF4-FFF2-40B4-BE49-F238E27FC236}">
                <a16:creationId xmlns:a16="http://schemas.microsoft.com/office/drawing/2014/main" id="{D3789AA3-F5C9-3E4B-9483-EB48C63015F1}"/>
              </a:ext>
            </a:extLst>
          </p:cNvPr>
          <p:cNvSpPr/>
          <p:nvPr/>
        </p:nvSpPr>
        <p:spPr>
          <a:xfrm>
            <a:off x="4496955" y="4393624"/>
            <a:ext cx="2159000" cy="1169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i-FI" dirty="0">
                <a:solidFill>
                  <a:schemeClr val="bg1"/>
                </a:solidFill>
                <a:latin typeface="Cambria" panose="02040503050406030204" pitchFamily="18" charset="0"/>
              </a:rPr>
              <a:t>Keksikää sekä myönteisiä että kielteisiä terveysvaikutuksia. </a:t>
            </a:r>
          </a:p>
        </p:txBody>
      </p:sp>
      <p:sp>
        <p:nvSpPr>
          <p:cNvPr id="11" name="Suorakulmio 10">
            <a:extLst>
              <a:ext uri="{FF2B5EF4-FFF2-40B4-BE49-F238E27FC236}">
                <a16:creationId xmlns:a16="http://schemas.microsoft.com/office/drawing/2014/main" id="{EE9349A7-409B-1541-A479-A18919064ACE}"/>
              </a:ext>
            </a:extLst>
          </p:cNvPr>
          <p:cNvSpPr/>
          <p:nvPr/>
        </p:nvSpPr>
        <p:spPr>
          <a:xfrm>
            <a:off x="7217330" y="2304304"/>
            <a:ext cx="2031698" cy="1401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i-FI" dirty="0">
                <a:solidFill>
                  <a:schemeClr val="bg1"/>
                </a:solidFill>
                <a:latin typeface="Cambria" panose="02040503050406030204" pitchFamily="18" charset="0"/>
              </a:rPr>
              <a:t>Arvioikaa, onko näillä tekijöillä suoria vai epäsuoria vaikutuksia? </a:t>
            </a:r>
            <a:endParaRPr lang="en-US" dirty="0">
              <a:solidFill>
                <a:schemeClr val="bg1"/>
              </a:solidFill>
              <a:latin typeface="Cambria" panose="02040503050406030204" pitchFamily="18" charset="0"/>
            </a:endParaRPr>
          </a:p>
        </p:txBody>
      </p:sp>
    </p:spTree>
    <p:extLst>
      <p:ext uri="{BB962C8B-B14F-4D97-AF65-F5344CB8AC3E}">
        <p14:creationId xmlns:p14="http://schemas.microsoft.com/office/powerpoint/2010/main" val="141416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 grpId="0" animBg="1"/>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Ryhmätehtävä</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pPr>
              <a:defRPr/>
            </a:pPr>
            <a:r>
              <a:rPr lang="fi-FI" altLang="fi-FI" dirty="0"/>
              <a:t>Lukekaa oppikirjasta oma vastuualueenne ja tehkää sen ydinasioista lyhyt tiivistelmä. Ottakaa huomioon, millaisia terveyshaittoja kyseinen asia aiheuttaa ja miten sitä voi ehkäistä.</a:t>
            </a:r>
          </a:p>
          <a:p>
            <a:pPr>
              <a:defRPr/>
            </a:pPr>
            <a:r>
              <a:rPr lang="fi-FI" altLang="fi-FI" dirty="0"/>
              <a:t>Etsikää aihettanne käsitteleviä uutisia. Miettikää järkevät hakusanat. Tehkää lyhyet tiivistelmät aiheista, joita löytämänne uutiset käsittelevät (2–3 kiinnostavinta uutista). </a:t>
            </a:r>
          </a:p>
          <a:p>
            <a:pPr>
              <a:defRPr/>
            </a:pPr>
            <a:r>
              <a:rPr lang="fi-FI" altLang="fi-FI" dirty="0"/>
              <a:t>Katsokaa myös, mitä kuvahaku tuottaa samalla hakusanalla. </a:t>
            </a:r>
          </a:p>
          <a:p>
            <a:pPr>
              <a:defRPr/>
            </a:pPr>
            <a:r>
              <a:rPr lang="fi-FI" altLang="fi-FI" dirty="0"/>
              <a:t>Tehkää tiivistelmät muotoon, jonka voi jakaa myös muulle ryhmälle (Power Point, </a:t>
            </a:r>
            <a:r>
              <a:rPr lang="fi-FI" altLang="fi-FI" dirty="0" err="1"/>
              <a:t>Prezi</a:t>
            </a:r>
            <a:r>
              <a:rPr lang="fi-FI" altLang="fi-FI" dirty="0"/>
              <a:t>, Google </a:t>
            </a:r>
            <a:r>
              <a:rPr lang="fi-FI" altLang="fi-FI" dirty="0" err="1"/>
              <a:t>Docs</a:t>
            </a:r>
            <a:r>
              <a:rPr lang="fi-FI" altLang="fi-FI" dirty="0"/>
              <a:t> tms.)</a:t>
            </a:r>
          </a:p>
          <a:p>
            <a:pPr>
              <a:defRPr/>
            </a:pPr>
            <a:endParaRPr lang="en-US" altLang="fi-FI" dirty="0"/>
          </a:p>
        </p:txBody>
      </p:sp>
    </p:spTree>
    <p:extLst>
      <p:ext uri="{BB962C8B-B14F-4D97-AF65-F5344CB8AC3E}">
        <p14:creationId xmlns:p14="http://schemas.microsoft.com/office/powerpoint/2010/main" val="140085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ulko, taivas, juna, puu&#10;&#10;Kuvaus luotu automaattisesti">
            <a:extLst>
              <a:ext uri="{FF2B5EF4-FFF2-40B4-BE49-F238E27FC236}">
                <a16:creationId xmlns:a16="http://schemas.microsoft.com/office/drawing/2014/main" id="{9F88343D-4977-411D-A8E9-1A5AA82589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8278" y="-9625"/>
            <a:ext cx="5223722" cy="6420050"/>
          </a:xfrm>
          <a:prstGeom prst="rect">
            <a:avLst/>
          </a:prstGeom>
        </p:spPr>
      </p:pic>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Vastuualueet</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53698" y="1639645"/>
            <a:ext cx="10515600" cy="4351338"/>
          </a:xfrm>
        </p:spPr>
        <p:txBody>
          <a:bodyPr/>
          <a:lstStyle/>
          <a:p>
            <a:pPr marL="384175" indent="-384175">
              <a:buFontTx/>
              <a:buAutoNum type="arabicPeriod"/>
            </a:pPr>
            <a:endParaRPr lang="fi-FI" altLang="fi-FI" dirty="0"/>
          </a:p>
          <a:p>
            <a:pPr marL="384175" indent="-384175">
              <a:buFontTx/>
              <a:buAutoNum type="arabicPeriod"/>
            </a:pPr>
            <a:r>
              <a:rPr lang="fi-FI" altLang="fi-FI" dirty="0"/>
              <a:t>Hengitysilma </a:t>
            </a:r>
          </a:p>
          <a:p>
            <a:pPr marL="384175" indent="-384175">
              <a:buFontTx/>
              <a:buAutoNum type="arabicPeriod"/>
            </a:pPr>
            <a:r>
              <a:rPr lang="fi-FI" altLang="fi-FI" dirty="0"/>
              <a:t>Ravinto </a:t>
            </a:r>
          </a:p>
          <a:p>
            <a:pPr marL="384175" indent="-384175">
              <a:buFontTx/>
              <a:buAutoNum type="arabicPeriod"/>
            </a:pPr>
            <a:r>
              <a:rPr lang="fi-FI" altLang="fi-FI" dirty="0"/>
              <a:t>Talousvesi </a:t>
            </a:r>
          </a:p>
          <a:p>
            <a:pPr marL="384175" indent="-384175">
              <a:buFontTx/>
              <a:buAutoNum type="arabicPeriod"/>
            </a:pPr>
            <a:r>
              <a:rPr lang="fi-FI" altLang="fi-FI" dirty="0"/>
              <a:t>Arjen kemikaalit </a:t>
            </a:r>
          </a:p>
          <a:p>
            <a:pPr marL="384175" indent="-384175">
              <a:buFontTx/>
              <a:buAutoNum type="arabicPeriod"/>
            </a:pPr>
            <a:r>
              <a:rPr lang="fi-FI" altLang="fi-FI" dirty="0"/>
              <a:t>Säteily </a:t>
            </a:r>
          </a:p>
          <a:p>
            <a:pPr marL="384175" indent="-384175">
              <a:buFontTx/>
              <a:buAutoNum type="arabicPeriod"/>
            </a:pPr>
            <a:r>
              <a:rPr lang="fi-FI" altLang="fi-FI" dirty="0"/>
              <a:t>Melu </a:t>
            </a:r>
          </a:p>
          <a:p>
            <a:pPr marL="384175" indent="-384175">
              <a:buFontTx/>
              <a:buAutoNum type="arabicPeriod"/>
            </a:pPr>
            <a:r>
              <a:rPr lang="fi-FI" altLang="fi-FI" dirty="0"/>
              <a:t>Ilmastonmuutos </a:t>
            </a:r>
            <a:endParaRPr lang="en-US" altLang="fi-FI" dirty="0"/>
          </a:p>
        </p:txBody>
      </p:sp>
      <p:pic>
        <p:nvPicPr>
          <p:cNvPr id="7" name="Kuva 6">
            <a:extLst>
              <a:ext uri="{FF2B5EF4-FFF2-40B4-BE49-F238E27FC236}">
                <a16:creationId xmlns:a16="http://schemas.microsoft.com/office/drawing/2014/main" id="{FDC38D7F-2F0C-4FCD-ACA3-6BDB92D6EF3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 y="6319628"/>
            <a:ext cx="12190476" cy="952381"/>
          </a:xfrm>
          <a:prstGeom prst="rect">
            <a:avLst/>
          </a:prstGeom>
        </p:spPr>
      </p:pic>
      <p:pic>
        <p:nvPicPr>
          <p:cNvPr id="8" name="Kuva 7">
            <a:extLst>
              <a:ext uri="{FF2B5EF4-FFF2-40B4-BE49-F238E27FC236}">
                <a16:creationId xmlns:a16="http://schemas.microsoft.com/office/drawing/2014/main" id="{DEB4CD9E-CAFB-4CB8-B3BD-E95658B67DA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38522" y="-16779"/>
            <a:ext cx="2143105" cy="1710813"/>
          </a:xfrm>
          <a:prstGeom prst="rect">
            <a:avLst/>
          </a:prstGeom>
        </p:spPr>
      </p:pic>
    </p:spTree>
    <p:extLst>
      <p:ext uri="{BB962C8B-B14F-4D97-AF65-F5344CB8AC3E}">
        <p14:creationId xmlns:p14="http://schemas.microsoft.com/office/powerpoint/2010/main" val="3075807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Ryhmätehtävä</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pPr marL="0" indent="0">
              <a:buNone/>
            </a:pPr>
            <a:r>
              <a:rPr lang="fi-FI" altLang="fi-FI" dirty="0"/>
              <a:t>Lukekaa oppikirjasta oma vastuualueenne ja vastatkaa:</a:t>
            </a:r>
          </a:p>
          <a:p>
            <a:pPr lvl="1"/>
            <a:r>
              <a:rPr lang="fi-FI" altLang="fi-FI" sz="2400" dirty="0"/>
              <a:t>Mitä terveyteen ja turvallisuuteen vaikuttavia tekijöitä omassa aihealueessanne on?</a:t>
            </a:r>
          </a:p>
          <a:p>
            <a:pPr lvl="1"/>
            <a:r>
              <a:rPr lang="fi-FI" altLang="fi-FI" sz="2400" dirty="0"/>
              <a:t>Mitkä tekijät ovat myönteisiä ja mitkä kielteisiä?</a:t>
            </a:r>
          </a:p>
          <a:p>
            <a:pPr lvl="1"/>
            <a:r>
              <a:rPr lang="fi-FI" altLang="fi-FI" sz="2400" dirty="0"/>
              <a:t>Mitkä tekijät vaikuttavat suoraan ja mitkä epäsuorasti?</a:t>
            </a:r>
          </a:p>
          <a:p>
            <a:pPr lvl="1"/>
            <a:r>
              <a:rPr lang="fi-FI" altLang="fi-FI" sz="2400" dirty="0"/>
              <a:t>Mihin aiheenne ympäristötekijöihin voi itse vaikuttaa?</a:t>
            </a:r>
          </a:p>
          <a:p>
            <a:pPr lvl="1"/>
            <a:r>
              <a:rPr lang="fi-FI" altLang="fi-FI" sz="2400" dirty="0"/>
              <a:t>Millaisiin terveyshaittoihin vaikutetaan yhteiskunnallisilla toimenpiteillä?</a:t>
            </a:r>
          </a:p>
        </p:txBody>
      </p:sp>
    </p:spTree>
    <p:extLst>
      <p:ext uri="{BB962C8B-B14F-4D97-AF65-F5344CB8AC3E}">
        <p14:creationId xmlns:p14="http://schemas.microsoft.com/office/powerpoint/2010/main" val="747481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en-US" altLang="fi-FI" sz="4000" dirty="0"/>
              <a:t>Video </a:t>
            </a:r>
            <a:r>
              <a:rPr lang="en-US" altLang="fi-FI" dirty="0" err="1"/>
              <a:t>terveysvaikutuksista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624147"/>
            <a:ext cx="9749589" cy="4351338"/>
          </a:xfrm>
        </p:spPr>
        <p:txBody>
          <a:bodyPr/>
          <a:lstStyle/>
          <a:p>
            <a:pPr>
              <a:defRPr/>
            </a:pPr>
            <a:r>
              <a:rPr lang="fi-FI" sz="2200" dirty="0"/>
              <a:t>Tehkää ryhmissä lyhyt video jonkin ympäristötekijän terveysvaikutuksista.</a:t>
            </a:r>
          </a:p>
          <a:p>
            <a:pPr>
              <a:defRPr/>
            </a:pPr>
            <a:r>
              <a:rPr lang="fi-FI" sz="2200" dirty="0"/>
              <a:t>Tiivistäkää videoon aiheenne keskeinen asiasisältö, mutta älkää kertoko suorasanaisesti, mitä ympäristön terveyshaittaa käsittelette, vaan antakaa esimerkkejä, näyttäkää ja kuvailkaa. Tulkinta jää katsojalle. Videon maksimipituus on 60 sekuntia. </a:t>
            </a:r>
          </a:p>
          <a:p>
            <a:pPr marL="457200" lvl="1" indent="0">
              <a:buNone/>
              <a:defRPr/>
            </a:pPr>
            <a:r>
              <a:rPr lang="fi-FI" sz="2200" dirty="0">
                <a:solidFill>
                  <a:srgbClr val="F37D7D"/>
                </a:solidFill>
              </a:rPr>
              <a:t>1</a:t>
            </a:r>
            <a:r>
              <a:rPr lang="fi-FI" sz="2200" dirty="0"/>
              <a:t>. Hengitysilman yhteys terveyteen</a:t>
            </a:r>
          </a:p>
          <a:p>
            <a:pPr marL="457200" lvl="1" indent="0">
              <a:buNone/>
              <a:defRPr/>
            </a:pPr>
            <a:r>
              <a:rPr lang="fi-FI" sz="2200" dirty="0">
                <a:solidFill>
                  <a:srgbClr val="F37D7D"/>
                </a:solidFill>
              </a:rPr>
              <a:t>2. </a:t>
            </a:r>
            <a:r>
              <a:rPr lang="fi-FI" sz="2200" dirty="0"/>
              <a:t>Ravinto ja terveysriskit</a:t>
            </a:r>
          </a:p>
          <a:p>
            <a:pPr marL="457200" lvl="1" indent="0">
              <a:buNone/>
              <a:defRPr/>
            </a:pPr>
            <a:r>
              <a:rPr lang="fi-FI" sz="2200" dirty="0">
                <a:solidFill>
                  <a:srgbClr val="F37D7D"/>
                </a:solidFill>
              </a:rPr>
              <a:t>3. </a:t>
            </a:r>
            <a:r>
              <a:rPr lang="fi-FI" sz="2200" dirty="0"/>
              <a:t>Talousveden yhteys terveyteen</a:t>
            </a:r>
          </a:p>
          <a:p>
            <a:pPr marL="457200" lvl="1" indent="0">
              <a:buNone/>
              <a:defRPr/>
            </a:pPr>
            <a:r>
              <a:rPr lang="fi-FI" sz="2200" dirty="0">
                <a:solidFill>
                  <a:srgbClr val="F37D7D"/>
                </a:solidFill>
              </a:rPr>
              <a:t>4. </a:t>
            </a:r>
            <a:r>
              <a:rPr lang="fi-FI" sz="2200" dirty="0"/>
              <a:t>Arjen kemikaalien yhteys terveyteen</a:t>
            </a:r>
          </a:p>
          <a:p>
            <a:pPr marL="457200" lvl="1" indent="0">
              <a:buNone/>
              <a:defRPr/>
            </a:pPr>
            <a:r>
              <a:rPr lang="fi-FI" sz="2200" dirty="0">
                <a:solidFill>
                  <a:srgbClr val="F37D7D"/>
                </a:solidFill>
              </a:rPr>
              <a:t>5. </a:t>
            </a:r>
            <a:r>
              <a:rPr lang="fi-FI" sz="2200" dirty="0"/>
              <a:t>Säteilyn terveysvaikutukset</a:t>
            </a:r>
          </a:p>
          <a:p>
            <a:pPr marL="457200" lvl="1" indent="0">
              <a:buNone/>
              <a:defRPr/>
            </a:pPr>
            <a:r>
              <a:rPr lang="fi-FI" sz="2200" dirty="0">
                <a:solidFill>
                  <a:srgbClr val="F37D7D"/>
                </a:solidFill>
              </a:rPr>
              <a:t>6. </a:t>
            </a:r>
            <a:r>
              <a:rPr lang="fi-FI" sz="2200" dirty="0"/>
              <a:t>Melun terveyshaitat</a:t>
            </a:r>
          </a:p>
          <a:p>
            <a:pPr marL="457200" lvl="1" indent="0">
              <a:buNone/>
              <a:defRPr/>
            </a:pPr>
            <a:r>
              <a:rPr lang="fi-FI" sz="2200" dirty="0">
                <a:solidFill>
                  <a:srgbClr val="F37D7D"/>
                </a:solidFill>
              </a:rPr>
              <a:t>7. </a:t>
            </a:r>
            <a:r>
              <a:rPr lang="fi-FI" sz="2200" dirty="0"/>
              <a:t>Ilmastonmuutoksen yhteys terveyteen</a:t>
            </a:r>
          </a:p>
          <a:p>
            <a:pPr>
              <a:defRPr/>
            </a:pPr>
            <a:endParaRPr lang="fi-FI" dirty="0"/>
          </a:p>
          <a:p>
            <a:pPr>
              <a:defRPr/>
            </a:pPr>
            <a:endParaRPr lang="fi-FI" dirty="0"/>
          </a:p>
        </p:txBody>
      </p:sp>
    </p:spTree>
    <p:extLst>
      <p:ext uri="{BB962C8B-B14F-4D97-AF65-F5344CB8AC3E}">
        <p14:creationId xmlns:p14="http://schemas.microsoft.com/office/powerpoint/2010/main" val="4097106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en-US" altLang="fi-FI" sz="4000" dirty="0" err="1"/>
              <a:t>Lasten</a:t>
            </a:r>
            <a:r>
              <a:rPr lang="en-US" altLang="fi-FI" sz="4000" dirty="0"/>
              <a:t> </a:t>
            </a:r>
            <a:r>
              <a:rPr lang="en-US" altLang="fi-FI" sz="4000" dirty="0" err="1"/>
              <a:t>tiedekysymyksiä</a:t>
            </a:r>
            <a:br>
              <a:rPr lang="fi-FI" altLang="fi-FI" sz="4000" dirty="0"/>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pPr marL="0" indent="0">
              <a:buNone/>
              <a:defRPr/>
            </a:pPr>
            <a:r>
              <a:rPr lang="fi-FI" dirty="0"/>
              <a:t>Tehkää ryhmissä kysymyksiin helposti ymmärrettäviä, syy-seuraussuhteet avaavia vastauksia. Kuvitelkaa vastaavanne ”lasten tiedekysymyksiin”.</a:t>
            </a:r>
          </a:p>
          <a:p>
            <a:pPr marL="914400" lvl="1" indent="-457200">
              <a:buFont typeface="+mj-lt"/>
              <a:buAutoNum type="arabicPeriod"/>
              <a:defRPr/>
            </a:pPr>
            <a:r>
              <a:rPr lang="fi-FI" sz="2400" dirty="0"/>
              <a:t>Miksi hengitysilma voi olla terveysriski?</a:t>
            </a:r>
          </a:p>
          <a:p>
            <a:pPr marL="914400" lvl="1" indent="-457200">
              <a:buFont typeface="+mj-lt"/>
              <a:buAutoNum type="arabicPeriod"/>
              <a:defRPr/>
            </a:pPr>
            <a:r>
              <a:rPr lang="fi-FI" sz="2400" dirty="0"/>
              <a:t>Miksi ravinto voi olla terveysriski?</a:t>
            </a:r>
          </a:p>
          <a:p>
            <a:pPr marL="914400" lvl="1" indent="-457200">
              <a:buFont typeface="+mj-lt"/>
              <a:buAutoNum type="arabicPeriod"/>
              <a:defRPr/>
            </a:pPr>
            <a:r>
              <a:rPr lang="fi-FI" sz="2400" dirty="0"/>
              <a:t>Miksi talousvesi voi olla terveysriski?</a:t>
            </a:r>
          </a:p>
          <a:p>
            <a:pPr marL="914400" lvl="1" indent="-457200">
              <a:buFont typeface="+mj-lt"/>
              <a:buAutoNum type="arabicPeriod"/>
              <a:defRPr/>
            </a:pPr>
            <a:r>
              <a:rPr lang="fi-FI" sz="2400" dirty="0"/>
              <a:t>Miksi kemikaalit voivat olla terveydelle haitallisia?</a:t>
            </a:r>
          </a:p>
          <a:p>
            <a:pPr marL="914400" lvl="1" indent="-457200">
              <a:buFont typeface="+mj-lt"/>
              <a:buAutoNum type="arabicPeriod"/>
              <a:defRPr/>
            </a:pPr>
            <a:r>
              <a:rPr lang="fi-FI" sz="2400" dirty="0"/>
              <a:t>Miksi säteily voi olla terveydelle haitallista? </a:t>
            </a:r>
          </a:p>
          <a:p>
            <a:pPr marL="914400" lvl="1" indent="-457200">
              <a:buFont typeface="+mj-lt"/>
              <a:buAutoNum type="arabicPeriod"/>
              <a:defRPr/>
            </a:pPr>
            <a:r>
              <a:rPr lang="fi-FI" sz="2400" dirty="0"/>
              <a:t>Miksi melu on haitallista terveydelle?</a:t>
            </a:r>
          </a:p>
          <a:p>
            <a:pPr marL="914400" lvl="1" indent="-457200">
              <a:buFont typeface="+mj-lt"/>
              <a:buAutoNum type="arabicPeriod"/>
              <a:defRPr/>
            </a:pPr>
            <a:r>
              <a:rPr lang="fi-FI" sz="2400" dirty="0"/>
              <a:t>Miksi ilmastonmuutos on terveysriski?</a:t>
            </a:r>
          </a:p>
          <a:p>
            <a:pPr>
              <a:defRPr/>
            </a:pPr>
            <a:endParaRPr lang="fi-FI" dirty="0"/>
          </a:p>
        </p:txBody>
      </p:sp>
    </p:spTree>
    <p:extLst>
      <p:ext uri="{BB962C8B-B14F-4D97-AF65-F5344CB8AC3E}">
        <p14:creationId xmlns:p14="http://schemas.microsoft.com/office/powerpoint/2010/main" val="289986570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1102</Words>
  <Application>Microsoft Office PowerPoint</Application>
  <PresentationFormat>Laajakuva</PresentationFormat>
  <Paragraphs>129</Paragraphs>
  <Slides>18</Slides>
  <Notes>17</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18</vt:i4>
      </vt:variant>
    </vt:vector>
  </HeadingPairs>
  <TitlesOfParts>
    <vt:vector size="24" baseType="lpstr">
      <vt:lpstr>Arial</vt:lpstr>
      <vt:lpstr>Calibri</vt:lpstr>
      <vt:lpstr>Calibri Light</vt:lpstr>
      <vt:lpstr>Cambria</vt:lpstr>
      <vt:lpstr>WordVisi_MSFontService</vt:lpstr>
      <vt:lpstr>Office-teema</vt:lpstr>
      <vt:lpstr>PowerPoint-esitys</vt:lpstr>
      <vt:lpstr>Tavoitteet</vt:lpstr>
      <vt:lpstr>Ryhmäporina</vt:lpstr>
      <vt:lpstr>Ryhmäporina</vt:lpstr>
      <vt:lpstr>Ryhmätehtävä</vt:lpstr>
      <vt:lpstr>Vastuualueet</vt:lpstr>
      <vt:lpstr>Ryhmätehtävä</vt:lpstr>
      <vt:lpstr>Video terveysvaikutuksista</vt:lpstr>
      <vt:lpstr>Lasten tiedekysymyksiä </vt:lpstr>
      <vt:lpstr>Opiskelutaitoharjoitus </vt:lpstr>
      <vt:lpstr>Vaara ja riski ovat eri asioita</vt:lpstr>
      <vt:lpstr>Riski ympäristöterveyden ydinkäsitteenä</vt:lpstr>
      <vt:lpstr>Ympäristöterveys</vt:lpstr>
      <vt:lpstr>PowerPoint-esitys</vt:lpstr>
      <vt:lpstr>Säteily</vt:lpstr>
      <vt:lpstr>Melutaso vaikuttaa meluhaittoihin</vt:lpstr>
      <vt:lpstr>Tehtävätyöskentely</vt:lpstr>
      <vt:lpstr>Keskeistä: Fyysisen ympäristön terveysvaikutukset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Tiia Kähärä</dc:creator>
  <cp:lastModifiedBy>Tiia Kähärä</cp:lastModifiedBy>
  <cp:revision>25</cp:revision>
  <dcterms:created xsi:type="dcterms:W3CDTF">2021-01-17T13:48:37Z</dcterms:created>
  <dcterms:modified xsi:type="dcterms:W3CDTF">2021-10-25T11:06:15Z</dcterms:modified>
</cp:coreProperties>
</file>