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EAC8CE-7C2B-4281-B461-8A8D0EB520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Järjestysluvut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8D25A4A-0E0D-4001-A15D-D955905CB0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599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F96D1B-ACD6-4DC6-9602-0D6399235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Perusidea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588C12-A568-4353-8583-7C94C215D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Luvuista 1-19 tehdään järjestysluku lisäämällä perään pääte </a:t>
            </a:r>
            <a:r>
              <a:rPr lang="fi-FI" b="1" dirty="0"/>
              <a:t>–te</a:t>
            </a:r>
          </a:p>
          <a:p>
            <a:pPr lvl="1"/>
            <a:r>
              <a:rPr lang="fi-FI" dirty="0" err="1"/>
              <a:t>Zwei</a:t>
            </a:r>
            <a:r>
              <a:rPr lang="fi-FI" b="1" dirty="0" err="1"/>
              <a:t>te</a:t>
            </a:r>
            <a:r>
              <a:rPr lang="fi-FI" dirty="0"/>
              <a:t>, </a:t>
            </a:r>
            <a:r>
              <a:rPr lang="fi-FI" dirty="0" err="1"/>
              <a:t>vier</a:t>
            </a:r>
            <a:r>
              <a:rPr lang="fi-FI" b="1" dirty="0" err="1"/>
              <a:t>te</a:t>
            </a:r>
            <a:r>
              <a:rPr lang="fi-FI" dirty="0"/>
              <a:t>, </a:t>
            </a:r>
            <a:r>
              <a:rPr lang="fi-FI" dirty="0" err="1"/>
              <a:t>neun</a:t>
            </a:r>
            <a:r>
              <a:rPr lang="fi-FI" b="1" dirty="0" err="1"/>
              <a:t>te</a:t>
            </a:r>
            <a:r>
              <a:rPr lang="fi-FI" dirty="0"/>
              <a:t>, </a:t>
            </a:r>
            <a:r>
              <a:rPr lang="fi-FI" dirty="0" err="1"/>
              <a:t>dreizehn</a:t>
            </a:r>
            <a:r>
              <a:rPr lang="fi-FI" b="1" dirty="0" err="1"/>
              <a:t>te</a:t>
            </a:r>
            <a:r>
              <a:rPr lang="fi-FI" dirty="0"/>
              <a:t>, </a:t>
            </a:r>
            <a:r>
              <a:rPr lang="fi-FI" dirty="0" err="1"/>
              <a:t>achtzehn</a:t>
            </a:r>
            <a:r>
              <a:rPr lang="fi-FI" b="1" dirty="0" err="1"/>
              <a:t>te</a:t>
            </a:r>
            <a:r>
              <a:rPr lang="fi-FI" dirty="0"/>
              <a:t>…</a:t>
            </a:r>
          </a:p>
          <a:p>
            <a:r>
              <a:rPr lang="fi-FI" dirty="0"/>
              <a:t>Poikkeuksia ovat luvut 1, 3, 7 ja 8, joissa tapahtuu pieniä muutoksia</a:t>
            </a:r>
          </a:p>
          <a:p>
            <a:pPr lvl="1"/>
            <a:r>
              <a:rPr lang="fi-FI" dirty="0" err="1"/>
              <a:t>Erste</a:t>
            </a:r>
            <a:r>
              <a:rPr lang="fi-FI" dirty="0"/>
              <a:t>, </a:t>
            </a:r>
            <a:r>
              <a:rPr lang="fi-FI" dirty="0" err="1"/>
              <a:t>dritte</a:t>
            </a:r>
            <a:r>
              <a:rPr lang="fi-FI" dirty="0"/>
              <a:t>, </a:t>
            </a:r>
            <a:r>
              <a:rPr lang="fi-FI" dirty="0" err="1"/>
              <a:t>siebte</a:t>
            </a:r>
            <a:r>
              <a:rPr lang="fi-FI" dirty="0"/>
              <a:t>, </a:t>
            </a:r>
            <a:r>
              <a:rPr lang="fi-FI" dirty="0" err="1"/>
              <a:t>achte</a:t>
            </a:r>
            <a:endParaRPr lang="fi-FI" dirty="0"/>
          </a:p>
          <a:p>
            <a:pPr lvl="1"/>
            <a:endParaRPr lang="fi-FI" dirty="0"/>
          </a:p>
          <a:p>
            <a:r>
              <a:rPr lang="fi-FI" dirty="0"/>
              <a:t>Luvusta 20 eteenpäin lisätään perään pääte </a:t>
            </a:r>
            <a:r>
              <a:rPr lang="fi-FI" b="1" dirty="0"/>
              <a:t>–</a:t>
            </a:r>
            <a:r>
              <a:rPr lang="fi-FI" b="1" dirty="0" err="1"/>
              <a:t>ste</a:t>
            </a:r>
            <a:endParaRPr lang="fi-FI" b="1" dirty="0"/>
          </a:p>
          <a:p>
            <a:pPr lvl="1"/>
            <a:r>
              <a:rPr lang="fi-FI" dirty="0" err="1"/>
              <a:t>Zwanzig</a:t>
            </a:r>
            <a:r>
              <a:rPr lang="fi-FI" b="1" dirty="0" err="1"/>
              <a:t>ste</a:t>
            </a:r>
            <a:r>
              <a:rPr lang="fi-FI" dirty="0"/>
              <a:t>, </a:t>
            </a:r>
            <a:r>
              <a:rPr lang="fi-FI" dirty="0" err="1"/>
              <a:t>vierunddrei</a:t>
            </a:r>
            <a:r>
              <a:rPr lang="fi-FI" dirty="0"/>
              <a:t>βig</a:t>
            </a:r>
            <a:r>
              <a:rPr lang="fi-FI" b="1" dirty="0"/>
              <a:t>ste</a:t>
            </a:r>
            <a:r>
              <a:rPr lang="fi-FI" dirty="0"/>
              <a:t>, neunzig</a:t>
            </a:r>
            <a:r>
              <a:rPr lang="fi-FI" b="1" dirty="0"/>
              <a:t>ste</a:t>
            </a:r>
            <a:r>
              <a:rPr lang="fi-FI" dirty="0"/>
              <a:t>, million</a:t>
            </a:r>
            <a:r>
              <a:rPr lang="fi-FI" b="1" dirty="0"/>
              <a:t>ste</a:t>
            </a:r>
            <a:r>
              <a:rPr lang="fi-FI" dirty="0"/>
              <a:t>….</a:t>
            </a:r>
          </a:p>
          <a:p>
            <a:pPr lvl="1"/>
            <a:endParaRPr lang="fi-FI" dirty="0"/>
          </a:p>
          <a:p>
            <a:r>
              <a:rPr lang="fi-FI" dirty="0"/>
              <a:t>Järjestysluvut taipuvat kuin adjektiivit</a:t>
            </a:r>
          </a:p>
          <a:p>
            <a:pPr lvl="1"/>
            <a:r>
              <a:rPr lang="fi-FI" dirty="0" err="1"/>
              <a:t>Der</a:t>
            </a:r>
            <a:r>
              <a:rPr lang="fi-FI" dirty="0"/>
              <a:t> </a:t>
            </a:r>
            <a:r>
              <a:rPr lang="fi-FI" b="1" dirty="0" err="1"/>
              <a:t>zweite</a:t>
            </a:r>
            <a:r>
              <a:rPr lang="fi-FI" dirty="0"/>
              <a:t> </a:t>
            </a:r>
            <a:r>
              <a:rPr lang="fi-FI" dirty="0" err="1"/>
              <a:t>Hund</a:t>
            </a:r>
            <a:r>
              <a:rPr lang="fi-FI" dirty="0"/>
              <a:t>, </a:t>
            </a:r>
            <a:r>
              <a:rPr lang="fi-FI" dirty="0" err="1"/>
              <a:t>die</a:t>
            </a:r>
            <a:r>
              <a:rPr lang="fi-FI" dirty="0"/>
              <a:t> </a:t>
            </a:r>
            <a:r>
              <a:rPr lang="fi-FI" b="1" dirty="0" err="1"/>
              <a:t>zwanzigste</a:t>
            </a:r>
            <a:r>
              <a:rPr lang="fi-FI" dirty="0"/>
              <a:t> </a:t>
            </a:r>
            <a:r>
              <a:rPr lang="fi-FI" dirty="0" err="1"/>
              <a:t>Frau</a:t>
            </a:r>
            <a:r>
              <a:rPr lang="fi-FI" dirty="0"/>
              <a:t>, </a:t>
            </a:r>
            <a:r>
              <a:rPr lang="fi-FI" dirty="0" err="1"/>
              <a:t>die</a:t>
            </a:r>
            <a:r>
              <a:rPr lang="fi-FI" dirty="0"/>
              <a:t> </a:t>
            </a:r>
            <a:r>
              <a:rPr lang="fi-FI" b="1" dirty="0" err="1"/>
              <a:t>ersten</a:t>
            </a:r>
            <a:r>
              <a:rPr lang="fi-FI" dirty="0"/>
              <a:t> Tage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165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55CB3-27E0-46F2-9442-F4DC1E85E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Järjestysluvut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8FB5DE-DB0C-4E3F-BC8C-AD69729F2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”Monesko päivä on?” kysytään saksaksi kahdella eri tavalla:</a:t>
            </a:r>
          </a:p>
          <a:p>
            <a:pPr lvl="1"/>
            <a:r>
              <a:rPr lang="fi-FI" b="1" dirty="0" err="1"/>
              <a:t>Der</a:t>
            </a:r>
            <a:r>
              <a:rPr lang="fi-FI" dirty="0"/>
              <a:t> </a:t>
            </a:r>
            <a:r>
              <a:rPr lang="fi-FI" dirty="0" err="1"/>
              <a:t>wievielt</a:t>
            </a:r>
            <a:r>
              <a:rPr lang="fi-FI" b="1" dirty="0" err="1"/>
              <a:t>e</a:t>
            </a:r>
            <a:r>
              <a:rPr lang="fi-FI" dirty="0"/>
              <a:t> </a:t>
            </a:r>
            <a:r>
              <a:rPr lang="fi-FI" dirty="0" err="1"/>
              <a:t>ist</a:t>
            </a:r>
            <a:r>
              <a:rPr lang="fi-FI" dirty="0"/>
              <a:t> </a:t>
            </a:r>
            <a:r>
              <a:rPr lang="fi-FI" dirty="0" err="1"/>
              <a:t>heute</a:t>
            </a:r>
            <a:r>
              <a:rPr lang="fi-FI" dirty="0"/>
              <a:t>? – </a:t>
            </a:r>
            <a:r>
              <a:rPr lang="fi-FI" b="1" dirty="0" err="1"/>
              <a:t>Der</a:t>
            </a:r>
            <a:r>
              <a:rPr lang="fi-FI" dirty="0"/>
              <a:t> </a:t>
            </a:r>
            <a:r>
              <a:rPr lang="fi-FI" dirty="0" err="1"/>
              <a:t>einunddrei</a:t>
            </a:r>
            <a:r>
              <a:rPr lang="fi-FI" dirty="0"/>
              <a:t>βigst</a:t>
            </a:r>
            <a:r>
              <a:rPr lang="fi-FI" b="1" dirty="0"/>
              <a:t>e</a:t>
            </a:r>
            <a:r>
              <a:rPr lang="fi-FI" dirty="0"/>
              <a:t> August. </a:t>
            </a:r>
            <a:endParaRPr lang="fi-FI" b="1" i="1" dirty="0"/>
          </a:p>
          <a:p>
            <a:pPr lvl="1"/>
            <a:r>
              <a:rPr lang="fi-FI" b="1" dirty="0" err="1"/>
              <a:t>Den</a:t>
            </a:r>
            <a:r>
              <a:rPr lang="fi-FI" dirty="0"/>
              <a:t> </a:t>
            </a:r>
            <a:r>
              <a:rPr lang="fi-FI" dirty="0" err="1"/>
              <a:t>wievielt</a:t>
            </a:r>
            <a:r>
              <a:rPr lang="fi-FI" b="1" dirty="0" err="1"/>
              <a:t>en</a:t>
            </a:r>
            <a:r>
              <a:rPr lang="fi-FI" dirty="0"/>
              <a:t> </a:t>
            </a:r>
            <a:r>
              <a:rPr lang="fi-FI" dirty="0" err="1"/>
              <a:t>haben</a:t>
            </a:r>
            <a:r>
              <a:rPr lang="fi-FI" dirty="0"/>
              <a:t> </a:t>
            </a:r>
            <a:r>
              <a:rPr lang="fi-FI" dirty="0" err="1"/>
              <a:t>wir</a:t>
            </a:r>
            <a:r>
              <a:rPr lang="fi-FI" dirty="0"/>
              <a:t> </a:t>
            </a:r>
            <a:r>
              <a:rPr lang="fi-FI" dirty="0" err="1"/>
              <a:t>heute</a:t>
            </a:r>
            <a:r>
              <a:rPr lang="fi-FI" dirty="0"/>
              <a:t>? </a:t>
            </a:r>
            <a:r>
              <a:rPr lang="fi-FI" b="1" dirty="0" err="1"/>
              <a:t>Den</a:t>
            </a:r>
            <a:r>
              <a:rPr lang="fi-FI" b="1" dirty="0"/>
              <a:t> </a:t>
            </a:r>
            <a:r>
              <a:rPr lang="fi-FI" dirty="0" err="1"/>
              <a:t>einunddrei</a:t>
            </a:r>
            <a:r>
              <a:rPr lang="fi-FI" dirty="0"/>
              <a:t>βigst</a:t>
            </a:r>
            <a:r>
              <a:rPr lang="fi-FI" b="1" dirty="0"/>
              <a:t>en</a:t>
            </a:r>
            <a:r>
              <a:rPr lang="fi-FI" dirty="0"/>
              <a:t> August.</a:t>
            </a:r>
          </a:p>
          <a:p>
            <a:pPr lvl="1"/>
            <a:r>
              <a:rPr lang="fi-FI" dirty="0"/>
              <a:t>Huomio järjestysluvun pääte riippuen siitä, kumpaa tapaa käytät! </a:t>
            </a:r>
            <a:r>
              <a:rPr lang="fi-FI" dirty="0">
                <a:sym typeface="Wingdings" panose="05000000000000000000" pitchFamily="2" charset="2"/>
              </a:rPr>
              <a:t></a:t>
            </a:r>
          </a:p>
          <a:p>
            <a:pPr lvl="1"/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Jos kysytään esim. jonkun tapahtuman ajankohtaa, eli kysytään </a:t>
            </a:r>
            <a:r>
              <a:rPr lang="fi-FI" dirty="0" err="1">
                <a:sym typeface="Wingdings" panose="05000000000000000000" pitchFamily="2" charset="2"/>
              </a:rPr>
              <a:t>wann</a:t>
            </a:r>
            <a:r>
              <a:rPr lang="fi-FI" dirty="0">
                <a:sym typeface="Wingdings" panose="05000000000000000000" pitchFamily="2" charset="2"/>
              </a:rPr>
              <a:t>-kysymys (milloin), vastataan ”am –</a:t>
            </a:r>
            <a:r>
              <a:rPr lang="fi-FI" dirty="0" err="1">
                <a:sym typeface="Wingdings" panose="05000000000000000000" pitchFamily="2" charset="2"/>
              </a:rPr>
              <a:t>ten</a:t>
            </a:r>
            <a:r>
              <a:rPr lang="fi-FI" dirty="0">
                <a:sym typeface="Wingdings" panose="05000000000000000000" pitchFamily="2" charset="2"/>
              </a:rPr>
              <a:t>”/”am –</a:t>
            </a:r>
            <a:r>
              <a:rPr lang="fi-FI" dirty="0" err="1">
                <a:sym typeface="Wingdings" panose="05000000000000000000" pitchFamily="2" charset="2"/>
              </a:rPr>
              <a:t>sten</a:t>
            </a:r>
            <a:r>
              <a:rPr lang="fi-FI" dirty="0">
                <a:sym typeface="Wingdings" panose="05000000000000000000" pitchFamily="2" charset="2"/>
              </a:rPr>
              <a:t>”-rakenteella 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Wann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findet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das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Konzert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statt</a:t>
            </a:r>
            <a:r>
              <a:rPr lang="fi-FI" dirty="0">
                <a:sym typeface="Wingdings" panose="05000000000000000000" pitchFamily="2" charset="2"/>
              </a:rPr>
              <a:t>? = Milloin konsertti on?</a:t>
            </a:r>
          </a:p>
          <a:p>
            <a:pPr lvl="1"/>
            <a:r>
              <a:rPr lang="fi-FI" b="1" dirty="0">
                <a:sym typeface="Wingdings" panose="05000000000000000000" pitchFamily="2" charset="2"/>
              </a:rPr>
              <a:t>Am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dreiundzwanzig</a:t>
            </a:r>
            <a:r>
              <a:rPr lang="fi-FI" b="1" dirty="0" err="1">
                <a:sym typeface="Wingdings" panose="05000000000000000000" pitchFamily="2" charset="2"/>
              </a:rPr>
              <a:t>sten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Juli</a:t>
            </a:r>
            <a:r>
              <a:rPr lang="fi-FI" dirty="0">
                <a:sym typeface="Wingdings" panose="05000000000000000000" pitchFamily="2" charset="2"/>
              </a:rPr>
              <a:t>. = Heinäkuun 23. päivä.</a:t>
            </a:r>
          </a:p>
          <a:p>
            <a:pPr lvl="1"/>
            <a:r>
              <a:rPr lang="fi-FI" b="1" dirty="0">
                <a:sym typeface="Wingdings" panose="05000000000000000000" pitchFamily="2" charset="2"/>
              </a:rPr>
              <a:t>Am</a:t>
            </a:r>
            <a:r>
              <a:rPr lang="fi-FI" dirty="0">
                <a:sym typeface="Wingdings" panose="05000000000000000000" pitchFamily="2" charset="2"/>
              </a:rPr>
              <a:t> vier</a:t>
            </a:r>
            <a:r>
              <a:rPr lang="fi-FI" b="1" dirty="0">
                <a:sym typeface="Wingdings" panose="05000000000000000000" pitchFamily="2" charset="2"/>
              </a:rPr>
              <a:t>ten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Dezember</a:t>
            </a:r>
            <a:r>
              <a:rPr lang="fi-FI" dirty="0">
                <a:sym typeface="Wingdings" panose="05000000000000000000" pitchFamily="2" charset="2"/>
              </a:rPr>
              <a:t>. = Joulukuun 4. päivä.</a:t>
            </a:r>
          </a:p>
          <a:p>
            <a:pPr marL="457200" lvl="1" indent="0">
              <a:buNone/>
            </a:pPr>
            <a:r>
              <a:rPr lang="fi-FI" dirty="0" err="1">
                <a:sym typeface="Wingdings" panose="05000000000000000000" pitchFamily="2" charset="2"/>
              </a:rPr>
              <a:t>Jne</a:t>
            </a:r>
            <a:r>
              <a:rPr lang="fi-FI" dirty="0">
                <a:sym typeface="Wingdings" panose="05000000000000000000" pitchFamily="2" charset="2"/>
              </a:rPr>
              <a:t>…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441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CB9051-E24C-4FDE-8495-C8983FEF6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Ekstrainfoa</a:t>
            </a:r>
            <a:r>
              <a:rPr lang="fi-FI" dirty="0"/>
              <a:t> (ei tule kokeeseen!)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51B439-E905-43BD-87A7-3122FED4B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Vuosisadat ilmaistaan samalla tavalla kuin </a:t>
            </a:r>
            <a:r>
              <a:rPr lang="fi-FI" dirty="0" err="1"/>
              <a:t>enkussa</a:t>
            </a:r>
            <a:endParaRPr lang="fi-FI" dirty="0"/>
          </a:p>
          <a:p>
            <a:pPr lvl="1"/>
            <a:r>
              <a:rPr lang="fi-FI" dirty="0"/>
              <a:t>1700-luvulla </a:t>
            </a:r>
            <a:r>
              <a:rPr lang="fi-FI" dirty="0">
                <a:sym typeface="Wingdings" panose="05000000000000000000" pitchFamily="2" charset="2"/>
              </a:rPr>
              <a:t> im 18. </a:t>
            </a:r>
            <a:r>
              <a:rPr lang="fi-FI" dirty="0" err="1">
                <a:sym typeface="Wingdings" panose="05000000000000000000" pitchFamily="2" charset="2"/>
              </a:rPr>
              <a:t>Jahrhundert</a:t>
            </a:r>
            <a:r>
              <a:rPr lang="fi-FI" dirty="0">
                <a:sym typeface="Wingdings" panose="05000000000000000000" pitchFamily="2" charset="2"/>
              </a:rPr>
              <a:t> (kahdeksannellatoista vuosisadalla)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1900-luvulla  im 20. </a:t>
            </a:r>
            <a:r>
              <a:rPr lang="fi-FI" dirty="0" err="1">
                <a:sym typeface="Wingdings" panose="05000000000000000000" pitchFamily="2" charset="2"/>
              </a:rPr>
              <a:t>Jahrhundert</a:t>
            </a:r>
            <a:endParaRPr lang="fi-FI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fi-FI" dirty="0" err="1">
                <a:sym typeface="Wingdings" panose="05000000000000000000" pitchFamily="2" charset="2"/>
              </a:rPr>
              <a:t>Jne</a:t>
            </a:r>
            <a:r>
              <a:rPr lang="fi-FI" dirty="0">
                <a:sym typeface="Wingdings" panose="05000000000000000000" pitchFamily="2" charset="2"/>
              </a:rPr>
              <a:t>…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6637587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</TotalTime>
  <Words>205</Words>
  <Application>Microsoft Office PowerPoint</Application>
  <PresentationFormat>Laajakuva</PresentationFormat>
  <Paragraphs>28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Kuiskaus</vt:lpstr>
      <vt:lpstr>Järjestysluvut</vt:lpstr>
      <vt:lpstr>Perusidea</vt:lpstr>
      <vt:lpstr>Järjestysluvut</vt:lpstr>
      <vt:lpstr>Ekstrainfoa (ei tule kokeeseen!)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Järjestysluvut</dc:title>
  <dc:creator>Eetu Paananen</dc:creator>
  <cp:lastModifiedBy>Eetu Paananen</cp:lastModifiedBy>
  <cp:revision>3</cp:revision>
  <dcterms:created xsi:type="dcterms:W3CDTF">2023-08-31T10:45:34Z</dcterms:created>
  <dcterms:modified xsi:type="dcterms:W3CDTF">2023-08-31T11:08:57Z</dcterms:modified>
</cp:coreProperties>
</file>