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90" y="491384"/>
            <a:ext cx="2300895" cy="23008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 osaamme </a:t>
            </a:r>
            <a:br>
              <a:rPr lang="fi-FI" dirty="0" smtClean="0"/>
            </a:br>
            <a:r>
              <a:rPr lang="fi-FI" dirty="0" smtClean="0"/>
              <a:t>kanta-</a:t>
            </a:r>
            <a:r>
              <a:rPr lang="fi-FI" dirty="0" err="1" smtClean="0"/>
              <a:t>hämeessä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Vapaan sivistystyön laatu- ja kehittämisavustus 2023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66" y="4493254"/>
            <a:ext cx="2054772" cy="205477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77" y="4571999"/>
            <a:ext cx="2003366" cy="200336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42" y="4689560"/>
            <a:ext cx="2763515" cy="16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Hanke pähkinänkuoressa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Kaikissa kolmessa opistossa toteutetaan jokaisella ainealueella opintopistekursseja eli osaamisperusteisesti </a:t>
            </a:r>
            <a:r>
              <a:rPr lang="fi-FI" dirty="0"/>
              <a:t>suunniteltuja </a:t>
            </a:r>
            <a:r>
              <a:rPr lang="fi-FI" dirty="0" smtClean="0"/>
              <a:t>kursseja</a:t>
            </a:r>
          </a:p>
          <a:p>
            <a:r>
              <a:rPr lang="fi-FI" dirty="0" smtClean="0"/>
              <a:t>Teemme </a:t>
            </a:r>
            <a:r>
              <a:rPr lang="fi-FI" dirty="0"/>
              <a:t>osaamisperusteisuudesta oppaat sekä tuntiopettajille että opiskelijoille</a:t>
            </a:r>
          </a:p>
          <a:p>
            <a:r>
              <a:rPr lang="fi-FI" dirty="0" smtClean="0"/>
              <a:t>Teemme opettajille, toimistolaisille ja opiskelijoille prosessikuvaukset heidän osuudestaan osaamisperusteiseen kurssiin</a:t>
            </a:r>
          </a:p>
          <a:p>
            <a:r>
              <a:rPr lang="fi-FI" dirty="0" smtClean="0"/>
              <a:t>Osaamisperusteiset kurssit houkuttelevat uusia opiskelijoita opistoihin</a:t>
            </a:r>
          </a:p>
          <a:p>
            <a:r>
              <a:rPr lang="fi-FI" dirty="0" smtClean="0"/>
              <a:t>Henkilöstön pedagoginen osaaminen kasvaa ja työmarkkina-arvo kohenee</a:t>
            </a:r>
          </a:p>
          <a:p>
            <a:r>
              <a:rPr lang="fi-FI" dirty="0" smtClean="0"/>
              <a:t>Opiskelijoiden osaaminen kasvaa ja heidän jatko-opiskelunsa ja työllisyysmahdollisuutensa kasvavat</a:t>
            </a:r>
          </a:p>
        </p:txBody>
      </p:sp>
    </p:spTree>
    <p:extLst>
      <p:ext uri="{BB962C8B-B14F-4D97-AF65-F5344CB8AC3E}">
        <p14:creationId xmlns:p14="http://schemas.microsoft.com/office/powerpoint/2010/main" val="23745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3724727" cy="1596177"/>
          </a:xfrm>
        </p:spPr>
        <p:txBody>
          <a:bodyPr/>
          <a:lstStyle/>
          <a:p>
            <a:r>
              <a:rPr lang="fi-FI" dirty="0" smtClean="0"/>
              <a:t>Kumppanit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206866" cy="3424107"/>
          </a:xfrm>
        </p:spPr>
        <p:txBody>
          <a:bodyPr/>
          <a:lstStyle/>
          <a:p>
            <a:r>
              <a:rPr lang="fi-FI" dirty="0" smtClean="0"/>
              <a:t>Hausjärven kansalaisopisto</a:t>
            </a:r>
          </a:p>
          <a:p>
            <a:r>
              <a:rPr lang="fi-FI" dirty="0" smtClean="0"/>
              <a:t>Lopen opisto</a:t>
            </a:r>
          </a:p>
          <a:p>
            <a:r>
              <a:rPr lang="fi-FI" dirty="0" smtClean="0"/>
              <a:t>Riihimäen kansalaisopisto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6369695" y="618516"/>
            <a:ext cx="3724727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hankeaika</a:t>
            </a:r>
            <a:endParaRPr lang="fi-FI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6369695" y="2367091"/>
            <a:ext cx="420686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1.8.2023-31.12.2024</a:t>
            </a:r>
          </a:p>
          <a:p>
            <a:r>
              <a:rPr lang="fi-FI" dirty="0" smtClean="0"/>
              <a:t>Raportointi 30.6.2025 mennessä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45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3994755"/>
              </p:ext>
            </p:extLst>
          </p:nvPr>
        </p:nvGraphicFramePr>
        <p:xfrm>
          <a:off x="914400" y="2366963"/>
          <a:ext cx="1036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135937132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40993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Mitä?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Paljonko?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65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Avustus Opetushallitukselta</a:t>
                      </a:r>
                      <a:r>
                        <a:rPr lang="fi-FI" baseline="0" dirty="0" smtClean="0"/>
                        <a:t> 85 %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12 835 €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45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Hakijan omarahoitusosuus 15 %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2 265 €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99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Hankkeen nettomenot siis yhteensä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15 100 €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986464"/>
                  </a:ext>
                </a:extLst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77735"/>
              </p:ext>
            </p:extLst>
          </p:nvPr>
        </p:nvGraphicFramePr>
        <p:xfrm>
          <a:off x="913774" y="4161135"/>
          <a:ext cx="103638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825">
                  <a:extLst>
                    <a:ext uri="{9D8B030D-6E8A-4147-A177-3AD203B41FA5}">
                      <a16:colId xmlns:a16="http://schemas.microsoft.com/office/drawing/2014/main" val="286280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Suurin osa hankkeen menoista</a:t>
                      </a:r>
                      <a:r>
                        <a:rPr lang="fi-FI" baseline="0" dirty="0" smtClean="0"/>
                        <a:t> muodostuu henkilöstöstä (82 %). Muita menoja ovat: matkat, palvelut, aineet, tarvikkeet ja tavarat sekä muut menot.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244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4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aakasuora käärö 14"/>
          <p:cNvSpPr/>
          <p:nvPr/>
        </p:nvSpPr>
        <p:spPr>
          <a:xfrm>
            <a:off x="8899846" y="5746128"/>
            <a:ext cx="1845426" cy="9324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Vaakasuora käärö 13"/>
          <p:cNvSpPr/>
          <p:nvPr/>
        </p:nvSpPr>
        <p:spPr>
          <a:xfrm>
            <a:off x="1479666" y="4612177"/>
            <a:ext cx="1845426" cy="9324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4064924" y="2435629"/>
            <a:ext cx="2202872" cy="67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913774" y="2435629"/>
            <a:ext cx="2153622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Tavoite 1/3 – </a:t>
            </a:r>
            <a:br>
              <a:rPr lang="fi-FI" dirty="0" smtClean="0"/>
            </a:br>
            <a:r>
              <a:rPr lang="fi-FI" dirty="0" smtClean="0"/>
              <a:t>Selkeät </a:t>
            </a:r>
            <a:r>
              <a:rPr lang="fi-FI" dirty="0"/>
              <a:t>prosessikuvaukset </a:t>
            </a:r>
            <a:r>
              <a:rPr lang="fi-FI" dirty="0" smtClean="0"/>
              <a:t>opintopistekursseista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07611" y="2367091"/>
            <a:ext cx="2752139" cy="3424107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tuntiopettajille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Suunnittelu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Arviointi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palautekysely</a:t>
            </a:r>
            <a:endParaRPr lang="fi-FI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008885" y="2367091"/>
            <a:ext cx="3439324" cy="34241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 smtClean="0"/>
              <a:t>Toimiston henkilökunnalle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Opintopistekurssien kirjaaminen </a:t>
            </a:r>
            <a:r>
              <a:rPr lang="fi-FI" dirty="0" err="1" smtClean="0"/>
              <a:t>hellewiin</a:t>
            </a:r>
            <a:r>
              <a:rPr lang="fi-FI" dirty="0" smtClean="0"/>
              <a:t> ja koski-tietokantaan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Opiskelijoiden suostumuslomakkeet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Opastaminen ja tiedottaminen opintopistekursseista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8098742" y="2435630"/>
            <a:ext cx="1801716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8098742" y="2367091"/>
            <a:ext cx="326475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 smtClean="0"/>
              <a:t>Opiskelijoille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Osaamisperusteiselle kurssille hakeutuminen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Opintopisteiden suorittaminen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dirty="0" smtClean="0"/>
              <a:t>kursseilla tapahtuva arviointi</a:t>
            </a:r>
            <a:endParaRPr lang="fi-FI" dirty="0"/>
          </a:p>
        </p:txBody>
      </p:sp>
      <p:sp>
        <p:nvSpPr>
          <p:cNvPr id="9" name="Alanuoli 8"/>
          <p:cNvSpPr/>
          <p:nvPr/>
        </p:nvSpPr>
        <p:spPr>
          <a:xfrm>
            <a:off x="2084174" y="3980410"/>
            <a:ext cx="399011" cy="631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1504604" y="4698397"/>
            <a:ext cx="179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Opas tuntiopettajille</a:t>
            </a:r>
            <a:endParaRPr lang="fi-FI" dirty="0"/>
          </a:p>
        </p:txBody>
      </p:sp>
      <p:sp>
        <p:nvSpPr>
          <p:cNvPr id="11" name="Alanuoli 10"/>
          <p:cNvSpPr/>
          <p:nvPr/>
        </p:nvSpPr>
        <p:spPr>
          <a:xfrm>
            <a:off x="9531614" y="5311829"/>
            <a:ext cx="399011" cy="489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8833344" y="5859737"/>
            <a:ext cx="179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Opas opiskelijoille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32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Tavoite 2/3 – </a:t>
            </a:r>
            <a:br>
              <a:rPr lang="fi-FI" dirty="0" smtClean="0"/>
            </a:br>
            <a:r>
              <a:rPr lang="fi-FI" dirty="0" smtClean="0"/>
              <a:t>opinto-ohjelmassa on tarjolla opintopistekursseja eri </a:t>
            </a:r>
            <a:r>
              <a:rPr lang="fi-FI" dirty="0" smtClean="0"/>
              <a:t>ainealueilta syksyllä 2024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98763" y="2335877"/>
            <a:ext cx="7157259" cy="4995946"/>
          </a:xfrm>
        </p:spPr>
        <p:txBody>
          <a:bodyPr/>
          <a:lstStyle/>
          <a:p>
            <a:r>
              <a:rPr lang="fi-FI" dirty="0" smtClean="0"/>
              <a:t>opettajat hahmottavat oman osaamisensa ja miten he voivat valjastaa sen opintopistekursseiksi</a:t>
            </a:r>
          </a:p>
          <a:p>
            <a:r>
              <a:rPr lang="fi-FI" dirty="0" smtClean="0"/>
              <a:t>Opettajat ymmärtävät opiskelijan näkökulmasta opintopistekurssin ja koski-merkinnän arvon</a:t>
            </a:r>
          </a:p>
          <a:p>
            <a:r>
              <a:rPr lang="fi-FI" dirty="0" smtClean="0"/>
              <a:t>Kurssit ovat hyvin ja osaamisperusteisesti suunniteltuja</a:t>
            </a:r>
          </a:p>
          <a:p>
            <a:r>
              <a:rPr lang="fi-FI" dirty="0" smtClean="0"/>
              <a:t>Aluksi tarjolla on arviointikriteerein hyväksytty-hylätty suunniteltuja kursseja. Myöhemmin myös numeerisesti arvioitavia kursseja.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8379229" y="2610196"/>
            <a:ext cx="275982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 smtClean="0"/>
              <a:t>S</a:t>
            </a:r>
            <a:r>
              <a:rPr lang="fi-FI" sz="1600" dirty="0" smtClean="0"/>
              <a:t>uunnittelukahvilat, ainealoittain 5 kpl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 smtClean="0"/>
              <a:t>Ekassa asiantuntijavieras</a:t>
            </a:r>
            <a:endParaRPr lang="fi-FI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fi-FI" sz="1600" dirty="0" smtClean="0"/>
              <a:t>Tutorit ohjaavat havaitsemaan taitoja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 smtClean="0"/>
              <a:t>Kurssit työstetään yhdessä: kuvaukset, tavoitteet, opintopisteet, arviointikriteerit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 smtClean="0"/>
              <a:t>Kurssit lisätään tarjontaan</a:t>
            </a:r>
          </a:p>
          <a:p>
            <a:pPr marL="800100" lvl="1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11" name="Kehys 10"/>
          <p:cNvSpPr/>
          <p:nvPr/>
        </p:nvSpPr>
        <p:spPr>
          <a:xfrm>
            <a:off x="7996844" y="2214694"/>
            <a:ext cx="3591098" cy="372059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8465074" y="1845914"/>
            <a:ext cx="2654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Toiminta</a:t>
            </a:r>
            <a:endParaRPr lang="fi-FI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339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Tavoite 3/3 – </a:t>
            </a:r>
            <a:br>
              <a:rPr lang="fi-FI" dirty="0" smtClean="0"/>
            </a:br>
            <a:r>
              <a:rPr lang="fi-FI" dirty="0" smtClean="0"/>
              <a:t>jokaisella opistolla on </a:t>
            </a:r>
            <a:br>
              <a:rPr lang="fi-FI" dirty="0" smtClean="0"/>
            </a:br>
            <a:r>
              <a:rPr lang="fi-FI" dirty="0" smtClean="0"/>
              <a:t>ainealakohtaiset opetussuunnitelmat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1712421" y="2136372"/>
            <a:ext cx="9398924" cy="4995946"/>
          </a:xfrm>
        </p:spPr>
        <p:txBody>
          <a:bodyPr/>
          <a:lstStyle/>
          <a:p>
            <a:r>
              <a:rPr lang="fi-FI" dirty="0" smtClean="0"/>
              <a:t>Opetussuunnitelmat tukevat yksittäisiä opintopistekursseja</a:t>
            </a:r>
          </a:p>
          <a:p>
            <a:r>
              <a:rPr lang="fi-FI" dirty="0" smtClean="0"/>
              <a:t>Opetussuunnitelmat ovat yhtenäisiä kolmessa lähiopistossa</a:t>
            </a:r>
          </a:p>
          <a:p>
            <a:r>
              <a:rPr lang="fi-FI" dirty="0" smtClean="0"/>
              <a:t>Yhteneväisyys on tae siitä, että kolmessa opistossa opintopistekursseilla on samankaltaiset ainealakohtaiset kuvaukset ja tavoitteet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9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574</TotalTime>
  <Words>279</Words>
  <Application>Microsoft Office PowerPoint</Application>
  <PresentationFormat>Laajakuva</PresentationFormat>
  <Paragraphs>56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Tw Cen MT</vt:lpstr>
      <vt:lpstr>Pisara</vt:lpstr>
      <vt:lpstr>Me osaamme  kanta-hämeessä!</vt:lpstr>
      <vt:lpstr>Hanke pähkinänkuoressa</vt:lpstr>
      <vt:lpstr>Kumppanit</vt:lpstr>
      <vt:lpstr>Talous</vt:lpstr>
      <vt:lpstr>Tavoite 1/3 –  Selkeät prosessikuvaukset opintopistekursseista </vt:lpstr>
      <vt:lpstr>Tavoite 2/3 –  opinto-ohjelmassa on tarjolla opintopistekursseja eri ainealueilta syksyllä 2024 </vt:lpstr>
      <vt:lpstr>Tavoite 3/3 –  jokaisella opistolla on  ainealakohtaiset opetussuunnitelmat </vt:lpstr>
    </vt:vector>
  </TitlesOfParts>
  <Company>Hausjärven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osaamme  kanta-hämeessä!</dc:title>
  <dc:creator>Ylimäki Anu</dc:creator>
  <cp:lastModifiedBy>Ylimäki Anu</cp:lastModifiedBy>
  <cp:revision>17</cp:revision>
  <dcterms:created xsi:type="dcterms:W3CDTF">2023-10-03T07:41:13Z</dcterms:created>
  <dcterms:modified xsi:type="dcterms:W3CDTF">2023-10-06T11:32:17Z</dcterms:modified>
</cp:coreProperties>
</file>