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56" r:id="rId3"/>
    <p:sldId id="277" r:id="rId4"/>
    <p:sldId id="278" r:id="rId5"/>
    <p:sldId id="279" r:id="rId6"/>
    <p:sldId id="280" r:id="rId7"/>
    <p:sldId id="275" r:id="rId8"/>
    <p:sldId id="276" r:id="rId9"/>
    <p:sldId id="281" r:id="rId10"/>
    <p:sldId id="282" r:id="rId11"/>
    <p:sldId id="283" r:id="rId12"/>
    <p:sldId id="284" r:id="rId13"/>
    <p:sldId id="267" r:id="rId14"/>
    <p:sldId id="285" r:id="rId15"/>
    <p:sldId id="274" r:id="rId16"/>
    <p:sldId id="286" r:id="rId17"/>
    <p:sldId id="287" r:id="rId18"/>
    <p:sldId id="288" r:id="rId19"/>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EFB8B4-F3E4-4B40-8060-E4712BC9F37A}" type="datetimeFigureOut">
              <a:rPr lang="fi-FI" smtClean="0"/>
              <a:t>30.1.2023</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12864A-64CA-40E8-B069-2621AB2B3062}" type="slidenum">
              <a:rPr lang="fi-FI" smtClean="0"/>
              <a:t>‹#›</a:t>
            </a:fld>
            <a:endParaRPr lang="fi-FI"/>
          </a:p>
        </p:txBody>
      </p:sp>
    </p:spTree>
    <p:extLst>
      <p:ext uri="{BB962C8B-B14F-4D97-AF65-F5344CB8AC3E}">
        <p14:creationId xmlns:p14="http://schemas.microsoft.com/office/powerpoint/2010/main" val="26719422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1D7AE-3A6A-41FE-883E-6C039C7F8E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i-FI"/>
          </a:p>
        </p:txBody>
      </p:sp>
      <p:sp>
        <p:nvSpPr>
          <p:cNvPr id="3" name="Subtitle 2">
            <a:extLst>
              <a:ext uri="{FF2B5EF4-FFF2-40B4-BE49-F238E27FC236}">
                <a16:creationId xmlns:a16="http://schemas.microsoft.com/office/drawing/2014/main" id="{B7845862-A82C-4C44-9734-116A973C2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
        <p:nvSpPr>
          <p:cNvPr id="4" name="Date Placeholder 3">
            <a:extLst>
              <a:ext uri="{FF2B5EF4-FFF2-40B4-BE49-F238E27FC236}">
                <a16:creationId xmlns:a16="http://schemas.microsoft.com/office/drawing/2014/main" id="{59320B65-0E60-4379-BA44-FFEAC3F105C2}"/>
              </a:ext>
            </a:extLst>
          </p:cNvPr>
          <p:cNvSpPr>
            <a:spLocks noGrp="1"/>
          </p:cNvSpPr>
          <p:nvPr>
            <p:ph type="dt" sz="half" idx="10"/>
          </p:nvPr>
        </p:nvSpPr>
        <p:spPr/>
        <p:txBody>
          <a:bodyPr/>
          <a:lstStyle/>
          <a:p>
            <a:fld id="{ADA53E89-7EE7-4295-BF9C-34BAB680B208}" type="datetimeFigureOut">
              <a:rPr lang="fi-FI" smtClean="0"/>
              <a:t>30.1.2023</a:t>
            </a:fld>
            <a:endParaRPr lang="fi-FI"/>
          </a:p>
        </p:txBody>
      </p:sp>
      <p:sp>
        <p:nvSpPr>
          <p:cNvPr id="5" name="Footer Placeholder 4">
            <a:extLst>
              <a:ext uri="{FF2B5EF4-FFF2-40B4-BE49-F238E27FC236}">
                <a16:creationId xmlns:a16="http://schemas.microsoft.com/office/drawing/2014/main" id="{B98CA55E-E7DC-4639-BA17-54978C4EA483}"/>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B1EBA088-E645-4796-A2F4-B255FFA40207}"/>
              </a:ext>
            </a:extLst>
          </p:cNvPr>
          <p:cNvSpPr>
            <a:spLocks noGrp="1"/>
          </p:cNvSpPr>
          <p:nvPr>
            <p:ph type="sldNum" sz="quarter" idx="12"/>
          </p:nvPr>
        </p:nvSpPr>
        <p:spPr/>
        <p:txBody>
          <a:bodyPr/>
          <a:lstStyle/>
          <a:p>
            <a:fld id="{9A633832-7D2C-4437-BF2C-6B6DFA9C44C1}" type="slidenum">
              <a:rPr lang="fi-FI" smtClean="0"/>
              <a:t>‹#›</a:t>
            </a:fld>
            <a:endParaRPr lang="fi-FI"/>
          </a:p>
        </p:txBody>
      </p:sp>
    </p:spTree>
    <p:extLst>
      <p:ext uri="{BB962C8B-B14F-4D97-AF65-F5344CB8AC3E}">
        <p14:creationId xmlns:p14="http://schemas.microsoft.com/office/powerpoint/2010/main" val="2779110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5C77F-F3E9-4F33-9981-BCCEABDB0DAF}"/>
              </a:ext>
            </a:extLst>
          </p:cNvPr>
          <p:cNvSpPr>
            <a:spLocks noGrp="1"/>
          </p:cNvSpPr>
          <p:nvPr>
            <p:ph type="title"/>
          </p:nvPr>
        </p:nvSpPr>
        <p:spPr/>
        <p:txBody>
          <a:bodyPr/>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C4A7773F-DBDA-48F5-849C-D36D4F2A9C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2E0E8022-FE7D-4A1B-8795-2F90675E97AD}"/>
              </a:ext>
            </a:extLst>
          </p:cNvPr>
          <p:cNvSpPr>
            <a:spLocks noGrp="1"/>
          </p:cNvSpPr>
          <p:nvPr>
            <p:ph type="dt" sz="half" idx="10"/>
          </p:nvPr>
        </p:nvSpPr>
        <p:spPr/>
        <p:txBody>
          <a:bodyPr/>
          <a:lstStyle/>
          <a:p>
            <a:fld id="{ADA53E89-7EE7-4295-BF9C-34BAB680B208}" type="datetimeFigureOut">
              <a:rPr lang="fi-FI" smtClean="0"/>
              <a:t>30.1.2023</a:t>
            </a:fld>
            <a:endParaRPr lang="fi-FI"/>
          </a:p>
        </p:txBody>
      </p:sp>
      <p:sp>
        <p:nvSpPr>
          <p:cNvPr id="5" name="Footer Placeholder 4">
            <a:extLst>
              <a:ext uri="{FF2B5EF4-FFF2-40B4-BE49-F238E27FC236}">
                <a16:creationId xmlns:a16="http://schemas.microsoft.com/office/drawing/2014/main" id="{08F7CCBE-AC9E-41E1-B389-5758118E2352}"/>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B9A8F173-92A1-466E-9184-E939F81201D9}"/>
              </a:ext>
            </a:extLst>
          </p:cNvPr>
          <p:cNvSpPr>
            <a:spLocks noGrp="1"/>
          </p:cNvSpPr>
          <p:nvPr>
            <p:ph type="sldNum" sz="quarter" idx="12"/>
          </p:nvPr>
        </p:nvSpPr>
        <p:spPr/>
        <p:txBody>
          <a:bodyPr/>
          <a:lstStyle/>
          <a:p>
            <a:fld id="{9A633832-7D2C-4437-BF2C-6B6DFA9C44C1}" type="slidenum">
              <a:rPr lang="fi-FI" smtClean="0"/>
              <a:t>‹#›</a:t>
            </a:fld>
            <a:endParaRPr lang="fi-FI"/>
          </a:p>
        </p:txBody>
      </p:sp>
    </p:spTree>
    <p:extLst>
      <p:ext uri="{BB962C8B-B14F-4D97-AF65-F5344CB8AC3E}">
        <p14:creationId xmlns:p14="http://schemas.microsoft.com/office/powerpoint/2010/main" val="2969969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E425B3-9E2C-4B09-B768-8CAB8BFD447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EC72CDD7-517D-4622-9497-81F620D2D62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F04AA6D3-29E7-4F4E-89F3-19571C0815D8}"/>
              </a:ext>
            </a:extLst>
          </p:cNvPr>
          <p:cNvSpPr>
            <a:spLocks noGrp="1"/>
          </p:cNvSpPr>
          <p:nvPr>
            <p:ph type="dt" sz="half" idx="10"/>
          </p:nvPr>
        </p:nvSpPr>
        <p:spPr/>
        <p:txBody>
          <a:bodyPr/>
          <a:lstStyle/>
          <a:p>
            <a:fld id="{ADA53E89-7EE7-4295-BF9C-34BAB680B208}" type="datetimeFigureOut">
              <a:rPr lang="fi-FI" smtClean="0"/>
              <a:t>30.1.2023</a:t>
            </a:fld>
            <a:endParaRPr lang="fi-FI"/>
          </a:p>
        </p:txBody>
      </p:sp>
      <p:sp>
        <p:nvSpPr>
          <p:cNvPr id="5" name="Footer Placeholder 4">
            <a:extLst>
              <a:ext uri="{FF2B5EF4-FFF2-40B4-BE49-F238E27FC236}">
                <a16:creationId xmlns:a16="http://schemas.microsoft.com/office/drawing/2014/main" id="{3AB552C7-A191-4F1D-8FFB-277836436250}"/>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E68E2AF6-250C-4889-BEE9-1E2E7B535A63}"/>
              </a:ext>
            </a:extLst>
          </p:cNvPr>
          <p:cNvSpPr>
            <a:spLocks noGrp="1"/>
          </p:cNvSpPr>
          <p:nvPr>
            <p:ph type="sldNum" sz="quarter" idx="12"/>
          </p:nvPr>
        </p:nvSpPr>
        <p:spPr/>
        <p:txBody>
          <a:bodyPr/>
          <a:lstStyle/>
          <a:p>
            <a:fld id="{9A633832-7D2C-4437-BF2C-6B6DFA9C44C1}" type="slidenum">
              <a:rPr lang="fi-FI" smtClean="0"/>
              <a:t>‹#›</a:t>
            </a:fld>
            <a:endParaRPr lang="fi-FI"/>
          </a:p>
        </p:txBody>
      </p:sp>
    </p:spTree>
    <p:extLst>
      <p:ext uri="{BB962C8B-B14F-4D97-AF65-F5344CB8AC3E}">
        <p14:creationId xmlns:p14="http://schemas.microsoft.com/office/powerpoint/2010/main" val="2354920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i-FI"/>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
        <p:nvSpPr>
          <p:cNvPr id="4" name="Date Placeholder 3"/>
          <p:cNvSpPr>
            <a:spLocks noGrp="1"/>
          </p:cNvSpPr>
          <p:nvPr>
            <p:ph type="dt" sz="half" idx="10"/>
          </p:nvPr>
        </p:nvSpPr>
        <p:spPr/>
        <p:txBody>
          <a:bodyPr/>
          <a:lstStyle/>
          <a:p>
            <a:fld id="{C344E86C-C96D-41C4-9B33-941AA3B4EA45}" type="datetimeFigureOut">
              <a:rPr lang="fi-FI" smtClean="0"/>
              <a:t>30.1.2023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75F0BB4-C939-4DF1-93CC-729A4DC4E2FF}" type="slidenum">
              <a:rPr lang="fi-FI" smtClean="0"/>
              <a:t>‹#›</a:t>
            </a:fld>
            <a:endParaRPr lang="fi-FI"/>
          </a:p>
        </p:txBody>
      </p:sp>
    </p:spTree>
    <p:extLst>
      <p:ext uri="{BB962C8B-B14F-4D97-AF65-F5344CB8AC3E}">
        <p14:creationId xmlns:p14="http://schemas.microsoft.com/office/powerpoint/2010/main" val="38018687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C344E86C-C96D-41C4-9B33-941AA3B4EA45}" type="datetimeFigureOut">
              <a:rPr lang="fi-FI" smtClean="0"/>
              <a:t>30.1.2023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75F0BB4-C939-4DF1-93CC-729A4DC4E2FF}" type="slidenum">
              <a:rPr lang="fi-FI" smtClean="0"/>
              <a:t>‹#›</a:t>
            </a:fld>
            <a:endParaRPr lang="fi-FI"/>
          </a:p>
        </p:txBody>
      </p:sp>
    </p:spTree>
    <p:extLst>
      <p:ext uri="{BB962C8B-B14F-4D97-AF65-F5344CB8AC3E}">
        <p14:creationId xmlns:p14="http://schemas.microsoft.com/office/powerpoint/2010/main" val="8350784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i-FI"/>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344E86C-C96D-41C4-9B33-941AA3B4EA45}" type="datetimeFigureOut">
              <a:rPr lang="fi-FI" smtClean="0"/>
              <a:t>30.1.2023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75F0BB4-C939-4DF1-93CC-729A4DC4E2FF}" type="slidenum">
              <a:rPr lang="fi-FI" smtClean="0"/>
              <a:t>‹#›</a:t>
            </a:fld>
            <a:endParaRPr lang="fi-FI"/>
          </a:p>
        </p:txBody>
      </p:sp>
    </p:spTree>
    <p:extLst>
      <p:ext uri="{BB962C8B-B14F-4D97-AF65-F5344CB8AC3E}">
        <p14:creationId xmlns:p14="http://schemas.microsoft.com/office/powerpoint/2010/main" val="28696684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p:cNvSpPr>
            <a:spLocks noGrp="1"/>
          </p:cNvSpPr>
          <p:nvPr>
            <p:ph type="dt" sz="half" idx="10"/>
          </p:nvPr>
        </p:nvSpPr>
        <p:spPr/>
        <p:txBody>
          <a:bodyPr/>
          <a:lstStyle/>
          <a:p>
            <a:fld id="{C344E86C-C96D-41C4-9B33-941AA3B4EA45}" type="datetimeFigureOut">
              <a:rPr lang="fi-FI" smtClean="0"/>
              <a:t>30.1.2023</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75F0BB4-C939-4DF1-93CC-729A4DC4E2FF}" type="slidenum">
              <a:rPr lang="fi-FI" smtClean="0"/>
              <a:t>‹#›</a:t>
            </a:fld>
            <a:endParaRPr lang="fi-FI"/>
          </a:p>
        </p:txBody>
      </p:sp>
    </p:spTree>
    <p:extLst>
      <p:ext uri="{BB962C8B-B14F-4D97-AF65-F5344CB8AC3E}">
        <p14:creationId xmlns:p14="http://schemas.microsoft.com/office/powerpoint/2010/main" val="36603077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fi-FI"/>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p:cNvSpPr>
            <a:spLocks noGrp="1"/>
          </p:cNvSpPr>
          <p:nvPr>
            <p:ph type="dt" sz="half" idx="10"/>
          </p:nvPr>
        </p:nvSpPr>
        <p:spPr/>
        <p:txBody>
          <a:bodyPr/>
          <a:lstStyle/>
          <a:p>
            <a:fld id="{C344E86C-C96D-41C4-9B33-941AA3B4EA45}" type="datetimeFigureOut">
              <a:rPr lang="fi-FI" smtClean="0"/>
              <a:t>30.1.2023</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475F0BB4-C939-4DF1-93CC-729A4DC4E2FF}" type="slidenum">
              <a:rPr lang="fi-FI" smtClean="0"/>
              <a:t>‹#›</a:t>
            </a:fld>
            <a:endParaRPr lang="fi-FI"/>
          </a:p>
        </p:txBody>
      </p:sp>
    </p:spTree>
    <p:extLst>
      <p:ext uri="{BB962C8B-B14F-4D97-AF65-F5344CB8AC3E}">
        <p14:creationId xmlns:p14="http://schemas.microsoft.com/office/powerpoint/2010/main" val="9111509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Date Placeholder 2"/>
          <p:cNvSpPr>
            <a:spLocks noGrp="1"/>
          </p:cNvSpPr>
          <p:nvPr>
            <p:ph type="dt" sz="half" idx="10"/>
          </p:nvPr>
        </p:nvSpPr>
        <p:spPr/>
        <p:txBody>
          <a:bodyPr/>
          <a:lstStyle/>
          <a:p>
            <a:fld id="{C344E86C-C96D-41C4-9B33-941AA3B4EA45}" type="datetimeFigureOut">
              <a:rPr lang="fi-FI" smtClean="0"/>
              <a:t>30.1.2023</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475F0BB4-C939-4DF1-93CC-729A4DC4E2FF}" type="slidenum">
              <a:rPr lang="fi-FI" smtClean="0"/>
              <a:t>‹#›</a:t>
            </a:fld>
            <a:endParaRPr lang="fi-FI"/>
          </a:p>
        </p:txBody>
      </p:sp>
    </p:spTree>
    <p:extLst>
      <p:ext uri="{BB962C8B-B14F-4D97-AF65-F5344CB8AC3E}">
        <p14:creationId xmlns:p14="http://schemas.microsoft.com/office/powerpoint/2010/main" val="40381073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44E86C-C96D-41C4-9B33-941AA3B4EA45}" type="datetimeFigureOut">
              <a:rPr lang="fi-FI" smtClean="0"/>
              <a:t>30.1.2023</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475F0BB4-C939-4DF1-93CC-729A4DC4E2FF}" type="slidenum">
              <a:rPr lang="fi-FI" smtClean="0"/>
              <a:t>‹#›</a:t>
            </a:fld>
            <a:endParaRPr lang="fi-FI"/>
          </a:p>
        </p:txBody>
      </p:sp>
    </p:spTree>
    <p:extLst>
      <p:ext uri="{BB962C8B-B14F-4D97-AF65-F5344CB8AC3E}">
        <p14:creationId xmlns:p14="http://schemas.microsoft.com/office/powerpoint/2010/main" val="21252023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344E86C-C96D-41C4-9B33-941AA3B4EA45}" type="datetimeFigureOut">
              <a:rPr lang="fi-FI" smtClean="0"/>
              <a:t>30.1.2023</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75F0BB4-C939-4DF1-93CC-729A4DC4E2FF}" type="slidenum">
              <a:rPr lang="fi-FI" smtClean="0"/>
              <a:t>‹#›</a:t>
            </a:fld>
            <a:endParaRPr lang="fi-FI"/>
          </a:p>
        </p:txBody>
      </p:sp>
    </p:spTree>
    <p:extLst>
      <p:ext uri="{BB962C8B-B14F-4D97-AF65-F5344CB8AC3E}">
        <p14:creationId xmlns:p14="http://schemas.microsoft.com/office/powerpoint/2010/main" val="1624961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6B799-6C49-474C-8FC5-95D744E8C1A0}"/>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2B9E35B5-E3AD-4845-9E45-E4E821E2D7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A46D275B-10EF-492B-B45D-760B7F963A53}"/>
              </a:ext>
            </a:extLst>
          </p:cNvPr>
          <p:cNvSpPr>
            <a:spLocks noGrp="1"/>
          </p:cNvSpPr>
          <p:nvPr>
            <p:ph type="dt" sz="half" idx="10"/>
          </p:nvPr>
        </p:nvSpPr>
        <p:spPr/>
        <p:txBody>
          <a:bodyPr/>
          <a:lstStyle/>
          <a:p>
            <a:fld id="{ADA53E89-7EE7-4295-BF9C-34BAB680B208}" type="datetimeFigureOut">
              <a:rPr lang="fi-FI" smtClean="0"/>
              <a:t>30.1.2023</a:t>
            </a:fld>
            <a:endParaRPr lang="fi-FI"/>
          </a:p>
        </p:txBody>
      </p:sp>
      <p:sp>
        <p:nvSpPr>
          <p:cNvPr id="5" name="Footer Placeholder 4">
            <a:extLst>
              <a:ext uri="{FF2B5EF4-FFF2-40B4-BE49-F238E27FC236}">
                <a16:creationId xmlns:a16="http://schemas.microsoft.com/office/drawing/2014/main" id="{EE802997-A8A2-4078-BA10-6311AF9CC072}"/>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6FEEB894-2A36-46CA-8132-4879D0455B44}"/>
              </a:ext>
            </a:extLst>
          </p:cNvPr>
          <p:cNvSpPr>
            <a:spLocks noGrp="1"/>
          </p:cNvSpPr>
          <p:nvPr>
            <p:ph type="sldNum" sz="quarter" idx="12"/>
          </p:nvPr>
        </p:nvSpPr>
        <p:spPr/>
        <p:txBody>
          <a:bodyPr/>
          <a:lstStyle/>
          <a:p>
            <a:fld id="{9A633832-7D2C-4437-BF2C-6B6DFA9C44C1}" type="slidenum">
              <a:rPr lang="fi-FI" smtClean="0"/>
              <a:t>‹#›</a:t>
            </a:fld>
            <a:endParaRPr lang="fi-FI"/>
          </a:p>
        </p:txBody>
      </p:sp>
    </p:spTree>
    <p:extLst>
      <p:ext uri="{BB962C8B-B14F-4D97-AF65-F5344CB8AC3E}">
        <p14:creationId xmlns:p14="http://schemas.microsoft.com/office/powerpoint/2010/main" val="27924505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344E86C-C96D-41C4-9B33-941AA3B4EA45}" type="datetimeFigureOut">
              <a:rPr lang="fi-FI" smtClean="0"/>
              <a:t>30.1.2023</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75F0BB4-C939-4DF1-93CC-729A4DC4E2FF}" type="slidenum">
              <a:rPr lang="fi-FI" smtClean="0"/>
              <a:t>‹#›</a:t>
            </a:fld>
            <a:endParaRPr lang="fi-FI"/>
          </a:p>
        </p:txBody>
      </p:sp>
    </p:spTree>
    <p:extLst>
      <p:ext uri="{BB962C8B-B14F-4D97-AF65-F5344CB8AC3E}">
        <p14:creationId xmlns:p14="http://schemas.microsoft.com/office/powerpoint/2010/main" val="14260128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C344E86C-C96D-41C4-9B33-941AA3B4EA45}" type="datetimeFigureOut">
              <a:rPr lang="fi-FI" smtClean="0"/>
              <a:t>30.1.2023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75F0BB4-C939-4DF1-93CC-729A4DC4E2FF}" type="slidenum">
              <a:rPr lang="fi-FI" smtClean="0"/>
              <a:t>‹#›</a:t>
            </a:fld>
            <a:endParaRPr lang="fi-FI"/>
          </a:p>
        </p:txBody>
      </p:sp>
    </p:spTree>
    <p:extLst>
      <p:ext uri="{BB962C8B-B14F-4D97-AF65-F5344CB8AC3E}">
        <p14:creationId xmlns:p14="http://schemas.microsoft.com/office/powerpoint/2010/main" val="39663163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C344E86C-C96D-41C4-9B33-941AA3B4EA45}" type="datetimeFigureOut">
              <a:rPr lang="fi-FI" smtClean="0"/>
              <a:t>30.1.2023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75F0BB4-C939-4DF1-93CC-729A4DC4E2FF}" type="slidenum">
              <a:rPr lang="fi-FI" smtClean="0"/>
              <a:t>‹#›</a:t>
            </a:fld>
            <a:endParaRPr lang="fi-FI"/>
          </a:p>
        </p:txBody>
      </p:sp>
    </p:spTree>
    <p:extLst>
      <p:ext uri="{BB962C8B-B14F-4D97-AF65-F5344CB8AC3E}">
        <p14:creationId xmlns:p14="http://schemas.microsoft.com/office/powerpoint/2010/main" val="37274266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 TEXT">
  <p:cSld name="TITLE + TEXT">
    <p:spTree>
      <p:nvGrpSpPr>
        <p:cNvPr id="1" name="Shape 28"/>
        <p:cNvGrpSpPr/>
        <p:nvPr/>
      </p:nvGrpSpPr>
      <p:grpSpPr>
        <a:xfrm>
          <a:off x="0" y="0"/>
          <a:ext cx="0" cy="0"/>
          <a:chOff x="0" y="0"/>
          <a:chExt cx="0" cy="0"/>
        </a:xfrm>
      </p:grpSpPr>
      <p:sp>
        <p:nvSpPr>
          <p:cNvPr id="29" name="Google Shape;29;p4"/>
          <p:cNvSpPr txBox="1">
            <a:spLocks noGrp="1"/>
          </p:cNvSpPr>
          <p:nvPr>
            <p:ph type="subTitle" idx="1"/>
          </p:nvPr>
        </p:nvSpPr>
        <p:spPr>
          <a:xfrm>
            <a:off x="1514212" y="3443467"/>
            <a:ext cx="3646800" cy="1056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sz="1600"/>
            </a:lvl1pPr>
            <a:lvl2pPr lvl="1" rtl="0">
              <a:lnSpc>
                <a:spcPct val="100000"/>
              </a:lnSpc>
              <a:spcBef>
                <a:spcPts val="0"/>
              </a:spcBef>
              <a:spcAft>
                <a:spcPts val="0"/>
              </a:spcAft>
              <a:buSzPts val="1200"/>
              <a:buNone/>
              <a:defRPr sz="1600"/>
            </a:lvl2pPr>
            <a:lvl3pPr lvl="2" rtl="0">
              <a:lnSpc>
                <a:spcPct val="100000"/>
              </a:lnSpc>
              <a:spcBef>
                <a:spcPts val="0"/>
              </a:spcBef>
              <a:spcAft>
                <a:spcPts val="0"/>
              </a:spcAft>
              <a:buSzPts val="1200"/>
              <a:buNone/>
              <a:defRPr sz="1600"/>
            </a:lvl3pPr>
            <a:lvl4pPr lvl="3" rtl="0">
              <a:lnSpc>
                <a:spcPct val="100000"/>
              </a:lnSpc>
              <a:spcBef>
                <a:spcPts val="0"/>
              </a:spcBef>
              <a:spcAft>
                <a:spcPts val="0"/>
              </a:spcAft>
              <a:buSzPts val="1200"/>
              <a:buNone/>
              <a:defRPr sz="1600"/>
            </a:lvl4pPr>
            <a:lvl5pPr lvl="4" rtl="0">
              <a:lnSpc>
                <a:spcPct val="100000"/>
              </a:lnSpc>
              <a:spcBef>
                <a:spcPts val="0"/>
              </a:spcBef>
              <a:spcAft>
                <a:spcPts val="0"/>
              </a:spcAft>
              <a:buSzPts val="1200"/>
              <a:buNone/>
              <a:defRPr sz="1600"/>
            </a:lvl5pPr>
            <a:lvl6pPr lvl="5" rtl="0">
              <a:lnSpc>
                <a:spcPct val="100000"/>
              </a:lnSpc>
              <a:spcBef>
                <a:spcPts val="0"/>
              </a:spcBef>
              <a:spcAft>
                <a:spcPts val="0"/>
              </a:spcAft>
              <a:buSzPts val="1200"/>
              <a:buNone/>
              <a:defRPr sz="1600"/>
            </a:lvl6pPr>
            <a:lvl7pPr lvl="6" rtl="0">
              <a:lnSpc>
                <a:spcPct val="100000"/>
              </a:lnSpc>
              <a:spcBef>
                <a:spcPts val="0"/>
              </a:spcBef>
              <a:spcAft>
                <a:spcPts val="0"/>
              </a:spcAft>
              <a:buSzPts val="1200"/>
              <a:buNone/>
              <a:defRPr sz="1600"/>
            </a:lvl7pPr>
            <a:lvl8pPr lvl="7" rtl="0">
              <a:lnSpc>
                <a:spcPct val="100000"/>
              </a:lnSpc>
              <a:spcBef>
                <a:spcPts val="0"/>
              </a:spcBef>
              <a:spcAft>
                <a:spcPts val="0"/>
              </a:spcAft>
              <a:buSzPts val="1200"/>
              <a:buNone/>
              <a:defRPr sz="1600"/>
            </a:lvl8pPr>
            <a:lvl9pPr lvl="8" rtl="0">
              <a:lnSpc>
                <a:spcPct val="100000"/>
              </a:lnSpc>
              <a:spcBef>
                <a:spcPts val="0"/>
              </a:spcBef>
              <a:spcAft>
                <a:spcPts val="0"/>
              </a:spcAft>
              <a:buSzPts val="1200"/>
              <a:buNone/>
              <a:defRPr sz="1600"/>
            </a:lvl9pPr>
          </a:lstStyle>
          <a:p>
            <a:endParaRPr/>
          </a:p>
        </p:txBody>
      </p:sp>
      <p:sp>
        <p:nvSpPr>
          <p:cNvPr id="30" name="Google Shape;30;p4"/>
          <p:cNvSpPr txBox="1">
            <a:spLocks noGrp="1"/>
          </p:cNvSpPr>
          <p:nvPr>
            <p:ph type="ctrTitle"/>
          </p:nvPr>
        </p:nvSpPr>
        <p:spPr>
          <a:xfrm>
            <a:off x="1514212" y="1865533"/>
            <a:ext cx="7386400" cy="841200"/>
          </a:xfrm>
          <a:prstGeom prst="rect">
            <a:avLst/>
          </a:prstGeom>
        </p:spPr>
        <p:txBody>
          <a:bodyPr spcFirstLastPara="1" wrap="square" lIns="91425" tIns="91425" rIns="91425" bIns="91425" anchor="t" anchorCtr="0">
            <a:noAutofit/>
          </a:bodyPr>
          <a:lstStyle>
            <a:lvl1pPr lvl="0" rtl="0">
              <a:spcBef>
                <a:spcPts val="0"/>
              </a:spcBef>
              <a:spcAft>
                <a:spcPts val="0"/>
              </a:spcAft>
              <a:buSzPts val="3600"/>
              <a:buNone/>
              <a:defRPr sz="4800"/>
            </a:lvl1pPr>
            <a:lvl2pPr lvl="1" rtl="0">
              <a:spcBef>
                <a:spcPts val="0"/>
              </a:spcBef>
              <a:spcAft>
                <a:spcPts val="0"/>
              </a:spcAft>
              <a:buSzPts val="5200"/>
              <a:buNone/>
              <a:defRPr sz="6933"/>
            </a:lvl2pPr>
            <a:lvl3pPr lvl="2" rtl="0">
              <a:spcBef>
                <a:spcPts val="0"/>
              </a:spcBef>
              <a:spcAft>
                <a:spcPts val="0"/>
              </a:spcAft>
              <a:buSzPts val="5200"/>
              <a:buNone/>
              <a:defRPr sz="6933"/>
            </a:lvl3pPr>
            <a:lvl4pPr lvl="3" rtl="0">
              <a:spcBef>
                <a:spcPts val="0"/>
              </a:spcBef>
              <a:spcAft>
                <a:spcPts val="0"/>
              </a:spcAft>
              <a:buSzPts val="5200"/>
              <a:buNone/>
              <a:defRPr sz="6933"/>
            </a:lvl4pPr>
            <a:lvl5pPr lvl="4" rtl="0">
              <a:spcBef>
                <a:spcPts val="0"/>
              </a:spcBef>
              <a:spcAft>
                <a:spcPts val="0"/>
              </a:spcAft>
              <a:buSzPts val="5200"/>
              <a:buNone/>
              <a:defRPr sz="6933"/>
            </a:lvl5pPr>
            <a:lvl6pPr lvl="5" rtl="0">
              <a:spcBef>
                <a:spcPts val="0"/>
              </a:spcBef>
              <a:spcAft>
                <a:spcPts val="0"/>
              </a:spcAft>
              <a:buSzPts val="5200"/>
              <a:buNone/>
              <a:defRPr sz="6933"/>
            </a:lvl6pPr>
            <a:lvl7pPr lvl="6" rtl="0">
              <a:spcBef>
                <a:spcPts val="0"/>
              </a:spcBef>
              <a:spcAft>
                <a:spcPts val="0"/>
              </a:spcAft>
              <a:buSzPts val="5200"/>
              <a:buNone/>
              <a:defRPr sz="6933"/>
            </a:lvl7pPr>
            <a:lvl8pPr lvl="7" rtl="0">
              <a:spcBef>
                <a:spcPts val="0"/>
              </a:spcBef>
              <a:spcAft>
                <a:spcPts val="0"/>
              </a:spcAft>
              <a:buSzPts val="5200"/>
              <a:buNone/>
              <a:defRPr sz="6933"/>
            </a:lvl8pPr>
            <a:lvl9pPr lvl="8" rtl="0">
              <a:spcBef>
                <a:spcPts val="0"/>
              </a:spcBef>
              <a:spcAft>
                <a:spcPts val="0"/>
              </a:spcAft>
              <a:buSzPts val="5200"/>
              <a:buNone/>
              <a:defRPr sz="6933"/>
            </a:lvl9pPr>
          </a:lstStyle>
          <a:p>
            <a:endParaRPr/>
          </a:p>
        </p:txBody>
      </p:sp>
      <p:sp>
        <p:nvSpPr>
          <p:cNvPr id="31" name="Google Shape;31;p4"/>
          <p:cNvSpPr/>
          <p:nvPr/>
        </p:nvSpPr>
        <p:spPr>
          <a:xfrm>
            <a:off x="8686400" y="400733"/>
            <a:ext cx="3072800" cy="6029200"/>
          </a:xfrm>
          <a:prstGeom prst="rect">
            <a:avLst/>
          </a:prstGeom>
          <a:solidFill>
            <a:srgbClr val="477861">
              <a:alpha val="88240"/>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3060513897"/>
      </p:ext>
    </p:extLst>
  </p:cSld>
  <p:clrMapOvr>
    <a:masterClrMapping/>
  </p:clrMapOvr>
  <p:extLst>
    <p:ext uri="{DCECCB84-F9BA-43D5-87BE-67443E8EF086}">
      <p15:sldGuideLst xmlns:p15="http://schemas.microsoft.com/office/powerpoint/2012/main">
        <p15:guide id="1" orient="horz" pos="454">
          <p15:clr>
            <a:srgbClr val="FA7B17"/>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 TEXT 2">
  <p:cSld name="TITLE + TEXT 2">
    <p:spTree>
      <p:nvGrpSpPr>
        <p:cNvPr id="1" name="Shape 88"/>
        <p:cNvGrpSpPr/>
        <p:nvPr/>
      </p:nvGrpSpPr>
      <p:grpSpPr>
        <a:xfrm>
          <a:off x="0" y="0"/>
          <a:ext cx="0" cy="0"/>
          <a:chOff x="0" y="0"/>
          <a:chExt cx="0" cy="0"/>
        </a:xfrm>
      </p:grpSpPr>
      <p:sp>
        <p:nvSpPr>
          <p:cNvPr id="89" name="Google Shape;89;p12"/>
          <p:cNvSpPr/>
          <p:nvPr/>
        </p:nvSpPr>
        <p:spPr>
          <a:xfrm>
            <a:off x="451600" y="2221867"/>
            <a:ext cx="11288800" cy="4221600"/>
          </a:xfrm>
          <a:prstGeom prst="rect">
            <a:avLst/>
          </a:prstGeom>
          <a:solidFill>
            <a:srgbClr val="FFAD8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 name="Google Shape;90;p12"/>
          <p:cNvSpPr txBox="1">
            <a:spLocks noGrp="1"/>
          </p:cNvSpPr>
          <p:nvPr>
            <p:ph type="ctrTitle"/>
          </p:nvPr>
        </p:nvSpPr>
        <p:spPr>
          <a:xfrm>
            <a:off x="2402800" y="960000"/>
            <a:ext cx="7386400" cy="841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4800"/>
            </a:lvl1pPr>
            <a:lvl2pPr lvl="1" algn="r" rtl="0">
              <a:spcBef>
                <a:spcPts val="0"/>
              </a:spcBef>
              <a:spcAft>
                <a:spcPts val="0"/>
              </a:spcAft>
              <a:buSzPts val="5200"/>
              <a:buNone/>
              <a:defRPr sz="6933"/>
            </a:lvl2pPr>
            <a:lvl3pPr lvl="2" algn="r" rtl="0">
              <a:spcBef>
                <a:spcPts val="0"/>
              </a:spcBef>
              <a:spcAft>
                <a:spcPts val="0"/>
              </a:spcAft>
              <a:buSzPts val="5200"/>
              <a:buNone/>
              <a:defRPr sz="6933"/>
            </a:lvl3pPr>
            <a:lvl4pPr lvl="3" algn="r" rtl="0">
              <a:spcBef>
                <a:spcPts val="0"/>
              </a:spcBef>
              <a:spcAft>
                <a:spcPts val="0"/>
              </a:spcAft>
              <a:buSzPts val="5200"/>
              <a:buNone/>
              <a:defRPr sz="6933"/>
            </a:lvl4pPr>
            <a:lvl5pPr lvl="4" algn="r" rtl="0">
              <a:spcBef>
                <a:spcPts val="0"/>
              </a:spcBef>
              <a:spcAft>
                <a:spcPts val="0"/>
              </a:spcAft>
              <a:buSzPts val="5200"/>
              <a:buNone/>
              <a:defRPr sz="6933"/>
            </a:lvl5pPr>
            <a:lvl6pPr lvl="5" algn="r" rtl="0">
              <a:spcBef>
                <a:spcPts val="0"/>
              </a:spcBef>
              <a:spcAft>
                <a:spcPts val="0"/>
              </a:spcAft>
              <a:buSzPts val="5200"/>
              <a:buNone/>
              <a:defRPr sz="6933"/>
            </a:lvl6pPr>
            <a:lvl7pPr lvl="6" algn="r" rtl="0">
              <a:spcBef>
                <a:spcPts val="0"/>
              </a:spcBef>
              <a:spcAft>
                <a:spcPts val="0"/>
              </a:spcAft>
              <a:buSzPts val="5200"/>
              <a:buNone/>
              <a:defRPr sz="6933"/>
            </a:lvl7pPr>
            <a:lvl8pPr lvl="7" algn="r" rtl="0">
              <a:spcBef>
                <a:spcPts val="0"/>
              </a:spcBef>
              <a:spcAft>
                <a:spcPts val="0"/>
              </a:spcAft>
              <a:buSzPts val="5200"/>
              <a:buNone/>
              <a:defRPr sz="6933"/>
            </a:lvl8pPr>
            <a:lvl9pPr lvl="8" algn="r" rtl="0">
              <a:spcBef>
                <a:spcPts val="0"/>
              </a:spcBef>
              <a:spcAft>
                <a:spcPts val="0"/>
              </a:spcAft>
              <a:buSzPts val="5200"/>
              <a:buNone/>
              <a:defRPr sz="6933"/>
            </a:lvl9pPr>
          </a:lstStyle>
          <a:p>
            <a:endParaRPr/>
          </a:p>
        </p:txBody>
      </p:sp>
      <p:sp>
        <p:nvSpPr>
          <p:cNvPr id="91" name="Google Shape;91;p12"/>
          <p:cNvSpPr txBox="1">
            <a:spLocks noGrp="1"/>
          </p:cNvSpPr>
          <p:nvPr>
            <p:ph type="subTitle" idx="1"/>
          </p:nvPr>
        </p:nvSpPr>
        <p:spPr>
          <a:xfrm>
            <a:off x="6520457" y="2696533"/>
            <a:ext cx="3659600" cy="1940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sz="1600"/>
            </a:lvl1pPr>
            <a:lvl2pPr lvl="1" rtl="0">
              <a:lnSpc>
                <a:spcPct val="100000"/>
              </a:lnSpc>
              <a:spcBef>
                <a:spcPts val="0"/>
              </a:spcBef>
              <a:spcAft>
                <a:spcPts val="0"/>
              </a:spcAft>
              <a:buSzPts val="1200"/>
              <a:buNone/>
              <a:defRPr sz="1600"/>
            </a:lvl2pPr>
            <a:lvl3pPr lvl="2" rtl="0">
              <a:lnSpc>
                <a:spcPct val="100000"/>
              </a:lnSpc>
              <a:spcBef>
                <a:spcPts val="0"/>
              </a:spcBef>
              <a:spcAft>
                <a:spcPts val="0"/>
              </a:spcAft>
              <a:buSzPts val="1200"/>
              <a:buNone/>
              <a:defRPr sz="1600"/>
            </a:lvl3pPr>
            <a:lvl4pPr lvl="3" rtl="0">
              <a:lnSpc>
                <a:spcPct val="100000"/>
              </a:lnSpc>
              <a:spcBef>
                <a:spcPts val="0"/>
              </a:spcBef>
              <a:spcAft>
                <a:spcPts val="0"/>
              </a:spcAft>
              <a:buSzPts val="1200"/>
              <a:buNone/>
              <a:defRPr sz="1600"/>
            </a:lvl4pPr>
            <a:lvl5pPr lvl="4" rtl="0">
              <a:lnSpc>
                <a:spcPct val="100000"/>
              </a:lnSpc>
              <a:spcBef>
                <a:spcPts val="0"/>
              </a:spcBef>
              <a:spcAft>
                <a:spcPts val="0"/>
              </a:spcAft>
              <a:buSzPts val="1200"/>
              <a:buNone/>
              <a:defRPr sz="1600"/>
            </a:lvl5pPr>
            <a:lvl6pPr lvl="5" rtl="0">
              <a:lnSpc>
                <a:spcPct val="100000"/>
              </a:lnSpc>
              <a:spcBef>
                <a:spcPts val="0"/>
              </a:spcBef>
              <a:spcAft>
                <a:spcPts val="0"/>
              </a:spcAft>
              <a:buSzPts val="1200"/>
              <a:buNone/>
              <a:defRPr sz="1600"/>
            </a:lvl6pPr>
            <a:lvl7pPr lvl="6" rtl="0">
              <a:lnSpc>
                <a:spcPct val="100000"/>
              </a:lnSpc>
              <a:spcBef>
                <a:spcPts val="0"/>
              </a:spcBef>
              <a:spcAft>
                <a:spcPts val="0"/>
              </a:spcAft>
              <a:buSzPts val="1200"/>
              <a:buNone/>
              <a:defRPr sz="1600"/>
            </a:lvl7pPr>
            <a:lvl8pPr lvl="7" rtl="0">
              <a:lnSpc>
                <a:spcPct val="100000"/>
              </a:lnSpc>
              <a:spcBef>
                <a:spcPts val="0"/>
              </a:spcBef>
              <a:spcAft>
                <a:spcPts val="0"/>
              </a:spcAft>
              <a:buSzPts val="1200"/>
              <a:buNone/>
              <a:defRPr sz="1600"/>
            </a:lvl8pPr>
            <a:lvl9pPr lvl="8" rtl="0">
              <a:lnSpc>
                <a:spcPct val="100000"/>
              </a:lnSpc>
              <a:spcBef>
                <a:spcPts val="0"/>
              </a:spcBef>
              <a:spcAft>
                <a:spcPts val="0"/>
              </a:spcAft>
              <a:buSzPts val="1200"/>
              <a:buNone/>
              <a:defRPr sz="1600"/>
            </a:lvl9pPr>
          </a:lstStyle>
          <a:p>
            <a:endParaRPr/>
          </a:p>
        </p:txBody>
      </p:sp>
    </p:spTree>
    <p:extLst>
      <p:ext uri="{BB962C8B-B14F-4D97-AF65-F5344CB8AC3E}">
        <p14:creationId xmlns:p14="http://schemas.microsoft.com/office/powerpoint/2010/main" val="3025867683"/>
      </p:ext>
    </p:extLst>
  </p:cSld>
  <p:clrMapOvr>
    <a:masterClrMapping/>
  </p:clrMapOvr>
  <p:extLst>
    <p:ext uri="{DCECCB84-F9BA-43D5-87BE-67443E8EF086}">
      <p15:sldGuideLst xmlns:p15="http://schemas.microsoft.com/office/powerpoint/2012/main">
        <p15:guide id="1" orient="horz" pos="454">
          <p15:clr>
            <a:srgbClr val="FA7B17"/>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9766F-3A48-4B70-956D-BF4C1B4C26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i-FI"/>
          </a:p>
        </p:txBody>
      </p:sp>
      <p:sp>
        <p:nvSpPr>
          <p:cNvPr id="3" name="Text Placeholder 2">
            <a:extLst>
              <a:ext uri="{FF2B5EF4-FFF2-40B4-BE49-F238E27FC236}">
                <a16:creationId xmlns:a16="http://schemas.microsoft.com/office/drawing/2014/main" id="{E21A36BE-63E4-4D40-85C3-243C9F6612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73B6DB3-6091-4C3E-9FD5-B91C1E05F434}"/>
              </a:ext>
            </a:extLst>
          </p:cNvPr>
          <p:cNvSpPr>
            <a:spLocks noGrp="1"/>
          </p:cNvSpPr>
          <p:nvPr>
            <p:ph type="dt" sz="half" idx="10"/>
          </p:nvPr>
        </p:nvSpPr>
        <p:spPr/>
        <p:txBody>
          <a:bodyPr/>
          <a:lstStyle/>
          <a:p>
            <a:fld id="{ADA53E89-7EE7-4295-BF9C-34BAB680B208}" type="datetimeFigureOut">
              <a:rPr lang="fi-FI" smtClean="0"/>
              <a:t>30.1.2023</a:t>
            </a:fld>
            <a:endParaRPr lang="fi-FI"/>
          </a:p>
        </p:txBody>
      </p:sp>
      <p:sp>
        <p:nvSpPr>
          <p:cNvPr id="5" name="Footer Placeholder 4">
            <a:extLst>
              <a:ext uri="{FF2B5EF4-FFF2-40B4-BE49-F238E27FC236}">
                <a16:creationId xmlns:a16="http://schemas.microsoft.com/office/drawing/2014/main" id="{95AA2E52-3E33-46C3-9922-EA955E2FCA96}"/>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2A313FFB-12BD-40AF-8A02-F5A858E115BC}"/>
              </a:ext>
            </a:extLst>
          </p:cNvPr>
          <p:cNvSpPr>
            <a:spLocks noGrp="1"/>
          </p:cNvSpPr>
          <p:nvPr>
            <p:ph type="sldNum" sz="quarter" idx="12"/>
          </p:nvPr>
        </p:nvSpPr>
        <p:spPr/>
        <p:txBody>
          <a:bodyPr/>
          <a:lstStyle/>
          <a:p>
            <a:fld id="{9A633832-7D2C-4437-BF2C-6B6DFA9C44C1}" type="slidenum">
              <a:rPr lang="fi-FI" smtClean="0"/>
              <a:t>‹#›</a:t>
            </a:fld>
            <a:endParaRPr lang="fi-FI"/>
          </a:p>
        </p:txBody>
      </p:sp>
    </p:spTree>
    <p:extLst>
      <p:ext uri="{BB962C8B-B14F-4D97-AF65-F5344CB8AC3E}">
        <p14:creationId xmlns:p14="http://schemas.microsoft.com/office/powerpoint/2010/main" val="3440971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E5215-FA0B-441C-BBD1-A0812277B58B}"/>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724B3771-0641-4DE1-B8A9-7A73F33F8C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a:extLst>
              <a:ext uri="{FF2B5EF4-FFF2-40B4-BE49-F238E27FC236}">
                <a16:creationId xmlns:a16="http://schemas.microsoft.com/office/drawing/2014/main" id="{65664593-52A9-41D7-964B-A2068B90C4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a:extLst>
              <a:ext uri="{FF2B5EF4-FFF2-40B4-BE49-F238E27FC236}">
                <a16:creationId xmlns:a16="http://schemas.microsoft.com/office/drawing/2014/main" id="{88671D2E-E6F7-4396-B227-0473F2486896}"/>
              </a:ext>
            </a:extLst>
          </p:cNvPr>
          <p:cNvSpPr>
            <a:spLocks noGrp="1"/>
          </p:cNvSpPr>
          <p:nvPr>
            <p:ph type="dt" sz="half" idx="10"/>
          </p:nvPr>
        </p:nvSpPr>
        <p:spPr/>
        <p:txBody>
          <a:bodyPr/>
          <a:lstStyle/>
          <a:p>
            <a:fld id="{ADA53E89-7EE7-4295-BF9C-34BAB680B208}" type="datetimeFigureOut">
              <a:rPr lang="fi-FI" smtClean="0"/>
              <a:t>30.1.2023</a:t>
            </a:fld>
            <a:endParaRPr lang="fi-FI"/>
          </a:p>
        </p:txBody>
      </p:sp>
      <p:sp>
        <p:nvSpPr>
          <p:cNvPr id="6" name="Footer Placeholder 5">
            <a:extLst>
              <a:ext uri="{FF2B5EF4-FFF2-40B4-BE49-F238E27FC236}">
                <a16:creationId xmlns:a16="http://schemas.microsoft.com/office/drawing/2014/main" id="{196EB05C-B22B-47AC-B9BD-EAB7E7840982}"/>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DC5C49AD-0914-4E8B-BADD-6B43BB8E30CC}"/>
              </a:ext>
            </a:extLst>
          </p:cNvPr>
          <p:cNvSpPr>
            <a:spLocks noGrp="1"/>
          </p:cNvSpPr>
          <p:nvPr>
            <p:ph type="sldNum" sz="quarter" idx="12"/>
          </p:nvPr>
        </p:nvSpPr>
        <p:spPr/>
        <p:txBody>
          <a:bodyPr/>
          <a:lstStyle/>
          <a:p>
            <a:fld id="{9A633832-7D2C-4437-BF2C-6B6DFA9C44C1}" type="slidenum">
              <a:rPr lang="fi-FI" smtClean="0"/>
              <a:t>‹#›</a:t>
            </a:fld>
            <a:endParaRPr lang="fi-FI"/>
          </a:p>
        </p:txBody>
      </p:sp>
    </p:spTree>
    <p:extLst>
      <p:ext uri="{BB962C8B-B14F-4D97-AF65-F5344CB8AC3E}">
        <p14:creationId xmlns:p14="http://schemas.microsoft.com/office/powerpoint/2010/main" val="2194910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EE7BF-D69C-4517-9F9D-58CC4586E57C}"/>
              </a:ext>
            </a:extLst>
          </p:cNvPr>
          <p:cNvSpPr>
            <a:spLocks noGrp="1"/>
          </p:cNvSpPr>
          <p:nvPr>
            <p:ph type="title"/>
          </p:nvPr>
        </p:nvSpPr>
        <p:spPr>
          <a:xfrm>
            <a:off x="839788" y="365125"/>
            <a:ext cx="10515600" cy="1325563"/>
          </a:xfrm>
        </p:spPr>
        <p:txBody>
          <a:bodyPr/>
          <a:lstStyle/>
          <a:p>
            <a:r>
              <a:rPr lang="en-US"/>
              <a:t>Click to edit Master title style</a:t>
            </a:r>
            <a:endParaRPr lang="fi-FI"/>
          </a:p>
        </p:txBody>
      </p:sp>
      <p:sp>
        <p:nvSpPr>
          <p:cNvPr id="3" name="Text Placeholder 2">
            <a:extLst>
              <a:ext uri="{FF2B5EF4-FFF2-40B4-BE49-F238E27FC236}">
                <a16:creationId xmlns:a16="http://schemas.microsoft.com/office/drawing/2014/main" id="{BF111819-70BB-45D0-9B3A-E59EFC9A77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03767D-86D3-4B3B-9438-2698EAAF405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a:extLst>
              <a:ext uri="{FF2B5EF4-FFF2-40B4-BE49-F238E27FC236}">
                <a16:creationId xmlns:a16="http://schemas.microsoft.com/office/drawing/2014/main" id="{00AA7CFC-81FD-4FE7-AD13-887683F10E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817DFCE-86D6-4ED2-9FD4-909AB493A58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a:extLst>
              <a:ext uri="{FF2B5EF4-FFF2-40B4-BE49-F238E27FC236}">
                <a16:creationId xmlns:a16="http://schemas.microsoft.com/office/drawing/2014/main" id="{D7538509-32A8-4A0F-8D5C-C2FD7D55C01D}"/>
              </a:ext>
            </a:extLst>
          </p:cNvPr>
          <p:cNvSpPr>
            <a:spLocks noGrp="1"/>
          </p:cNvSpPr>
          <p:nvPr>
            <p:ph type="dt" sz="half" idx="10"/>
          </p:nvPr>
        </p:nvSpPr>
        <p:spPr/>
        <p:txBody>
          <a:bodyPr/>
          <a:lstStyle/>
          <a:p>
            <a:fld id="{ADA53E89-7EE7-4295-BF9C-34BAB680B208}" type="datetimeFigureOut">
              <a:rPr lang="fi-FI" smtClean="0"/>
              <a:t>30.1.2023</a:t>
            </a:fld>
            <a:endParaRPr lang="fi-FI"/>
          </a:p>
        </p:txBody>
      </p:sp>
      <p:sp>
        <p:nvSpPr>
          <p:cNvPr id="8" name="Footer Placeholder 7">
            <a:extLst>
              <a:ext uri="{FF2B5EF4-FFF2-40B4-BE49-F238E27FC236}">
                <a16:creationId xmlns:a16="http://schemas.microsoft.com/office/drawing/2014/main" id="{BA48CF37-DC39-4F36-81B0-8F9454B006DC}"/>
              </a:ext>
            </a:extLst>
          </p:cNvPr>
          <p:cNvSpPr>
            <a:spLocks noGrp="1"/>
          </p:cNvSpPr>
          <p:nvPr>
            <p:ph type="ftr" sz="quarter" idx="11"/>
          </p:nvPr>
        </p:nvSpPr>
        <p:spPr/>
        <p:txBody>
          <a:bodyPr/>
          <a:lstStyle/>
          <a:p>
            <a:endParaRPr lang="fi-FI"/>
          </a:p>
        </p:txBody>
      </p:sp>
      <p:sp>
        <p:nvSpPr>
          <p:cNvPr id="9" name="Slide Number Placeholder 8">
            <a:extLst>
              <a:ext uri="{FF2B5EF4-FFF2-40B4-BE49-F238E27FC236}">
                <a16:creationId xmlns:a16="http://schemas.microsoft.com/office/drawing/2014/main" id="{7824D820-BA45-4264-BA20-3A004530FDBC}"/>
              </a:ext>
            </a:extLst>
          </p:cNvPr>
          <p:cNvSpPr>
            <a:spLocks noGrp="1"/>
          </p:cNvSpPr>
          <p:nvPr>
            <p:ph type="sldNum" sz="quarter" idx="12"/>
          </p:nvPr>
        </p:nvSpPr>
        <p:spPr/>
        <p:txBody>
          <a:bodyPr/>
          <a:lstStyle/>
          <a:p>
            <a:fld id="{9A633832-7D2C-4437-BF2C-6B6DFA9C44C1}" type="slidenum">
              <a:rPr lang="fi-FI" smtClean="0"/>
              <a:t>‹#›</a:t>
            </a:fld>
            <a:endParaRPr lang="fi-FI"/>
          </a:p>
        </p:txBody>
      </p:sp>
    </p:spTree>
    <p:extLst>
      <p:ext uri="{BB962C8B-B14F-4D97-AF65-F5344CB8AC3E}">
        <p14:creationId xmlns:p14="http://schemas.microsoft.com/office/powerpoint/2010/main" val="2559312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94611-F072-42EB-9819-347B527838C6}"/>
              </a:ext>
            </a:extLst>
          </p:cNvPr>
          <p:cNvSpPr>
            <a:spLocks noGrp="1"/>
          </p:cNvSpPr>
          <p:nvPr>
            <p:ph type="title"/>
          </p:nvPr>
        </p:nvSpPr>
        <p:spPr/>
        <p:txBody>
          <a:bodyPr/>
          <a:lstStyle/>
          <a:p>
            <a:r>
              <a:rPr lang="en-US"/>
              <a:t>Click to edit Master title style</a:t>
            </a:r>
            <a:endParaRPr lang="fi-FI"/>
          </a:p>
        </p:txBody>
      </p:sp>
      <p:sp>
        <p:nvSpPr>
          <p:cNvPr id="3" name="Date Placeholder 2">
            <a:extLst>
              <a:ext uri="{FF2B5EF4-FFF2-40B4-BE49-F238E27FC236}">
                <a16:creationId xmlns:a16="http://schemas.microsoft.com/office/drawing/2014/main" id="{9A58AB04-27E8-4F85-8644-007EBA706536}"/>
              </a:ext>
            </a:extLst>
          </p:cNvPr>
          <p:cNvSpPr>
            <a:spLocks noGrp="1"/>
          </p:cNvSpPr>
          <p:nvPr>
            <p:ph type="dt" sz="half" idx="10"/>
          </p:nvPr>
        </p:nvSpPr>
        <p:spPr/>
        <p:txBody>
          <a:bodyPr/>
          <a:lstStyle/>
          <a:p>
            <a:fld id="{ADA53E89-7EE7-4295-BF9C-34BAB680B208}" type="datetimeFigureOut">
              <a:rPr lang="fi-FI" smtClean="0"/>
              <a:t>30.1.2023</a:t>
            </a:fld>
            <a:endParaRPr lang="fi-FI"/>
          </a:p>
        </p:txBody>
      </p:sp>
      <p:sp>
        <p:nvSpPr>
          <p:cNvPr id="4" name="Footer Placeholder 3">
            <a:extLst>
              <a:ext uri="{FF2B5EF4-FFF2-40B4-BE49-F238E27FC236}">
                <a16:creationId xmlns:a16="http://schemas.microsoft.com/office/drawing/2014/main" id="{FB2C1E3E-F303-4548-BA46-1826E13B7DA0}"/>
              </a:ext>
            </a:extLst>
          </p:cNvPr>
          <p:cNvSpPr>
            <a:spLocks noGrp="1"/>
          </p:cNvSpPr>
          <p:nvPr>
            <p:ph type="ftr" sz="quarter" idx="11"/>
          </p:nvPr>
        </p:nvSpPr>
        <p:spPr/>
        <p:txBody>
          <a:bodyPr/>
          <a:lstStyle/>
          <a:p>
            <a:endParaRPr lang="fi-FI"/>
          </a:p>
        </p:txBody>
      </p:sp>
      <p:sp>
        <p:nvSpPr>
          <p:cNvPr id="5" name="Slide Number Placeholder 4">
            <a:extLst>
              <a:ext uri="{FF2B5EF4-FFF2-40B4-BE49-F238E27FC236}">
                <a16:creationId xmlns:a16="http://schemas.microsoft.com/office/drawing/2014/main" id="{A20D740F-05C7-4C69-958D-504EB0E0E5F4}"/>
              </a:ext>
            </a:extLst>
          </p:cNvPr>
          <p:cNvSpPr>
            <a:spLocks noGrp="1"/>
          </p:cNvSpPr>
          <p:nvPr>
            <p:ph type="sldNum" sz="quarter" idx="12"/>
          </p:nvPr>
        </p:nvSpPr>
        <p:spPr/>
        <p:txBody>
          <a:bodyPr/>
          <a:lstStyle/>
          <a:p>
            <a:fld id="{9A633832-7D2C-4437-BF2C-6B6DFA9C44C1}" type="slidenum">
              <a:rPr lang="fi-FI" smtClean="0"/>
              <a:t>‹#›</a:t>
            </a:fld>
            <a:endParaRPr lang="fi-FI"/>
          </a:p>
        </p:txBody>
      </p:sp>
    </p:spTree>
    <p:extLst>
      <p:ext uri="{BB962C8B-B14F-4D97-AF65-F5344CB8AC3E}">
        <p14:creationId xmlns:p14="http://schemas.microsoft.com/office/powerpoint/2010/main" val="3219812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F053A6-B1B3-4BBD-8308-BC927662E237}"/>
              </a:ext>
            </a:extLst>
          </p:cNvPr>
          <p:cNvSpPr>
            <a:spLocks noGrp="1"/>
          </p:cNvSpPr>
          <p:nvPr>
            <p:ph type="dt" sz="half" idx="10"/>
          </p:nvPr>
        </p:nvSpPr>
        <p:spPr/>
        <p:txBody>
          <a:bodyPr/>
          <a:lstStyle/>
          <a:p>
            <a:fld id="{ADA53E89-7EE7-4295-BF9C-34BAB680B208}" type="datetimeFigureOut">
              <a:rPr lang="fi-FI" smtClean="0"/>
              <a:t>30.1.2023</a:t>
            </a:fld>
            <a:endParaRPr lang="fi-FI"/>
          </a:p>
        </p:txBody>
      </p:sp>
      <p:sp>
        <p:nvSpPr>
          <p:cNvPr id="3" name="Footer Placeholder 2">
            <a:extLst>
              <a:ext uri="{FF2B5EF4-FFF2-40B4-BE49-F238E27FC236}">
                <a16:creationId xmlns:a16="http://schemas.microsoft.com/office/drawing/2014/main" id="{89101FF1-92C7-45F1-85BE-9D123995DEAA}"/>
              </a:ext>
            </a:extLst>
          </p:cNvPr>
          <p:cNvSpPr>
            <a:spLocks noGrp="1"/>
          </p:cNvSpPr>
          <p:nvPr>
            <p:ph type="ftr" sz="quarter" idx="11"/>
          </p:nvPr>
        </p:nvSpPr>
        <p:spPr/>
        <p:txBody>
          <a:bodyPr/>
          <a:lstStyle/>
          <a:p>
            <a:endParaRPr lang="fi-FI"/>
          </a:p>
        </p:txBody>
      </p:sp>
      <p:sp>
        <p:nvSpPr>
          <p:cNvPr id="4" name="Slide Number Placeholder 3">
            <a:extLst>
              <a:ext uri="{FF2B5EF4-FFF2-40B4-BE49-F238E27FC236}">
                <a16:creationId xmlns:a16="http://schemas.microsoft.com/office/drawing/2014/main" id="{1B867D16-C45F-4FFC-B9A8-58926E148555}"/>
              </a:ext>
            </a:extLst>
          </p:cNvPr>
          <p:cNvSpPr>
            <a:spLocks noGrp="1"/>
          </p:cNvSpPr>
          <p:nvPr>
            <p:ph type="sldNum" sz="quarter" idx="12"/>
          </p:nvPr>
        </p:nvSpPr>
        <p:spPr/>
        <p:txBody>
          <a:bodyPr/>
          <a:lstStyle/>
          <a:p>
            <a:fld id="{9A633832-7D2C-4437-BF2C-6B6DFA9C44C1}" type="slidenum">
              <a:rPr lang="fi-FI" smtClean="0"/>
              <a:t>‹#›</a:t>
            </a:fld>
            <a:endParaRPr lang="fi-FI"/>
          </a:p>
        </p:txBody>
      </p:sp>
    </p:spTree>
    <p:extLst>
      <p:ext uri="{BB962C8B-B14F-4D97-AF65-F5344CB8AC3E}">
        <p14:creationId xmlns:p14="http://schemas.microsoft.com/office/powerpoint/2010/main" val="780406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23610-CCC7-4A21-9CF1-C8C256B5FA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Content Placeholder 2">
            <a:extLst>
              <a:ext uri="{FF2B5EF4-FFF2-40B4-BE49-F238E27FC236}">
                <a16:creationId xmlns:a16="http://schemas.microsoft.com/office/drawing/2014/main" id="{E5222265-D342-4617-B76E-81AEE75293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a:extLst>
              <a:ext uri="{FF2B5EF4-FFF2-40B4-BE49-F238E27FC236}">
                <a16:creationId xmlns:a16="http://schemas.microsoft.com/office/drawing/2014/main" id="{6BDE430A-70BC-4FB1-A8B9-B761EBD987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845BF9-B2BC-400D-BD29-F7330BEA5755}"/>
              </a:ext>
            </a:extLst>
          </p:cNvPr>
          <p:cNvSpPr>
            <a:spLocks noGrp="1"/>
          </p:cNvSpPr>
          <p:nvPr>
            <p:ph type="dt" sz="half" idx="10"/>
          </p:nvPr>
        </p:nvSpPr>
        <p:spPr/>
        <p:txBody>
          <a:bodyPr/>
          <a:lstStyle/>
          <a:p>
            <a:fld id="{ADA53E89-7EE7-4295-BF9C-34BAB680B208}" type="datetimeFigureOut">
              <a:rPr lang="fi-FI" smtClean="0"/>
              <a:t>30.1.2023</a:t>
            </a:fld>
            <a:endParaRPr lang="fi-FI"/>
          </a:p>
        </p:txBody>
      </p:sp>
      <p:sp>
        <p:nvSpPr>
          <p:cNvPr id="6" name="Footer Placeholder 5">
            <a:extLst>
              <a:ext uri="{FF2B5EF4-FFF2-40B4-BE49-F238E27FC236}">
                <a16:creationId xmlns:a16="http://schemas.microsoft.com/office/drawing/2014/main" id="{F25CCE4F-6F27-4F32-90D6-0FED3E6760C5}"/>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84302ED3-AC84-4794-9233-AC16E03906B1}"/>
              </a:ext>
            </a:extLst>
          </p:cNvPr>
          <p:cNvSpPr>
            <a:spLocks noGrp="1"/>
          </p:cNvSpPr>
          <p:nvPr>
            <p:ph type="sldNum" sz="quarter" idx="12"/>
          </p:nvPr>
        </p:nvSpPr>
        <p:spPr/>
        <p:txBody>
          <a:bodyPr/>
          <a:lstStyle/>
          <a:p>
            <a:fld id="{9A633832-7D2C-4437-BF2C-6B6DFA9C44C1}" type="slidenum">
              <a:rPr lang="fi-FI" smtClean="0"/>
              <a:t>‹#›</a:t>
            </a:fld>
            <a:endParaRPr lang="fi-FI"/>
          </a:p>
        </p:txBody>
      </p:sp>
    </p:spTree>
    <p:extLst>
      <p:ext uri="{BB962C8B-B14F-4D97-AF65-F5344CB8AC3E}">
        <p14:creationId xmlns:p14="http://schemas.microsoft.com/office/powerpoint/2010/main" val="941154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AC708-CB23-4898-B818-A92EE15D0E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Picture Placeholder 2">
            <a:extLst>
              <a:ext uri="{FF2B5EF4-FFF2-40B4-BE49-F238E27FC236}">
                <a16:creationId xmlns:a16="http://schemas.microsoft.com/office/drawing/2014/main" id="{1F147AE6-9F66-4CEA-9092-5C5D25787A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a:extLst>
              <a:ext uri="{FF2B5EF4-FFF2-40B4-BE49-F238E27FC236}">
                <a16:creationId xmlns:a16="http://schemas.microsoft.com/office/drawing/2014/main" id="{BFC7EFF4-5347-4553-A7CF-EF8EA009B7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A7ABB7-2D0E-4A84-9DF2-7657C3104371}"/>
              </a:ext>
            </a:extLst>
          </p:cNvPr>
          <p:cNvSpPr>
            <a:spLocks noGrp="1"/>
          </p:cNvSpPr>
          <p:nvPr>
            <p:ph type="dt" sz="half" idx="10"/>
          </p:nvPr>
        </p:nvSpPr>
        <p:spPr/>
        <p:txBody>
          <a:bodyPr/>
          <a:lstStyle/>
          <a:p>
            <a:fld id="{ADA53E89-7EE7-4295-BF9C-34BAB680B208}" type="datetimeFigureOut">
              <a:rPr lang="fi-FI" smtClean="0"/>
              <a:t>30.1.2023</a:t>
            </a:fld>
            <a:endParaRPr lang="fi-FI"/>
          </a:p>
        </p:txBody>
      </p:sp>
      <p:sp>
        <p:nvSpPr>
          <p:cNvPr id="6" name="Footer Placeholder 5">
            <a:extLst>
              <a:ext uri="{FF2B5EF4-FFF2-40B4-BE49-F238E27FC236}">
                <a16:creationId xmlns:a16="http://schemas.microsoft.com/office/drawing/2014/main" id="{831BAEC8-119A-4541-9DE0-3FC9B0FF0D14}"/>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D7D48537-2942-488E-8D5A-3A720BF95C6E}"/>
              </a:ext>
            </a:extLst>
          </p:cNvPr>
          <p:cNvSpPr>
            <a:spLocks noGrp="1"/>
          </p:cNvSpPr>
          <p:nvPr>
            <p:ph type="sldNum" sz="quarter" idx="12"/>
          </p:nvPr>
        </p:nvSpPr>
        <p:spPr/>
        <p:txBody>
          <a:bodyPr/>
          <a:lstStyle/>
          <a:p>
            <a:fld id="{9A633832-7D2C-4437-BF2C-6B6DFA9C44C1}" type="slidenum">
              <a:rPr lang="fi-FI" smtClean="0"/>
              <a:t>‹#›</a:t>
            </a:fld>
            <a:endParaRPr lang="fi-FI"/>
          </a:p>
        </p:txBody>
      </p:sp>
    </p:spTree>
    <p:extLst>
      <p:ext uri="{BB962C8B-B14F-4D97-AF65-F5344CB8AC3E}">
        <p14:creationId xmlns:p14="http://schemas.microsoft.com/office/powerpoint/2010/main" val="3282374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96FEC5-26E8-4DF1-A139-137AAB8059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a:extLst>
              <a:ext uri="{FF2B5EF4-FFF2-40B4-BE49-F238E27FC236}">
                <a16:creationId xmlns:a16="http://schemas.microsoft.com/office/drawing/2014/main" id="{97D38EBC-102D-4667-9B7F-2B784F6705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4C8BC0CF-EB34-4C78-AFBF-2BD1162487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A53E89-7EE7-4295-BF9C-34BAB680B208}" type="datetimeFigureOut">
              <a:rPr lang="fi-FI" smtClean="0"/>
              <a:t>30.1.2023</a:t>
            </a:fld>
            <a:endParaRPr lang="fi-FI"/>
          </a:p>
        </p:txBody>
      </p:sp>
      <p:sp>
        <p:nvSpPr>
          <p:cNvPr id="5" name="Footer Placeholder 4">
            <a:extLst>
              <a:ext uri="{FF2B5EF4-FFF2-40B4-BE49-F238E27FC236}">
                <a16:creationId xmlns:a16="http://schemas.microsoft.com/office/drawing/2014/main" id="{AC57986E-CBAD-4551-83BC-2D59864B79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a:extLst>
              <a:ext uri="{FF2B5EF4-FFF2-40B4-BE49-F238E27FC236}">
                <a16:creationId xmlns:a16="http://schemas.microsoft.com/office/drawing/2014/main" id="{272EDADF-45E3-49C8-BAB5-AB74FA2B81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633832-7D2C-4437-BF2C-6B6DFA9C44C1}" type="slidenum">
              <a:rPr lang="fi-FI" smtClean="0"/>
              <a:t>‹#›</a:t>
            </a:fld>
            <a:endParaRPr lang="fi-FI"/>
          </a:p>
        </p:txBody>
      </p:sp>
    </p:spTree>
    <p:extLst>
      <p:ext uri="{BB962C8B-B14F-4D97-AF65-F5344CB8AC3E}">
        <p14:creationId xmlns:p14="http://schemas.microsoft.com/office/powerpoint/2010/main" val="10896682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44E86C-C96D-41C4-9B33-941AA3B4EA45}" type="datetimeFigureOut">
              <a:rPr lang="fi-FI" smtClean="0"/>
              <a:t>30.1.2023</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5F0BB4-C939-4DF1-93CC-729A4DC4E2FF}" type="slidenum">
              <a:rPr lang="fi-FI" smtClean="0"/>
              <a:t>‹#›</a:t>
            </a:fld>
            <a:endParaRPr lang="fi-FI"/>
          </a:p>
        </p:txBody>
      </p:sp>
    </p:spTree>
    <p:extLst>
      <p:ext uri="{BB962C8B-B14F-4D97-AF65-F5344CB8AC3E}">
        <p14:creationId xmlns:p14="http://schemas.microsoft.com/office/powerpoint/2010/main" val="34683339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4"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peda.net/jyu/okl/ojk/ktko-1020-valmistautuminen-maisteriopintoihi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finlex.fi/fi/laki/ajantasa/1998/19980986" TargetMode="External"/><Relationship Id="rId2" Type="http://schemas.openxmlformats.org/officeDocument/2006/relationships/hyperlink" Target="https://www.jyu.fi/edupsy/fi/laitokset/okl/opiskelu/luokanopettajakoulutus/opintopolut-1" TargetMode="External"/><Relationship Id="rId1" Type="http://schemas.openxmlformats.org/officeDocument/2006/relationships/slideLayout" Target="../slideLayouts/slideLayout2.xml"/><Relationship Id="rId4" Type="http://schemas.openxmlformats.org/officeDocument/2006/relationships/hyperlink" Target="https://www.jyu.fi/it/fi/ohjeita-opiskelijalle/opiskelu/opettajankelpoisuus/eri-kouluasteiden-opettajankelpoisuus"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jyu.fi/edupsy/fi/laitokset/okl/opiskelu/sivuaineet"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jyu.fi/edupsy/fi/laitokset/okl/opiskelu/luokanopettajakoulutus/kysy-koulutussuunnittelijoilta" TargetMode="External"/><Relationship Id="rId2" Type="http://schemas.openxmlformats.org/officeDocument/2006/relationships/hyperlink" Target="https://jyufi.zoom.us/j/63412485065"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peda.net/jyu/okl/ojk/ktko-1020-valmistautuminen-maisteriopintoihin/vaihtoehtona-jokin-muu-kuin-luokanopettajan-tyo-ja-ura"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peda.net/id/69d69b622d1" TargetMode="External"/><Relationship Id="rId2" Type="http://schemas.openxmlformats.org/officeDocument/2006/relationships/hyperlink" Target="https://www.jyu.fi/edupsy/fi/laitokset/okl/opiskelu/luokanopettajakoulutus/tiedotustilaisuuksien-materiaali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opinto-opas.jyu.fi/2022/fi/tutkintoohjelma/luoma2020/" TargetMode="External"/><Relationship Id="rId2" Type="http://schemas.openxmlformats.org/officeDocument/2006/relationships/hyperlink" Target="https://peda.net/jyu/okl/ojk/ktko-1020-valmistautuminen-maisteriopintoihin/maisteritutkinnon-tavoitteet-tutkintorakenne-ja-opintopolku2"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peda.net/jyu/okl/ojk/ktko-1020-valmistautuminen-maisteriopintoihin/ktko1020-valmistautuminen-maisteriopintoihin-1-op-opintojaks/d6e15b466cc711eda5cdf8f21e980f5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jyu.fi/fi/opiskelijalle/kansainvalistyminen" TargetMode="External"/><Relationship Id="rId2" Type="http://schemas.openxmlformats.org/officeDocument/2006/relationships/hyperlink" Target="https://peda.net/jyu/okl/ojk/ktko-1020-valmistautuminen-maisteriopintoihin/kansainvalistyminen" TargetMode="External"/><Relationship Id="rId1" Type="http://schemas.openxmlformats.org/officeDocument/2006/relationships/slideLayout" Target="../slideLayouts/slideLayout4.xml"/><Relationship Id="rId5" Type="http://schemas.openxmlformats.org/officeDocument/2006/relationships/hyperlink" Target="https://movi.jyu.fi/eoto/" TargetMode="External"/><Relationship Id="rId4" Type="http://schemas.openxmlformats.org/officeDocument/2006/relationships/hyperlink" Target="mailto:elisa.heimovaara@jyu.fi"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jyu.fi/edupsy/fi/laitokset/okl/opiskelu/sivuaineet/luokonsivuainevalinnat/luokonsivuainevalinnat"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hyperlink" Target="https://www.jyu.fi/fi/opiskelijalle/opintojen-suunnittelu/valinnaiset-opinno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0C8E217-6077-4DEF-B868-85FC0D1220C7}"/>
              </a:ext>
            </a:extLst>
          </p:cNvPr>
          <p:cNvSpPr>
            <a:spLocks noGrp="1"/>
          </p:cNvSpPr>
          <p:nvPr>
            <p:ph type="ctrTitle"/>
          </p:nvPr>
        </p:nvSpPr>
        <p:spPr>
          <a:xfrm>
            <a:off x="4038600" y="1939159"/>
            <a:ext cx="7644627" cy="2751086"/>
          </a:xfrm>
        </p:spPr>
        <p:txBody>
          <a:bodyPr>
            <a:normAutofit/>
          </a:bodyPr>
          <a:lstStyle/>
          <a:p>
            <a:pPr algn="r"/>
            <a:r>
              <a:rPr lang="fi-FI"/>
              <a:t>KTKA1020</a:t>
            </a:r>
            <a:endParaRPr lang="fi-FI" dirty="0"/>
          </a:p>
        </p:txBody>
      </p:sp>
      <p:sp>
        <p:nvSpPr>
          <p:cNvPr id="3" name="Subtitle 2">
            <a:extLst>
              <a:ext uri="{FF2B5EF4-FFF2-40B4-BE49-F238E27FC236}">
                <a16:creationId xmlns:a16="http://schemas.microsoft.com/office/drawing/2014/main" id="{73E98D7F-39D6-4B32-A06A-079AE494C11D}"/>
              </a:ext>
            </a:extLst>
          </p:cNvPr>
          <p:cNvSpPr>
            <a:spLocks noGrp="1"/>
          </p:cNvSpPr>
          <p:nvPr>
            <p:ph type="subTitle" idx="1"/>
          </p:nvPr>
        </p:nvSpPr>
        <p:spPr>
          <a:xfrm>
            <a:off x="4038600" y="4782320"/>
            <a:ext cx="7644627" cy="1329443"/>
          </a:xfrm>
        </p:spPr>
        <p:txBody>
          <a:bodyPr>
            <a:normAutofit fontScale="40000" lnSpcReduction="20000"/>
          </a:bodyPr>
          <a:lstStyle/>
          <a:p>
            <a:pPr algn="r"/>
            <a:r>
              <a:rPr lang="fi-FI" sz="4500" dirty="0"/>
              <a:t>Tammikuu 2023</a:t>
            </a:r>
          </a:p>
          <a:p>
            <a:pPr algn="r"/>
            <a:endParaRPr lang="fi-FI" dirty="0"/>
          </a:p>
          <a:p>
            <a:pPr algn="l"/>
            <a:r>
              <a:rPr lang="fi-FI" sz="5100" dirty="0"/>
              <a:t>Ks. Myös </a:t>
            </a:r>
            <a:r>
              <a:rPr lang="fi-FI" sz="5100" dirty="0">
                <a:hlinkClick r:id="rId2"/>
              </a:rPr>
              <a:t>https://peda.net/jyu/okl/ojk/ktko-1020-valmistautuminen-maisteriopintoihin</a:t>
            </a:r>
            <a:endParaRPr lang="fi-FI" sz="5100" dirty="0"/>
          </a:p>
          <a:p>
            <a:pPr algn="r"/>
            <a:r>
              <a:rPr lang="fi-FI" dirty="0"/>
              <a:t>  </a:t>
            </a:r>
          </a:p>
        </p:txBody>
      </p:sp>
    </p:spTree>
    <p:extLst>
      <p:ext uri="{BB962C8B-B14F-4D97-AF65-F5344CB8AC3E}">
        <p14:creationId xmlns:p14="http://schemas.microsoft.com/office/powerpoint/2010/main" val="16464941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14E7022A-710D-461A-A1AA-864D5779BAD3}"/>
              </a:ext>
            </a:extLst>
          </p:cNvPr>
          <p:cNvGraphicFramePr>
            <a:graphicFrameLocks noGrp="1"/>
          </p:cNvGraphicFramePr>
          <p:nvPr>
            <p:ph idx="1"/>
          </p:nvPr>
        </p:nvGraphicFramePr>
        <p:xfrm>
          <a:off x="787022" y="581427"/>
          <a:ext cx="10921430" cy="5886681"/>
        </p:xfrm>
        <a:graphic>
          <a:graphicData uri="http://schemas.openxmlformats.org/drawingml/2006/table">
            <a:tbl>
              <a:tblPr/>
              <a:tblGrid>
                <a:gridCol w="5460715">
                  <a:extLst>
                    <a:ext uri="{9D8B030D-6E8A-4147-A177-3AD203B41FA5}">
                      <a16:colId xmlns:a16="http://schemas.microsoft.com/office/drawing/2014/main" val="3158998366"/>
                    </a:ext>
                  </a:extLst>
                </a:gridCol>
                <a:gridCol w="5460715">
                  <a:extLst>
                    <a:ext uri="{9D8B030D-6E8A-4147-A177-3AD203B41FA5}">
                      <a16:colId xmlns:a16="http://schemas.microsoft.com/office/drawing/2014/main" val="1797468907"/>
                    </a:ext>
                  </a:extLst>
                </a:gridCol>
              </a:tblGrid>
              <a:tr h="826968">
                <a:tc>
                  <a:txBody>
                    <a:bodyPr/>
                    <a:lstStyle/>
                    <a:p>
                      <a:r>
                        <a:rPr lang="fi-FI" sz="1700" b="1" dirty="0">
                          <a:effectLst/>
                        </a:rPr>
                        <a:t>KK-tutkinnon valinnaiset opinnot 37 op</a:t>
                      </a:r>
                      <a:endParaRPr lang="fi-FI" sz="1700" dirty="0">
                        <a:effectLst/>
                      </a:endParaRPr>
                    </a:p>
                  </a:txBody>
                  <a:tcPr marL="59218" marR="59218" marT="59218" marB="59218" anchor="ctr">
                    <a:lnL>
                      <a:noFill/>
                    </a:lnL>
                    <a:lnR>
                      <a:noFill/>
                    </a:lnR>
                    <a:lnT>
                      <a:noFill/>
                    </a:lnT>
                    <a:lnB>
                      <a:noFill/>
                    </a:lnB>
                    <a:solidFill>
                      <a:srgbClr val="F0F2F5"/>
                    </a:solidFill>
                  </a:tcPr>
                </a:tc>
                <a:tc>
                  <a:txBody>
                    <a:bodyPr/>
                    <a:lstStyle/>
                    <a:p>
                      <a:r>
                        <a:rPr lang="fi-FI" sz="1700" b="1">
                          <a:effectLst/>
                        </a:rPr>
                        <a:t>KM-tutkinnon valinnaiset opinnot 35 op</a:t>
                      </a:r>
                      <a:endParaRPr lang="fi-FI" sz="1700">
                        <a:effectLst/>
                      </a:endParaRPr>
                    </a:p>
                  </a:txBody>
                  <a:tcPr marL="59218" marR="59218" marT="59218" marB="59218" anchor="ctr">
                    <a:lnL>
                      <a:noFill/>
                    </a:lnL>
                    <a:lnR>
                      <a:noFill/>
                    </a:lnR>
                    <a:lnT>
                      <a:noFill/>
                    </a:lnT>
                    <a:lnB>
                      <a:noFill/>
                    </a:lnB>
                    <a:solidFill>
                      <a:srgbClr val="F0F2F5"/>
                    </a:solidFill>
                  </a:tcPr>
                </a:tc>
                <a:extLst>
                  <a:ext uri="{0D108BD9-81ED-4DB2-BD59-A6C34878D82A}">
                    <a16:rowId xmlns:a16="http://schemas.microsoft.com/office/drawing/2014/main" val="1560053611"/>
                  </a:ext>
                </a:extLst>
              </a:tr>
              <a:tr h="2849376">
                <a:tc>
                  <a:txBody>
                    <a:bodyPr/>
                    <a:lstStyle/>
                    <a:p>
                      <a:r>
                        <a:rPr lang="fi-FI" sz="1800" b="1" dirty="0">
                          <a:effectLst/>
                          <a:latin typeface="Lato" panose="020F0502020204030203" pitchFamily="34" charset="0"/>
                        </a:rPr>
                        <a:t>Opintoihin voi sisällyttää</a:t>
                      </a:r>
                      <a:r>
                        <a:rPr lang="fi-FI" sz="1800" dirty="0">
                          <a:effectLst/>
                          <a:latin typeface="Lato" panose="020F0502020204030203" pitchFamily="34" charset="0"/>
                        </a:rPr>
                        <a:t> yliopistotasoisia opintoja seuraavasti: a) jonkin oppiaineen perusopinnot 25 op + muita opintoja 12 op </a:t>
                      </a:r>
                      <a:r>
                        <a:rPr lang="fi-FI" sz="1800" b="1" dirty="0">
                          <a:effectLst/>
                          <a:latin typeface="Lato" panose="020F0502020204030203" pitchFamily="34" charset="0"/>
                        </a:rPr>
                        <a:t>TAI </a:t>
                      </a:r>
                      <a:r>
                        <a:rPr lang="fi-FI" sz="1800" dirty="0">
                          <a:effectLst/>
                          <a:latin typeface="Lato" panose="020F0502020204030203" pitchFamily="34" charset="0"/>
                        </a:rPr>
                        <a:t>b) eri opintojaksoja, jotka opiskelija on valinnut suuntautumisensa mukaan.</a:t>
                      </a:r>
                    </a:p>
                    <a:p>
                      <a:r>
                        <a:rPr lang="fi-FI" sz="1800" dirty="0">
                          <a:effectLst/>
                          <a:latin typeface="Lato" panose="020F0502020204030203" pitchFamily="34" charset="0"/>
                        </a:rPr>
                        <a:t> </a:t>
                      </a:r>
                    </a:p>
                    <a:p>
                      <a:r>
                        <a:rPr lang="fi-FI" sz="1800" b="1" dirty="0">
                          <a:effectLst/>
                          <a:latin typeface="Lato" panose="020F0502020204030203" pitchFamily="34" charset="0"/>
                        </a:rPr>
                        <a:t>Ajoitus:</a:t>
                      </a:r>
                      <a:r>
                        <a:rPr lang="fi-FI" sz="1800" dirty="0">
                          <a:effectLst/>
                          <a:latin typeface="Lato" panose="020F0502020204030203" pitchFamily="34" charset="0"/>
                        </a:rPr>
                        <a:t> ks. </a:t>
                      </a:r>
                      <a:r>
                        <a:rPr lang="fi-FI" sz="1800" u="none" strike="noStrike" dirty="0" err="1">
                          <a:solidFill>
                            <a:srgbClr val="002957"/>
                          </a:solidFill>
                          <a:effectLst/>
                          <a:latin typeface="Lato" panose="020F0502020204030203" pitchFamily="34" charset="0"/>
                          <a:hlinkClick r:id="rId2"/>
                        </a:rPr>
                        <a:t>luokon</a:t>
                      </a:r>
                      <a:r>
                        <a:rPr lang="fi-FI" sz="1800" u="none" strike="noStrike" dirty="0">
                          <a:solidFill>
                            <a:srgbClr val="002957"/>
                          </a:solidFill>
                          <a:effectLst/>
                          <a:latin typeface="Lato" panose="020F0502020204030203" pitchFamily="34" charset="0"/>
                          <a:hlinkClick r:id="rId2"/>
                        </a:rPr>
                        <a:t> kotiryhmien opintopolut</a:t>
                      </a:r>
                      <a:r>
                        <a:rPr lang="fi-FI" sz="1800" dirty="0">
                          <a:effectLst/>
                          <a:latin typeface="Lato" panose="020F0502020204030203" pitchFamily="34" charset="0"/>
                        </a:rPr>
                        <a:t>. Yleensä KK-tutkinnon kolmantena opiskeluvuotena, mutta valinnaisia voi myös opiskella siinä kohtaa, kuin itse ehtii (riippuu myös valituista opinnoista, niiden tarjonnasta ja opinto-oikeuksista). </a:t>
                      </a:r>
                    </a:p>
                    <a:p>
                      <a:r>
                        <a:rPr lang="fi-FI" sz="1400" dirty="0">
                          <a:effectLst/>
                          <a:latin typeface="Lato" panose="020F0502020204030203" pitchFamily="34" charset="0"/>
                        </a:rPr>
                        <a:t> </a:t>
                      </a:r>
                    </a:p>
                  </a:txBody>
                  <a:tcPr marL="59218" marR="59218" marT="59218" marB="59218" anchor="ctr">
                    <a:lnL>
                      <a:noFill/>
                    </a:lnL>
                    <a:lnR>
                      <a:noFill/>
                    </a:lnR>
                    <a:lnT>
                      <a:noFill/>
                    </a:lnT>
                    <a:lnB>
                      <a:noFill/>
                    </a:lnB>
                    <a:solidFill>
                      <a:srgbClr val="FFFFFF"/>
                    </a:solidFill>
                  </a:tcPr>
                </a:tc>
                <a:tc>
                  <a:txBody>
                    <a:bodyPr/>
                    <a:lstStyle/>
                    <a:p>
                      <a:r>
                        <a:rPr lang="fi-FI" sz="1800" b="1" dirty="0">
                          <a:effectLst/>
                          <a:latin typeface="Lato" panose="020F0502020204030203" pitchFamily="34" charset="0"/>
                        </a:rPr>
                        <a:t>Opintoihin voi sisällyttää</a:t>
                      </a:r>
                      <a:r>
                        <a:rPr lang="fi-FI" sz="1800" dirty="0">
                          <a:effectLst/>
                          <a:latin typeface="Lato" panose="020F0502020204030203" pitchFamily="34" charset="0"/>
                        </a:rPr>
                        <a:t> yliopistotasoisia opintoja seuraavasti: a) jonkin oppiaineen aineopinnot 35 op </a:t>
                      </a:r>
                      <a:r>
                        <a:rPr lang="fi-FI" sz="1800" b="1" dirty="0">
                          <a:effectLst/>
                          <a:latin typeface="Lato" panose="020F0502020204030203" pitchFamily="34" charset="0"/>
                        </a:rPr>
                        <a:t>TAI </a:t>
                      </a:r>
                      <a:r>
                        <a:rPr lang="fi-FI" sz="1800" dirty="0">
                          <a:effectLst/>
                          <a:latin typeface="Lato" panose="020F0502020204030203" pitchFamily="34" charset="0"/>
                        </a:rPr>
                        <a:t>b) jonkin oppiaineen perusopinnot 25 op + muita opintoja 10 op </a:t>
                      </a:r>
                      <a:r>
                        <a:rPr lang="fi-FI" sz="1800" b="1" dirty="0">
                          <a:effectLst/>
                          <a:latin typeface="Lato" panose="020F0502020204030203" pitchFamily="34" charset="0"/>
                        </a:rPr>
                        <a:t>TAI </a:t>
                      </a:r>
                      <a:r>
                        <a:rPr lang="fi-FI" sz="1800" dirty="0">
                          <a:effectLst/>
                          <a:latin typeface="Lato" panose="020F0502020204030203" pitchFamily="34" charset="0"/>
                        </a:rPr>
                        <a:t>c) eri opintojaksoja, jotka opiskelija on valinnut suuntautumisensa mukaan. </a:t>
                      </a:r>
                    </a:p>
                    <a:p>
                      <a:r>
                        <a:rPr lang="fi-FI" sz="1800" b="1" dirty="0">
                          <a:effectLst/>
                          <a:latin typeface="Lato" panose="020F0502020204030203" pitchFamily="34" charset="0"/>
                        </a:rPr>
                        <a:t>Ajoitus:</a:t>
                      </a:r>
                      <a:r>
                        <a:rPr lang="fi-FI" sz="1800" dirty="0">
                          <a:effectLst/>
                          <a:latin typeface="Lato" panose="020F0502020204030203" pitchFamily="34" charset="0"/>
                        </a:rPr>
                        <a:t> ks. </a:t>
                      </a:r>
                      <a:r>
                        <a:rPr lang="fi-FI" sz="1800" dirty="0" err="1">
                          <a:effectLst/>
                          <a:latin typeface="Lato" panose="020F0502020204030203" pitchFamily="34" charset="0"/>
                        </a:rPr>
                        <a:t>luokon</a:t>
                      </a:r>
                      <a:r>
                        <a:rPr lang="fi-FI" sz="1800" dirty="0">
                          <a:effectLst/>
                          <a:latin typeface="Lato" panose="020F0502020204030203" pitchFamily="34" charset="0"/>
                        </a:rPr>
                        <a:t> </a:t>
                      </a:r>
                      <a:r>
                        <a:rPr lang="fi-FI" sz="1800" u="none" strike="noStrike" dirty="0">
                          <a:solidFill>
                            <a:srgbClr val="002957"/>
                          </a:solidFill>
                          <a:effectLst/>
                          <a:latin typeface="Lato" panose="020F0502020204030203" pitchFamily="34" charset="0"/>
                          <a:hlinkClick r:id="rId2"/>
                        </a:rPr>
                        <a:t>KM-tutkinnon opintopolku</a:t>
                      </a:r>
                      <a:r>
                        <a:rPr lang="fi-FI" sz="1800" dirty="0">
                          <a:effectLst/>
                          <a:latin typeface="Lato" panose="020F0502020204030203" pitchFamily="34" charset="0"/>
                        </a:rPr>
                        <a:t>. Yleensä KM-tutkinnon ensimmäisenä opiskeluvuotena (riippuu myös valituista opinnoista, niiden tarjonnasta ja opinto-oikeuksista).</a:t>
                      </a:r>
                    </a:p>
                  </a:txBody>
                  <a:tcPr marL="59218" marR="59218" marT="59218" marB="59218" anchor="ctr">
                    <a:lnL>
                      <a:noFill/>
                    </a:lnL>
                    <a:lnR>
                      <a:noFill/>
                    </a:lnR>
                    <a:lnT>
                      <a:noFill/>
                    </a:lnT>
                    <a:lnB>
                      <a:noFill/>
                    </a:lnB>
                    <a:solidFill>
                      <a:srgbClr val="FFFFFF"/>
                    </a:solidFill>
                  </a:tcPr>
                </a:tc>
                <a:extLst>
                  <a:ext uri="{0D108BD9-81ED-4DB2-BD59-A6C34878D82A}">
                    <a16:rowId xmlns:a16="http://schemas.microsoft.com/office/drawing/2014/main" val="3901682733"/>
                  </a:ext>
                </a:extLst>
              </a:tr>
              <a:tr h="1984717">
                <a:tc gridSpan="2">
                  <a:txBody>
                    <a:bodyPr/>
                    <a:lstStyle/>
                    <a:p>
                      <a:pPr>
                        <a:spcAft>
                          <a:spcPts val="2250"/>
                        </a:spcAft>
                      </a:pPr>
                      <a:r>
                        <a:rPr lang="fi-FI" sz="1600" b="1" dirty="0">
                          <a:solidFill>
                            <a:srgbClr val="212529"/>
                          </a:solidFill>
                          <a:effectLst/>
                          <a:latin typeface="Lato" panose="020F0502020204030203" pitchFamily="34" charset="0"/>
                        </a:rPr>
                        <a:t>LAAJA-ALAINEN OPETTAJAKELPOISUUS ELI NS. KAKSOISKELPOISUUS, esim. luokanopettaja-aineenopettaja</a:t>
                      </a:r>
                      <a:br>
                        <a:rPr lang="fi-FI" sz="1600" b="1" dirty="0">
                          <a:solidFill>
                            <a:srgbClr val="212529"/>
                          </a:solidFill>
                          <a:effectLst/>
                          <a:latin typeface="Lato" panose="020F0502020204030203" pitchFamily="34" charset="0"/>
                        </a:rPr>
                      </a:br>
                      <a:r>
                        <a:rPr lang="fi-FI" sz="1600" dirty="0">
                          <a:solidFill>
                            <a:srgbClr val="212529"/>
                          </a:solidFill>
                          <a:effectLst/>
                          <a:latin typeface="Lato" panose="020F0502020204030203" pitchFamily="34" charset="0"/>
                        </a:rPr>
                        <a:t>Tutustu Valtioneuvoston asetukseen opetustoimen henkilöstön kelpoisuusvaatimuksista </a:t>
                      </a:r>
                      <a:r>
                        <a:rPr lang="fi-FI" sz="1600" u="none" strike="noStrike" dirty="0">
                          <a:solidFill>
                            <a:srgbClr val="002957"/>
                          </a:solidFill>
                          <a:effectLst/>
                          <a:latin typeface="Lato" panose="020F0502020204030203" pitchFamily="34" charset="0"/>
                          <a:hlinkClick r:id="rId3"/>
                        </a:rPr>
                        <a:t>http://www.finlex.fi/fi/laki/ajantasa/1998/19980986</a:t>
                      </a:r>
                      <a:r>
                        <a:rPr lang="fi-FI" sz="1600" dirty="0">
                          <a:solidFill>
                            <a:srgbClr val="212529"/>
                          </a:solidFill>
                          <a:effectLst/>
                          <a:latin typeface="Lato" panose="020F0502020204030203" pitchFamily="34" charset="0"/>
                        </a:rPr>
                        <a:t> , kysy asiaa kyseisen oppiaineen lehtorilta tai ainelaitokselta. Useissa oppiaineissa perusopetuksen yläluokkien aineenopettajan kelpoisuuteen vaaditaan oppiaineen perus- ja aineopinnot (sekä korkea-asteen tutkinto, joka sisältää asetuksen mukaiset pedagogiset opinnot).</a:t>
                      </a:r>
                      <a:endParaRPr lang="fi-FI" sz="1600" dirty="0">
                        <a:effectLst/>
                        <a:latin typeface="Lato" panose="020F0502020204030203" pitchFamily="34" charset="0"/>
                      </a:endParaRPr>
                    </a:p>
                    <a:p>
                      <a:r>
                        <a:rPr lang="fi-FI" sz="1600" u="none" strike="noStrike" dirty="0">
                          <a:solidFill>
                            <a:srgbClr val="002957"/>
                          </a:solidFill>
                          <a:effectLst/>
                          <a:latin typeface="Lato" panose="020F0502020204030203" pitchFamily="34" charset="0"/>
                          <a:hlinkClick r:id="rId4"/>
                        </a:rPr>
                        <a:t>Tietoa eri kouluasteiden opettajakelpoisuudesta </a:t>
                      </a:r>
                      <a:r>
                        <a:rPr lang="fi-FI" sz="1600" dirty="0">
                          <a:solidFill>
                            <a:srgbClr val="212529"/>
                          </a:solidFill>
                          <a:effectLst/>
                          <a:latin typeface="Lato" panose="020F0502020204030203" pitchFamily="34" charset="0"/>
                        </a:rPr>
                        <a:t>löytyy myös tiedekuntamme sivuilta.</a:t>
                      </a:r>
                      <a:endParaRPr lang="fi-FI" sz="1600" dirty="0">
                        <a:effectLst/>
                        <a:latin typeface="Lato" panose="020F0502020204030203" pitchFamily="34" charset="0"/>
                      </a:endParaRPr>
                    </a:p>
                  </a:txBody>
                  <a:tcPr marL="59218" marR="59218" marT="59218" marB="59218" anchor="ctr">
                    <a:lnL>
                      <a:noFill/>
                    </a:lnL>
                    <a:lnR>
                      <a:noFill/>
                    </a:lnR>
                    <a:lnT>
                      <a:noFill/>
                    </a:lnT>
                    <a:lnB>
                      <a:noFill/>
                    </a:lnB>
                    <a:solidFill>
                      <a:srgbClr val="F0F2F5"/>
                    </a:solidFill>
                  </a:tcPr>
                </a:tc>
                <a:tc hMerge="1">
                  <a:txBody>
                    <a:bodyPr/>
                    <a:lstStyle/>
                    <a:p>
                      <a:endParaRPr lang="fi-FI"/>
                    </a:p>
                  </a:txBody>
                  <a:tcPr/>
                </a:tc>
                <a:extLst>
                  <a:ext uri="{0D108BD9-81ED-4DB2-BD59-A6C34878D82A}">
                    <a16:rowId xmlns:a16="http://schemas.microsoft.com/office/drawing/2014/main" val="2475911782"/>
                  </a:ext>
                </a:extLst>
              </a:tr>
            </a:tbl>
          </a:graphicData>
        </a:graphic>
      </p:graphicFrame>
    </p:spTree>
    <p:extLst>
      <p:ext uri="{BB962C8B-B14F-4D97-AF65-F5344CB8AC3E}">
        <p14:creationId xmlns:p14="http://schemas.microsoft.com/office/powerpoint/2010/main" val="2501616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50FB813-6D7C-4208-9A09-64D2EA8CED98}"/>
              </a:ext>
            </a:extLst>
          </p:cNvPr>
          <p:cNvSpPr>
            <a:spLocks noGrp="1"/>
          </p:cNvSpPr>
          <p:nvPr>
            <p:ph type="title"/>
          </p:nvPr>
        </p:nvSpPr>
        <p:spPr>
          <a:xfrm>
            <a:off x="4397121" y="346798"/>
            <a:ext cx="6894576" cy="1410082"/>
          </a:xfrm>
        </p:spPr>
        <p:txBody>
          <a:bodyPr anchor="b">
            <a:normAutofit fontScale="90000"/>
          </a:bodyPr>
          <a:lstStyle/>
          <a:p>
            <a:br>
              <a:rPr lang="fi-FI" sz="3800" b="1" i="0" dirty="0">
                <a:effectLst/>
                <a:latin typeface="Ubuntu"/>
              </a:rPr>
            </a:br>
            <a:r>
              <a:rPr lang="fi-FI" sz="3800" b="1" i="0" dirty="0">
                <a:effectLst/>
                <a:latin typeface="Ubuntu"/>
              </a:rPr>
              <a:t>Helmikuu</a:t>
            </a:r>
            <a:br>
              <a:rPr lang="fi-FI" sz="3800" b="0" i="0" dirty="0">
                <a:effectLst/>
                <a:latin typeface="Ubuntu"/>
              </a:rPr>
            </a:br>
            <a:endParaRPr lang="fi-FI" sz="3800" dirty="0"/>
          </a:p>
        </p:txBody>
      </p:sp>
      <p:pic>
        <p:nvPicPr>
          <p:cNvPr id="5" name="Picture 4" descr="Mutkainen tie kukkuloiden ja laaksojen halki auringonlaskun aikaan">
            <a:extLst>
              <a:ext uri="{FF2B5EF4-FFF2-40B4-BE49-F238E27FC236}">
                <a16:creationId xmlns:a16="http://schemas.microsoft.com/office/drawing/2014/main" id="{7DD88355-BFBF-4D54-884F-78234BFF9255}"/>
              </a:ext>
            </a:extLst>
          </p:cNvPr>
          <p:cNvPicPr>
            <a:picLocks noChangeAspect="1"/>
          </p:cNvPicPr>
          <p:nvPr/>
        </p:nvPicPr>
        <p:blipFill rotWithShape="1">
          <a:blip r:embed="rId2"/>
          <a:srcRect l="28019" r="48640"/>
          <a:stretch/>
        </p:blipFill>
        <p:spPr>
          <a:xfrm>
            <a:off x="20" y="1"/>
            <a:ext cx="4052522" cy="6858000"/>
          </a:xfrm>
          <a:custGeom>
            <a:avLst/>
            <a:gdLst/>
            <a:ahLst/>
            <a:cxnLst/>
            <a:rect l="l" t="t" r="r" b="b"/>
            <a:pathLst>
              <a:path w="4052542" h="6858000">
                <a:moveTo>
                  <a:pt x="0" y="0"/>
                </a:moveTo>
                <a:lnTo>
                  <a:pt x="4020923" y="0"/>
                </a:lnTo>
                <a:lnTo>
                  <a:pt x="4022656" y="14697"/>
                </a:lnTo>
                <a:cubicBezTo>
                  <a:pt x="4037606" y="98462"/>
                  <a:pt x="4035072" y="183369"/>
                  <a:pt x="4039126" y="267642"/>
                </a:cubicBezTo>
                <a:cubicBezTo>
                  <a:pt x="4043941" y="370699"/>
                  <a:pt x="4037860" y="474136"/>
                  <a:pt x="4035579" y="577446"/>
                </a:cubicBezTo>
                <a:cubicBezTo>
                  <a:pt x="4033805" y="665399"/>
                  <a:pt x="4025063" y="753226"/>
                  <a:pt x="4027724" y="841306"/>
                </a:cubicBezTo>
                <a:cubicBezTo>
                  <a:pt x="4027914" y="844352"/>
                  <a:pt x="4027914" y="847398"/>
                  <a:pt x="4027724" y="850444"/>
                </a:cubicBezTo>
                <a:cubicBezTo>
                  <a:pt x="4019615" y="947281"/>
                  <a:pt x="4019615" y="1044626"/>
                  <a:pt x="4027724" y="1141464"/>
                </a:cubicBezTo>
                <a:cubicBezTo>
                  <a:pt x="4030296" y="1181772"/>
                  <a:pt x="4029574" y="1222221"/>
                  <a:pt x="4025570" y="1262415"/>
                </a:cubicBezTo>
                <a:cubicBezTo>
                  <a:pt x="4021769" y="1313563"/>
                  <a:pt x="4009606" y="1365472"/>
                  <a:pt x="4018348" y="1416238"/>
                </a:cubicBezTo>
                <a:cubicBezTo>
                  <a:pt x="4024037" y="1458058"/>
                  <a:pt x="4027166" y="1500194"/>
                  <a:pt x="4027724" y="1542394"/>
                </a:cubicBezTo>
                <a:cubicBezTo>
                  <a:pt x="4032158" y="1636820"/>
                  <a:pt x="4027977" y="1731753"/>
                  <a:pt x="4026330" y="1826433"/>
                </a:cubicBezTo>
                <a:cubicBezTo>
                  <a:pt x="4024556" y="1936724"/>
                  <a:pt x="4027344" y="2047015"/>
                  <a:pt x="4018475" y="2157432"/>
                </a:cubicBezTo>
                <a:cubicBezTo>
                  <a:pt x="4013597" y="2246629"/>
                  <a:pt x="4013597" y="2336029"/>
                  <a:pt x="4018475" y="2425226"/>
                </a:cubicBezTo>
                <a:cubicBezTo>
                  <a:pt x="4020882" y="2506961"/>
                  <a:pt x="4033172" y="2587934"/>
                  <a:pt x="4031145" y="2670557"/>
                </a:cubicBezTo>
                <a:cubicBezTo>
                  <a:pt x="4028737" y="2766886"/>
                  <a:pt x="4017335" y="2862962"/>
                  <a:pt x="4020882" y="2959546"/>
                </a:cubicBezTo>
                <a:cubicBezTo>
                  <a:pt x="4022529" y="3005617"/>
                  <a:pt x="4022656" y="3051688"/>
                  <a:pt x="4023543" y="3097758"/>
                </a:cubicBezTo>
                <a:cubicBezTo>
                  <a:pt x="4024683" y="3153221"/>
                  <a:pt x="4034692" y="3208556"/>
                  <a:pt x="4029117" y="3263892"/>
                </a:cubicBezTo>
                <a:cubicBezTo>
                  <a:pt x="4019869" y="3356161"/>
                  <a:pt x="3995923" y="3446906"/>
                  <a:pt x="4010873" y="3541459"/>
                </a:cubicBezTo>
                <a:cubicBezTo>
                  <a:pt x="4019108" y="3593495"/>
                  <a:pt x="4028357" y="3645658"/>
                  <a:pt x="4033172" y="3698201"/>
                </a:cubicBezTo>
                <a:cubicBezTo>
                  <a:pt x="4037353" y="3745160"/>
                  <a:pt x="4047868" y="3792881"/>
                  <a:pt x="4039886" y="3839586"/>
                </a:cubicBezTo>
                <a:cubicBezTo>
                  <a:pt x="4033045" y="3879565"/>
                  <a:pt x="4036592" y="3919544"/>
                  <a:pt x="4031271" y="3959523"/>
                </a:cubicBezTo>
                <a:cubicBezTo>
                  <a:pt x="4024303" y="4011939"/>
                  <a:pt x="4020629" y="4065244"/>
                  <a:pt x="4015308" y="4118042"/>
                </a:cubicBezTo>
                <a:cubicBezTo>
                  <a:pt x="4010620" y="4165889"/>
                  <a:pt x="4006946" y="4213610"/>
                  <a:pt x="4019615" y="4258539"/>
                </a:cubicBezTo>
                <a:cubicBezTo>
                  <a:pt x="4050656" y="4371622"/>
                  <a:pt x="4033679" y="4484070"/>
                  <a:pt x="4022023" y="4596391"/>
                </a:cubicBezTo>
                <a:cubicBezTo>
                  <a:pt x="4016321" y="4650965"/>
                  <a:pt x="4007959" y="4708712"/>
                  <a:pt x="4020629" y="4758718"/>
                </a:cubicBezTo>
                <a:cubicBezTo>
                  <a:pt x="4043941" y="4847432"/>
                  <a:pt x="4025697" y="4931705"/>
                  <a:pt x="4015561" y="5016866"/>
                </a:cubicBezTo>
                <a:cubicBezTo>
                  <a:pt x="4003335" y="5100174"/>
                  <a:pt x="4005096" y="5184929"/>
                  <a:pt x="4020756" y="5267654"/>
                </a:cubicBezTo>
                <a:cubicBezTo>
                  <a:pt x="4033172" y="5326035"/>
                  <a:pt x="4033172" y="5385432"/>
                  <a:pt x="4034692" y="5444194"/>
                </a:cubicBezTo>
                <a:cubicBezTo>
                  <a:pt x="4035579" y="5481001"/>
                  <a:pt x="4022023" y="5518441"/>
                  <a:pt x="4013027" y="5555120"/>
                </a:cubicBezTo>
                <a:cubicBezTo>
                  <a:pt x="3996937" y="5621371"/>
                  <a:pt x="3991109" y="5688636"/>
                  <a:pt x="4013027" y="5753237"/>
                </a:cubicBezTo>
                <a:cubicBezTo>
                  <a:pt x="4043561" y="5842713"/>
                  <a:pt x="4061045" y="5932189"/>
                  <a:pt x="4048375" y="6026870"/>
                </a:cubicBezTo>
                <a:cubicBezTo>
                  <a:pt x="4041027" y="6085251"/>
                  <a:pt x="4039380" y="6144902"/>
                  <a:pt x="4028357" y="6202522"/>
                </a:cubicBezTo>
                <a:cubicBezTo>
                  <a:pt x="4010240" y="6298091"/>
                  <a:pt x="4016701" y="6393024"/>
                  <a:pt x="4031145" y="6487196"/>
                </a:cubicBezTo>
                <a:cubicBezTo>
                  <a:pt x="4041293" y="6565885"/>
                  <a:pt x="4042395" y="6645474"/>
                  <a:pt x="4034439" y="6724403"/>
                </a:cubicBezTo>
                <a:lnTo>
                  <a:pt x="4025206" y="6858000"/>
                </a:lnTo>
                <a:lnTo>
                  <a:pt x="0" y="6858000"/>
                </a:lnTo>
                <a:close/>
              </a:path>
            </a:pathLst>
          </a:custGeom>
        </p:spPr>
      </p:pic>
      <p:sp>
        <p:nvSpPr>
          <p:cNvPr id="11" name="sketchy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90D42330-3308-4B78-BC11-DC0C9DA2E01D}"/>
              </a:ext>
            </a:extLst>
          </p:cNvPr>
          <p:cNvSpPr>
            <a:spLocks noGrp="1"/>
          </p:cNvSpPr>
          <p:nvPr>
            <p:ph idx="1"/>
          </p:nvPr>
        </p:nvSpPr>
        <p:spPr>
          <a:xfrm>
            <a:off x="4654296" y="1633056"/>
            <a:ext cx="6894576" cy="4995501"/>
          </a:xfrm>
        </p:spPr>
        <p:txBody>
          <a:bodyPr>
            <a:normAutofit fontScale="85000" lnSpcReduction="10000"/>
          </a:bodyPr>
          <a:lstStyle/>
          <a:p>
            <a:pPr>
              <a:buFont typeface="Arial" panose="020B0604020202020204" pitchFamily="34" charset="0"/>
              <a:buChar char="•"/>
            </a:pPr>
            <a:r>
              <a:rPr lang="fi-FI" dirty="0">
                <a:latin typeface="Ubuntu"/>
              </a:rPr>
              <a:t>Pienryhmä</a:t>
            </a:r>
            <a:r>
              <a:rPr lang="fi-FI" b="0" i="0" dirty="0">
                <a:effectLst/>
                <a:latin typeface="Ubuntu"/>
              </a:rPr>
              <a:t>ohjaukset (2-3 henkeä per ryhmä):</a:t>
            </a:r>
          </a:p>
          <a:p>
            <a:pPr lvl="1"/>
            <a:r>
              <a:rPr lang="fi-FI" b="0" i="0" dirty="0">
                <a:effectLst/>
                <a:latin typeface="Ubuntu"/>
              </a:rPr>
              <a:t>Tammikuun loppu/ helmikuu (tarvittaessa myös yksilöohjauksia)</a:t>
            </a:r>
          </a:p>
          <a:p>
            <a:pPr lvl="2"/>
            <a:r>
              <a:rPr lang="fi-FI" sz="2000" dirty="0">
                <a:latin typeface="Ubuntu"/>
              </a:rPr>
              <a:t>M</a:t>
            </a:r>
            <a:r>
              <a:rPr lang="fi-FI" sz="2000" b="0" i="0" dirty="0">
                <a:effectLst/>
                <a:latin typeface="Ubuntu"/>
              </a:rPr>
              <a:t>itä valinnaisia opintoja suunnittelet maisteritutkintoon ja mitä kysymyksiä sinulla niistä on?</a:t>
            </a:r>
          </a:p>
          <a:p>
            <a:pPr lvl="2"/>
            <a:endParaRPr lang="fi-FI" b="0" i="0" dirty="0">
              <a:effectLst/>
              <a:latin typeface="Ubuntu"/>
            </a:endParaRPr>
          </a:p>
          <a:p>
            <a:pPr marL="0" indent="0">
              <a:buNone/>
            </a:pPr>
            <a:endParaRPr lang="fi-FI" sz="2200" b="0" i="0" dirty="0">
              <a:effectLst/>
              <a:latin typeface="Ubuntu"/>
            </a:endParaRPr>
          </a:p>
          <a:p>
            <a:pPr>
              <a:buFont typeface="Arial" panose="020B0604020202020204" pitchFamily="34" charset="0"/>
              <a:buChar char="•"/>
            </a:pPr>
            <a:r>
              <a:rPr lang="fi-FI" sz="2200" b="0" i="0" dirty="0">
                <a:effectLst/>
                <a:latin typeface="Ubuntu"/>
              </a:rPr>
              <a:t>haku OKL:n tarjoamiin valinnaisiin opintoihin, ks. </a:t>
            </a:r>
          </a:p>
          <a:p>
            <a:pPr>
              <a:buFont typeface="Arial" panose="020B0604020202020204" pitchFamily="34" charset="0"/>
              <a:buChar char="•"/>
            </a:pPr>
            <a:r>
              <a:rPr lang="fi-FI" sz="2400" b="0" i="0" dirty="0">
                <a:effectLst/>
                <a:latin typeface="Ubuntu"/>
                <a:hlinkClick r:id="rId3"/>
              </a:rPr>
              <a:t>https://www.jyu.fi/edupsy/fi/laitokset/okl/opiskelu/sivuainee</a:t>
            </a:r>
            <a:r>
              <a:rPr lang="fi-FI" sz="2400" b="0" i="0" dirty="0">
                <a:solidFill>
                  <a:srgbClr val="333333"/>
                </a:solidFill>
                <a:effectLst/>
                <a:latin typeface="Ubuntu"/>
                <a:hlinkClick r:id="rId3"/>
              </a:rPr>
              <a:t>t</a:t>
            </a:r>
            <a:r>
              <a:rPr lang="fi-FI" sz="2400" dirty="0">
                <a:solidFill>
                  <a:srgbClr val="333333"/>
                </a:solidFill>
                <a:latin typeface="Ubuntu"/>
              </a:rPr>
              <a:t> </a:t>
            </a:r>
            <a:r>
              <a:rPr lang="fi-FI" sz="2400" b="0" i="0" dirty="0">
                <a:effectLst/>
                <a:latin typeface="Ubuntu"/>
              </a:rPr>
              <a:t>Hakuaika kyseisiin opintoihin on 13.2.-3.3.2023.</a:t>
            </a:r>
          </a:p>
          <a:p>
            <a:pPr marL="342900" lvl="0" indent="-342900">
              <a:buFont typeface="Calibri" panose="020F0502020204030204" pitchFamily="34" charset="0"/>
              <a:buChar char="-"/>
            </a:pPr>
            <a:r>
              <a:rPr lang="fi-FI" sz="2000" b="1" dirty="0">
                <a:effectLst/>
                <a:latin typeface="Calibri" panose="020F0502020204030204" pitchFamily="34" charset="0"/>
                <a:ea typeface="Times New Roman" panose="02020603050405020304" pitchFamily="18" charset="0"/>
              </a:rPr>
              <a:t>Kesäopetus</a:t>
            </a:r>
            <a:r>
              <a:rPr lang="fi-FI" sz="2000" dirty="0">
                <a:effectLst/>
                <a:latin typeface="Calibri" panose="020F0502020204030204" pitchFamily="34" charset="0"/>
                <a:ea typeface="Times New Roman" panose="02020603050405020304" pitchFamily="18" charset="0"/>
              </a:rPr>
              <a:t>: OKL:n kesäopetus 2022 kootaan verkkosivuille maaliskuun alkupuolella. </a:t>
            </a:r>
            <a:endParaRPr lang="fi-FI" sz="2000" dirty="0">
              <a:effectLst/>
              <a:latin typeface="Calibri" panose="020F0502020204030204" pitchFamily="34" charset="0"/>
              <a:ea typeface="Calibri" panose="020F0502020204030204" pitchFamily="34" charset="0"/>
            </a:endParaRPr>
          </a:p>
          <a:p>
            <a:pPr marL="342900" lvl="0" indent="-342900">
              <a:buFont typeface="Calibri" panose="020F0502020204030204" pitchFamily="34" charset="0"/>
              <a:buChar char="-"/>
            </a:pPr>
            <a:r>
              <a:rPr lang="fi-FI" sz="2000" b="1" dirty="0">
                <a:effectLst/>
                <a:latin typeface="Calibri" panose="020F0502020204030204" pitchFamily="34" charset="0"/>
                <a:ea typeface="Times New Roman" panose="02020603050405020304" pitchFamily="18" charset="0"/>
              </a:rPr>
              <a:t>Kysy koulutussuunnittelijalta </a:t>
            </a:r>
            <a:r>
              <a:rPr lang="fi-FI" sz="2000" dirty="0">
                <a:effectLst/>
                <a:latin typeface="Calibri" panose="020F0502020204030204" pitchFamily="34" charset="0"/>
                <a:ea typeface="Times New Roman" panose="02020603050405020304" pitchFamily="18" charset="0"/>
              </a:rPr>
              <a:t>-tunnit alkuvuodesta joka </a:t>
            </a:r>
            <a:r>
              <a:rPr lang="fi-FI" sz="2000" b="1" dirty="0">
                <a:effectLst/>
                <a:latin typeface="Calibri" panose="020F0502020204030204" pitchFamily="34" charset="0"/>
                <a:ea typeface="Times New Roman" panose="02020603050405020304" pitchFamily="18" charset="0"/>
              </a:rPr>
              <a:t>maanantai klo 10-11 </a:t>
            </a:r>
            <a:r>
              <a:rPr lang="fi-FI" sz="2000" dirty="0">
                <a:effectLst/>
                <a:latin typeface="Calibri" panose="020F0502020204030204" pitchFamily="34" charset="0"/>
                <a:ea typeface="Times New Roman" panose="02020603050405020304" pitchFamily="18" charset="0"/>
              </a:rPr>
              <a:t>(muulloin joka kuukauden 1. maanantai), paikalla Iida ja/tai Tiina</a:t>
            </a:r>
          </a:p>
          <a:p>
            <a:pPr marL="342900" lvl="0" indent="-342900">
              <a:buFont typeface="Calibri" panose="020F0502020204030204" pitchFamily="34" charset="0"/>
              <a:buChar char="-"/>
            </a:pPr>
            <a:r>
              <a:rPr lang="fi-FI" sz="2000" b="1" dirty="0">
                <a:effectLst/>
                <a:latin typeface="Calibri" panose="020F0502020204030204" pitchFamily="34" charset="0"/>
                <a:ea typeface="Times New Roman" panose="02020603050405020304" pitchFamily="18" charset="0"/>
              </a:rPr>
              <a:t>Kysy </a:t>
            </a:r>
            <a:r>
              <a:rPr lang="fi-FI" sz="2000" b="1" dirty="0" err="1">
                <a:effectLst/>
                <a:latin typeface="Calibri" panose="020F0502020204030204" pitchFamily="34" charset="0"/>
                <a:ea typeface="Times New Roman" panose="02020603050405020304" pitchFamily="18" charset="0"/>
              </a:rPr>
              <a:t>SISUsta</a:t>
            </a:r>
            <a:r>
              <a:rPr lang="fi-FI" sz="2000" b="1" dirty="0">
                <a:effectLst/>
                <a:latin typeface="Calibri" panose="020F0502020204030204" pitchFamily="34" charset="0"/>
                <a:ea typeface="Times New Roman" panose="02020603050405020304" pitchFamily="18" charset="0"/>
              </a:rPr>
              <a:t> </a:t>
            </a:r>
            <a:r>
              <a:rPr lang="fi-FI" sz="2000" dirty="0">
                <a:effectLst/>
                <a:latin typeface="Calibri" panose="020F0502020204030204" pitchFamily="34" charset="0"/>
                <a:ea typeface="Times New Roman" panose="02020603050405020304" pitchFamily="18" charset="0"/>
              </a:rPr>
              <a:t>-tunnit, joita on yksi joka kuukausi, paikalla Iida.</a:t>
            </a:r>
            <a:endParaRPr lang="fi-FI" sz="2000" dirty="0">
              <a:effectLst/>
              <a:latin typeface="Calibri" panose="020F0502020204030204" pitchFamily="34" charset="0"/>
              <a:ea typeface="Calibri" panose="020F0502020204030204" pitchFamily="34" charset="0"/>
            </a:endParaRPr>
          </a:p>
          <a:p>
            <a:pPr marL="342900" lvl="0" indent="-342900">
              <a:buFont typeface="Calibri" panose="020F0502020204030204" pitchFamily="34" charset="0"/>
              <a:buChar char="-"/>
            </a:pPr>
            <a:endParaRPr lang="fi-FI" sz="2000" dirty="0">
              <a:effectLst/>
              <a:latin typeface="Calibri" panose="020F0502020204030204" pitchFamily="34" charset="0"/>
              <a:ea typeface="Calibri" panose="020F0502020204030204" pitchFamily="34" charset="0"/>
            </a:endParaRPr>
          </a:p>
          <a:p>
            <a:endParaRPr lang="fi-FI" sz="2200" dirty="0"/>
          </a:p>
        </p:txBody>
      </p:sp>
    </p:spTree>
    <p:extLst>
      <p:ext uri="{BB962C8B-B14F-4D97-AF65-F5344CB8AC3E}">
        <p14:creationId xmlns:p14="http://schemas.microsoft.com/office/powerpoint/2010/main" val="10107696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01039-B30A-4984-85CF-2129AEE9112C}"/>
              </a:ext>
            </a:extLst>
          </p:cNvPr>
          <p:cNvSpPr>
            <a:spLocks noGrp="1"/>
          </p:cNvSpPr>
          <p:nvPr>
            <p:ph type="title"/>
          </p:nvPr>
        </p:nvSpPr>
        <p:spPr/>
        <p:txBody>
          <a:bodyPr/>
          <a:lstStyle/>
          <a:p>
            <a:r>
              <a:rPr lang="fi-FI" dirty="0"/>
              <a:t>Kysy koulutussuunnittelijalta -tunnit</a:t>
            </a:r>
          </a:p>
        </p:txBody>
      </p:sp>
      <p:sp>
        <p:nvSpPr>
          <p:cNvPr id="3" name="Content Placeholder 2">
            <a:extLst>
              <a:ext uri="{FF2B5EF4-FFF2-40B4-BE49-F238E27FC236}">
                <a16:creationId xmlns:a16="http://schemas.microsoft.com/office/drawing/2014/main" id="{D2FB270E-3F50-44E8-B23E-321E9D5A6D51}"/>
              </a:ext>
            </a:extLst>
          </p:cNvPr>
          <p:cNvSpPr>
            <a:spLocks noGrp="1"/>
          </p:cNvSpPr>
          <p:nvPr>
            <p:ph idx="1"/>
          </p:nvPr>
        </p:nvSpPr>
        <p:spPr/>
        <p:txBody>
          <a:bodyPr>
            <a:normAutofit fontScale="25000" lnSpcReduction="20000"/>
          </a:bodyPr>
          <a:lstStyle/>
          <a:p>
            <a:pPr algn="just"/>
            <a:r>
              <a:rPr lang="fi-FI" sz="7200" b="0" i="0" dirty="0">
                <a:solidFill>
                  <a:srgbClr val="212529"/>
                </a:solidFill>
                <a:effectLst/>
                <a:latin typeface="Lato" panose="020F0502020204030203" pitchFamily="34" charset="0"/>
              </a:rPr>
              <a:t>Kysy </a:t>
            </a:r>
            <a:r>
              <a:rPr lang="fi-FI" sz="7200" b="0" i="0" dirty="0" err="1">
                <a:solidFill>
                  <a:srgbClr val="212529"/>
                </a:solidFill>
                <a:effectLst/>
                <a:latin typeface="Lato" panose="020F0502020204030203" pitchFamily="34" charset="0"/>
              </a:rPr>
              <a:t>koulutussuunnitelijalta</a:t>
            </a:r>
            <a:r>
              <a:rPr lang="fi-FI" sz="7200" b="0" i="0" dirty="0">
                <a:solidFill>
                  <a:srgbClr val="212529"/>
                </a:solidFill>
                <a:effectLst/>
                <a:latin typeface="Lato" panose="020F0502020204030203" pitchFamily="34" charset="0"/>
              </a:rPr>
              <a:t> -tunnin aikana voit piipahtaa kysymässä opintoihin liittyviä kysymyksiä luokanopettajakoulutuksen koulutussuunnittelijoilta. Tällä hetkellä tilaisuudet järjestetään Zoomissa, linkki alla.</a:t>
            </a:r>
          </a:p>
          <a:p>
            <a:pPr algn="ctr"/>
            <a:r>
              <a:rPr lang="fi-FI" sz="7200" b="0" i="0" dirty="0">
                <a:solidFill>
                  <a:srgbClr val="212529"/>
                </a:solidFill>
                <a:effectLst/>
                <a:latin typeface="Lato" panose="020F0502020204030203" pitchFamily="34" charset="0"/>
              </a:rPr>
              <a:t>ma 2.1.2023 klo 10-12</a:t>
            </a:r>
          </a:p>
          <a:p>
            <a:pPr algn="ctr"/>
            <a:r>
              <a:rPr lang="fi-FI" sz="7200" b="0" i="0" dirty="0">
                <a:solidFill>
                  <a:srgbClr val="212529"/>
                </a:solidFill>
                <a:effectLst/>
                <a:latin typeface="Lato" panose="020F0502020204030203" pitchFamily="34" charset="0"/>
              </a:rPr>
              <a:t>ma 16.1.2023 klo 10-11 (pääasiassa kysymykset valinnaisista opinnoista)</a:t>
            </a:r>
          </a:p>
          <a:p>
            <a:pPr algn="ctr"/>
            <a:r>
              <a:rPr lang="fi-FI" sz="7200" b="0" i="0" dirty="0">
                <a:solidFill>
                  <a:srgbClr val="212529"/>
                </a:solidFill>
                <a:effectLst/>
                <a:latin typeface="Lato" panose="020F0502020204030203" pitchFamily="34" charset="0"/>
              </a:rPr>
              <a:t>ma 23.1.2023 klo 10-11 (pääasiassa kysymykset valinnaisista opinnoista) </a:t>
            </a:r>
          </a:p>
          <a:p>
            <a:pPr algn="ctr"/>
            <a:r>
              <a:rPr lang="fi-FI" sz="7200" b="0" i="0" dirty="0">
                <a:solidFill>
                  <a:srgbClr val="212529"/>
                </a:solidFill>
                <a:effectLst/>
                <a:latin typeface="Lato" panose="020F0502020204030203" pitchFamily="34" charset="0"/>
              </a:rPr>
              <a:t>ma 6.2.2023 klo 10-11</a:t>
            </a:r>
          </a:p>
          <a:p>
            <a:pPr algn="ctr"/>
            <a:r>
              <a:rPr lang="fi-FI" sz="7200" b="0" i="0" dirty="0">
                <a:solidFill>
                  <a:srgbClr val="212529"/>
                </a:solidFill>
                <a:effectLst/>
                <a:latin typeface="Lato" panose="020F0502020204030203" pitchFamily="34" charset="0"/>
              </a:rPr>
              <a:t>ma 13.2.2023 klo 10-11 (pääasiassa kysymykset valinnaisista opinnoista) </a:t>
            </a:r>
          </a:p>
          <a:p>
            <a:pPr algn="ctr"/>
            <a:r>
              <a:rPr lang="fi-FI" sz="7200" b="0" i="0" dirty="0">
                <a:solidFill>
                  <a:srgbClr val="212529"/>
                </a:solidFill>
                <a:effectLst/>
                <a:latin typeface="Lato" panose="020F0502020204030203" pitchFamily="34" charset="0"/>
              </a:rPr>
              <a:t>ma 13.3.2023 klo 10-11 </a:t>
            </a:r>
          </a:p>
          <a:p>
            <a:pPr algn="ctr"/>
            <a:r>
              <a:rPr lang="fi-FI" sz="7200" b="0" i="0" dirty="0">
                <a:solidFill>
                  <a:srgbClr val="212529"/>
                </a:solidFill>
                <a:effectLst/>
                <a:latin typeface="Lato" panose="020F0502020204030203" pitchFamily="34" charset="0"/>
              </a:rPr>
              <a:t>ma 3.4.2023 klo 10-11</a:t>
            </a:r>
          </a:p>
          <a:p>
            <a:pPr algn="ctr"/>
            <a:r>
              <a:rPr lang="fi-FI" sz="7200" b="0" i="0" dirty="0">
                <a:solidFill>
                  <a:srgbClr val="212529"/>
                </a:solidFill>
                <a:effectLst/>
                <a:latin typeface="Lato" panose="020F0502020204030203" pitchFamily="34" charset="0"/>
              </a:rPr>
              <a:t>ma 8.5.2023 klo 10-11</a:t>
            </a:r>
          </a:p>
          <a:p>
            <a:pPr algn="ctr"/>
            <a:r>
              <a:rPr lang="fi-FI" sz="7200" b="0" i="0" dirty="0">
                <a:solidFill>
                  <a:srgbClr val="212529"/>
                </a:solidFill>
                <a:effectLst/>
                <a:latin typeface="Lato" panose="020F0502020204030203" pitchFamily="34" charset="0"/>
                <a:hlinkClick r:id="rId2"/>
              </a:rPr>
              <a:t>https://jyufi.zoom.us/j/63412485065</a:t>
            </a:r>
            <a:r>
              <a:rPr lang="fi-FI" sz="7200" b="0" i="0" dirty="0">
                <a:solidFill>
                  <a:srgbClr val="212529"/>
                </a:solidFill>
                <a:effectLst/>
                <a:latin typeface="Lato" panose="020F0502020204030203" pitchFamily="34" charset="0"/>
              </a:rPr>
              <a:t> </a:t>
            </a:r>
          </a:p>
          <a:p>
            <a:pPr algn="ctr"/>
            <a:r>
              <a:rPr lang="fi-FI" sz="7200" b="0" i="0" dirty="0">
                <a:solidFill>
                  <a:srgbClr val="212529"/>
                </a:solidFill>
                <a:effectLst/>
                <a:latin typeface="Lato" panose="020F0502020204030203" pitchFamily="34" charset="0"/>
                <a:hlinkClick r:id="rId3"/>
              </a:rPr>
              <a:t>https://www.jyu.fi/edupsy/fi/laitokset/okl/opiskelu/luokanopettajakoulutus/kysy-koulutussuunnittelijoilta</a:t>
            </a:r>
            <a:r>
              <a:rPr lang="fi-FI" sz="7200" b="0" i="0" dirty="0">
                <a:solidFill>
                  <a:srgbClr val="212529"/>
                </a:solidFill>
                <a:effectLst/>
                <a:latin typeface="Lato" panose="020F0502020204030203" pitchFamily="34" charset="0"/>
              </a:rPr>
              <a:t> </a:t>
            </a:r>
          </a:p>
          <a:p>
            <a:endParaRPr lang="fi-FI" b="0" i="0" dirty="0">
              <a:solidFill>
                <a:srgbClr val="212529"/>
              </a:solidFill>
              <a:effectLst/>
              <a:latin typeface="Lato" panose="020F0502020204030203" pitchFamily="34" charset="0"/>
            </a:endParaRPr>
          </a:p>
          <a:p>
            <a:pPr algn="ctr"/>
            <a:endParaRPr lang="fi-FI" b="0" i="0" dirty="0">
              <a:solidFill>
                <a:srgbClr val="212529"/>
              </a:solidFill>
              <a:effectLst/>
              <a:latin typeface="Lato" panose="020F0502020204030203" pitchFamily="34" charset="0"/>
            </a:endParaRPr>
          </a:p>
          <a:p>
            <a:pPr marL="0" indent="0">
              <a:buNone/>
            </a:pPr>
            <a:br>
              <a:rPr lang="fi-FI" dirty="0"/>
            </a:br>
            <a:endParaRPr lang="fi-FI" dirty="0"/>
          </a:p>
        </p:txBody>
      </p:sp>
    </p:spTree>
    <p:extLst>
      <p:ext uri="{BB962C8B-B14F-4D97-AF65-F5344CB8AC3E}">
        <p14:creationId xmlns:p14="http://schemas.microsoft.com/office/powerpoint/2010/main" val="213491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F30BE-995E-7181-B394-0BE56C32CC62}"/>
              </a:ext>
            </a:extLst>
          </p:cNvPr>
          <p:cNvSpPr>
            <a:spLocks noGrp="1"/>
          </p:cNvSpPr>
          <p:nvPr>
            <p:ph type="title"/>
          </p:nvPr>
        </p:nvSpPr>
        <p:spPr/>
        <p:txBody>
          <a:bodyPr/>
          <a:lstStyle/>
          <a:p>
            <a:r>
              <a:rPr lang="fi-FI" dirty="0"/>
              <a:t>Kysy Sisusta -tunnit</a:t>
            </a:r>
          </a:p>
        </p:txBody>
      </p:sp>
      <p:sp>
        <p:nvSpPr>
          <p:cNvPr id="3" name="Content Placeholder 2">
            <a:extLst>
              <a:ext uri="{FF2B5EF4-FFF2-40B4-BE49-F238E27FC236}">
                <a16:creationId xmlns:a16="http://schemas.microsoft.com/office/drawing/2014/main" id="{2429A8CC-078D-CECB-F4CC-253D7225DFDC}"/>
              </a:ext>
            </a:extLst>
          </p:cNvPr>
          <p:cNvSpPr>
            <a:spLocks noGrp="1"/>
          </p:cNvSpPr>
          <p:nvPr>
            <p:ph idx="1"/>
          </p:nvPr>
        </p:nvSpPr>
        <p:spPr/>
        <p:txBody>
          <a:bodyPr>
            <a:normAutofit lnSpcReduction="10000"/>
          </a:bodyPr>
          <a:lstStyle/>
          <a:p>
            <a:r>
              <a:rPr lang="fi-FI" dirty="0"/>
              <a:t>Kevätlukukausi 2023:</a:t>
            </a:r>
          </a:p>
          <a:p>
            <a:endParaRPr lang="fi-FI" dirty="0"/>
          </a:p>
          <a:p>
            <a:r>
              <a:rPr lang="fi-FI" dirty="0"/>
              <a:t>3.1. klo 10-11</a:t>
            </a:r>
          </a:p>
          <a:p>
            <a:r>
              <a:rPr lang="fi-FI" dirty="0"/>
              <a:t>7.2. klo 12-13</a:t>
            </a:r>
          </a:p>
          <a:p>
            <a:r>
              <a:rPr lang="fi-FI" dirty="0"/>
              <a:t>14.3. klo 9-10</a:t>
            </a:r>
          </a:p>
          <a:p>
            <a:r>
              <a:rPr lang="fi-FI" dirty="0"/>
              <a:t>18.4. klo 9-10</a:t>
            </a:r>
          </a:p>
          <a:p>
            <a:r>
              <a:rPr lang="fi-FI" dirty="0"/>
              <a:t>9.5. klo 9-10</a:t>
            </a:r>
          </a:p>
          <a:p>
            <a:r>
              <a:rPr lang="fi-FI" dirty="0"/>
              <a:t>5.6. klo 9-10</a:t>
            </a:r>
          </a:p>
          <a:p>
            <a:r>
              <a:rPr lang="fi-FI" dirty="0" err="1"/>
              <a:t>zoom</a:t>
            </a:r>
            <a:r>
              <a:rPr lang="fi-FI" dirty="0"/>
              <a:t>: https://jyufi.zoom.us/j/68471503464 </a:t>
            </a:r>
          </a:p>
        </p:txBody>
      </p:sp>
    </p:spTree>
    <p:extLst>
      <p:ext uri="{BB962C8B-B14F-4D97-AF65-F5344CB8AC3E}">
        <p14:creationId xmlns:p14="http://schemas.microsoft.com/office/powerpoint/2010/main" val="41715419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38199" y="591267"/>
            <a:ext cx="10515600" cy="1325563"/>
          </a:xfrm>
        </p:spPr>
        <p:txBody>
          <a:bodyPr>
            <a:normAutofit fontScale="90000"/>
          </a:bodyPr>
          <a:lstStyle/>
          <a:p>
            <a:r>
              <a:rPr lang="fi-FI" dirty="0"/>
              <a:t>Voiko aloittaa maisteriopinnot vaikka on vielä kandi kesken?</a:t>
            </a:r>
            <a:br>
              <a:rPr lang="fi-FI" dirty="0"/>
            </a:br>
            <a:endParaRPr lang="fi-FI" dirty="0"/>
          </a:p>
        </p:txBody>
      </p:sp>
      <p:sp>
        <p:nvSpPr>
          <p:cNvPr id="9" name="Content Placeholder 8"/>
          <p:cNvSpPr>
            <a:spLocks noGrp="1"/>
          </p:cNvSpPr>
          <p:nvPr>
            <p:ph idx="1"/>
          </p:nvPr>
        </p:nvSpPr>
        <p:spPr>
          <a:xfrm>
            <a:off x="687795" y="2567610"/>
            <a:ext cx="11229363" cy="2373561"/>
          </a:xfrm>
        </p:spPr>
        <p:txBody>
          <a:bodyPr/>
          <a:lstStyle/>
          <a:p>
            <a:pPr fontAlgn="base"/>
            <a:r>
              <a:rPr lang="fi-FI" sz="2400" dirty="0"/>
              <a:t>Vahva suositus, että ensin kanditutkinto valmiiksi (kasvatustieteen aineopinnot valmiina)</a:t>
            </a:r>
          </a:p>
          <a:p>
            <a:pPr fontAlgn="base"/>
            <a:r>
              <a:rPr lang="fi-FI" sz="2400" dirty="0"/>
              <a:t>Maisterivaiheen opintojaksoissa (ainakin osassa) on edellytyksenä, että tietyt aineopintojen jaksot valmiina</a:t>
            </a:r>
          </a:p>
          <a:p>
            <a:pPr fontAlgn="base"/>
            <a:r>
              <a:rPr lang="fi-FI" sz="2400" dirty="0"/>
              <a:t>Vaikutus maisterivaiheen opintotukikuukausiin tulee selvittää (Kela)</a:t>
            </a:r>
          </a:p>
          <a:p>
            <a:endParaRPr lang="fi-FI" sz="2400"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26A6F59-3B3E-4434-8A80-1A363BC70A00}" type="datetime1">
              <a:rPr kumimoji="0" lang="fi-FI"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30.1.2023</a:t>
            </a:fld>
            <a:endParaRPr kumimoji="0" lang="fi-FI"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JYU Since 1863.</a:t>
            </a: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548902-A2E1-4711-A467-290FB9FE5D63}" type="slidenum">
              <a:rPr kumimoji="0" lang="fi-FI"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fi-FI"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39151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0D828-ED20-13EE-1586-7F53F8AAA572}"/>
              </a:ext>
            </a:extLst>
          </p:cNvPr>
          <p:cNvSpPr>
            <a:spLocks noGrp="1"/>
          </p:cNvSpPr>
          <p:nvPr>
            <p:ph type="title"/>
          </p:nvPr>
        </p:nvSpPr>
        <p:spPr/>
        <p:txBody>
          <a:bodyPr/>
          <a:lstStyle/>
          <a:p>
            <a:r>
              <a:rPr lang="fi-FI" dirty="0"/>
              <a:t>Entä jos…</a:t>
            </a:r>
          </a:p>
        </p:txBody>
      </p:sp>
      <p:sp>
        <p:nvSpPr>
          <p:cNvPr id="3" name="Content Placeholder 2">
            <a:extLst>
              <a:ext uri="{FF2B5EF4-FFF2-40B4-BE49-F238E27FC236}">
                <a16:creationId xmlns:a16="http://schemas.microsoft.com/office/drawing/2014/main" id="{DBF27155-E3FA-5B84-98A6-0432708D541A}"/>
              </a:ext>
            </a:extLst>
          </p:cNvPr>
          <p:cNvSpPr>
            <a:spLocks noGrp="1"/>
          </p:cNvSpPr>
          <p:nvPr>
            <p:ph idx="1"/>
          </p:nvPr>
        </p:nvSpPr>
        <p:spPr/>
        <p:txBody>
          <a:bodyPr>
            <a:normAutofit fontScale="92500" lnSpcReduction="20000"/>
          </a:bodyPr>
          <a:lstStyle/>
          <a:p>
            <a:r>
              <a:rPr lang="fi-FI" dirty="0"/>
              <a:t>… joku muu kuin luokanopettajan työ ja ura kiinnostaa:</a:t>
            </a:r>
          </a:p>
          <a:p>
            <a:pPr marL="0" indent="0">
              <a:buNone/>
            </a:pPr>
            <a:r>
              <a:rPr lang="fi-FI" dirty="0">
                <a:hlinkClick r:id="rId2"/>
              </a:rPr>
              <a:t>https://peda.net/jyu/okl/ojk/ktko-1020-valmistautuminen-maisteriopintoihin/vaihtoehtona-jokin-muu-kuin-luokanopettajan-tyo-ja-ura</a:t>
            </a:r>
            <a:r>
              <a:rPr lang="fi-FI" dirty="0"/>
              <a:t>  </a:t>
            </a:r>
          </a:p>
          <a:p>
            <a:endParaRPr lang="fi-FI" dirty="0"/>
          </a:p>
          <a:p>
            <a:r>
              <a:rPr lang="fi-FI" dirty="0"/>
              <a:t>Millaisissa tehtävissä kasvatusalan asiantuntijat työskentelevät?</a:t>
            </a:r>
          </a:p>
          <a:p>
            <a:pPr lvl="1"/>
            <a:r>
              <a:rPr lang="fi-FI" dirty="0"/>
              <a:t>Moodleen https://moodle.jyu.fi/course/view.php?id=16068 on koottu materiaalia, josta voit tutustua kasvatusalan eri tehtäviin.</a:t>
            </a:r>
          </a:p>
          <a:p>
            <a:pPr lvl="1"/>
            <a:r>
              <a:rPr lang="fi-FI" dirty="0"/>
              <a:t>Maisteriopintoihin sisältyvän Ilmiöopinnot 3 (OKLS1419) -opintojakson voit tehdä jonkin muun kasvatusalan kuin luokanopettajan tehtävän harjoitteluna. Tästä saat lisätietoa ko. jakson infossa.</a:t>
            </a:r>
          </a:p>
          <a:p>
            <a:r>
              <a:rPr lang="fi-FI" dirty="0"/>
              <a:t>Apua urasuunnitteluun</a:t>
            </a:r>
          </a:p>
          <a:p>
            <a:pPr lvl="1"/>
            <a:r>
              <a:rPr lang="fi-FI" dirty="0"/>
              <a:t>Urapolulla  https://urapolulla.fi/</a:t>
            </a:r>
          </a:p>
          <a:p>
            <a:pPr lvl="1"/>
            <a:r>
              <a:rPr lang="fi-FI" dirty="0"/>
              <a:t>Kudin https://kudin.fi/</a:t>
            </a:r>
          </a:p>
        </p:txBody>
      </p:sp>
    </p:spTree>
    <p:extLst>
      <p:ext uri="{BB962C8B-B14F-4D97-AF65-F5344CB8AC3E}">
        <p14:creationId xmlns:p14="http://schemas.microsoft.com/office/powerpoint/2010/main" val="22409569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0839666-E7FD-4DD2-8591-1290EF9922DE}"/>
              </a:ext>
            </a:extLst>
          </p:cNvPr>
          <p:cNvSpPr>
            <a:spLocks noGrp="1"/>
          </p:cNvSpPr>
          <p:nvPr>
            <p:ph type="title"/>
          </p:nvPr>
        </p:nvSpPr>
        <p:spPr>
          <a:xfrm>
            <a:off x="5297762" y="329184"/>
            <a:ext cx="6251110" cy="1783080"/>
          </a:xfrm>
        </p:spPr>
        <p:txBody>
          <a:bodyPr anchor="b">
            <a:normAutofit fontScale="90000"/>
          </a:bodyPr>
          <a:lstStyle/>
          <a:p>
            <a:r>
              <a:rPr lang="fi-FI" sz="4600" dirty="0">
                <a:latin typeface="Ubuntu"/>
              </a:rPr>
              <a:t>Jotta saat kurssimerkinnän…</a:t>
            </a:r>
            <a:br>
              <a:rPr lang="fi-FI" sz="4600" b="0" dirty="0">
                <a:effectLst/>
                <a:latin typeface="Ubuntu"/>
              </a:rPr>
            </a:br>
            <a:endParaRPr lang="fi-FI" sz="4600" dirty="0"/>
          </a:p>
        </p:txBody>
      </p:sp>
      <p:pic>
        <p:nvPicPr>
          <p:cNvPr id="5" name="Picture 4" descr="Valkoinen palapeli, jossa on yksi punainen pala">
            <a:extLst>
              <a:ext uri="{FF2B5EF4-FFF2-40B4-BE49-F238E27FC236}">
                <a16:creationId xmlns:a16="http://schemas.microsoft.com/office/drawing/2014/main" id="{245D5D6E-3CAA-4FC9-8053-826B412D01ED}"/>
              </a:ext>
            </a:extLst>
          </p:cNvPr>
          <p:cNvPicPr>
            <a:picLocks noChangeAspect="1"/>
          </p:cNvPicPr>
          <p:nvPr/>
        </p:nvPicPr>
        <p:blipFill rotWithShape="1">
          <a:blip r:embed="rId2"/>
          <a:srcRect l="31702" r="30098"/>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1"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045A7098-1A48-47AC-8B4C-5A02A66C278D}"/>
              </a:ext>
            </a:extLst>
          </p:cNvPr>
          <p:cNvSpPr>
            <a:spLocks noGrp="1"/>
          </p:cNvSpPr>
          <p:nvPr>
            <p:ph idx="1"/>
          </p:nvPr>
        </p:nvSpPr>
        <p:spPr>
          <a:xfrm>
            <a:off x="5297762" y="2706624"/>
            <a:ext cx="6386238" cy="3822192"/>
          </a:xfrm>
        </p:spPr>
        <p:txBody>
          <a:bodyPr>
            <a:normAutofit fontScale="92500" lnSpcReduction="10000"/>
          </a:bodyPr>
          <a:lstStyle/>
          <a:p>
            <a:r>
              <a:rPr lang="fi-FI" sz="2200" dirty="0">
                <a:latin typeface="Ubuntu"/>
              </a:rPr>
              <a:t>Vastaa edellä mainittuihin kolmeen osa-alueeseen (kanditavoitteet, maisteritavoitteet ja kansainvälisyyssuunnitelma) </a:t>
            </a:r>
            <a:r>
              <a:rPr lang="fi-FI" sz="2200" dirty="0" err="1">
                <a:latin typeface="Ubuntu"/>
              </a:rPr>
              <a:t>propessasi</a:t>
            </a:r>
            <a:r>
              <a:rPr lang="fi-FI" sz="2200" dirty="0">
                <a:latin typeface="Ubuntu"/>
              </a:rPr>
              <a:t> ja jaa minulle (Anne Martin, pinkit hiukset kuvakkeessa) lukuoikeudet. Lähetä minulle sähköpostia (anne.martin@jyu.fi), kun olet antanut oikeudet.</a:t>
            </a:r>
          </a:p>
          <a:p>
            <a:r>
              <a:rPr lang="fi-FI" sz="2200" dirty="0">
                <a:latin typeface="Ubuntu"/>
              </a:rPr>
              <a:t>M</a:t>
            </a:r>
            <a:r>
              <a:rPr lang="fi-FI" sz="2200" b="0" i="0" dirty="0">
                <a:effectLst/>
                <a:latin typeface="Ubuntu"/>
              </a:rPr>
              <a:t>itä valinnaisia opintoja suunnittelet maisteritutkintoon ja mitä kysymyksiä sinulla niistä on?</a:t>
            </a:r>
          </a:p>
          <a:p>
            <a:r>
              <a:rPr lang="fi-FI" sz="2200" dirty="0">
                <a:latin typeface="Ubuntu"/>
              </a:rPr>
              <a:t>L</a:t>
            </a:r>
            <a:r>
              <a:rPr lang="fi-FI" sz="2200" b="0" i="0" dirty="0">
                <a:effectLst/>
                <a:latin typeface="Ubuntu"/>
              </a:rPr>
              <a:t>uonnostele oma opintopolkusi, omat tavoitteesi maisteriopinnoille ja maisteriohjelman opintosuunnitelma.</a:t>
            </a:r>
            <a:br>
              <a:rPr lang="fi-FI" sz="2200" b="0" i="0" dirty="0">
                <a:effectLst/>
                <a:latin typeface="Ubuntu"/>
              </a:rPr>
            </a:br>
            <a:endParaRPr lang="fi-FI" sz="2200" b="0" i="0" dirty="0">
              <a:effectLst/>
              <a:latin typeface="Ubuntu"/>
            </a:endParaRPr>
          </a:p>
        </p:txBody>
      </p:sp>
    </p:spTree>
    <p:extLst>
      <p:ext uri="{BB962C8B-B14F-4D97-AF65-F5344CB8AC3E}">
        <p14:creationId xmlns:p14="http://schemas.microsoft.com/office/powerpoint/2010/main" val="26818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F2D72F5-0595-4717-9C41-F0DCD84BB08C}"/>
              </a:ext>
            </a:extLst>
          </p:cNvPr>
          <p:cNvSpPr>
            <a:spLocks noGrp="1"/>
          </p:cNvSpPr>
          <p:nvPr>
            <p:ph type="title"/>
          </p:nvPr>
        </p:nvSpPr>
        <p:spPr>
          <a:xfrm>
            <a:off x="380144" y="1153572"/>
            <a:ext cx="3507090" cy="4461163"/>
          </a:xfrm>
        </p:spPr>
        <p:txBody>
          <a:bodyPr>
            <a:normAutofit/>
          </a:bodyPr>
          <a:lstStyle/>
          <a:p>
            <a:r>
              <a:rPr lang="fi-FI" sz="4000" b="1" dirty="0">
                <a:solidFill>
                  <a:srgbClr val="FFFFFF"/>
                </a:solidFill>
              </a:rPr>
              <a:t>Kiitos osallistumisesta!</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893A85B2-661A-435E-8CF4-21267BBA161C}"/>
              </a:ext>
            </a:extLst>
          </p:cNvPr>
          <p:cNvSpPr>
            <a:spLocks noGrp="1"/>
          </p:cNvSpPr>
          <p:nvPr>
            <p:ph idx="1"/>
          </p:nvPr>
        </p:nvSpPr>
        <p:spPr>
          <a:xfrm>
            <a:off x="4447308" y="591344"/>
            <a:ext cx="7364548" cy="5585619"/>
          </a:xfrm>
        </p:spPr>
        <p:txBody>
          <a:bodyPr anchor="ctr">
            <a:normAutofit fontScale="85000" lnSpcReduction="10000"/>
          </a:bodyPr>
          <a:lstStyle/>
          <a:p>
            <a:r>
              <a:rPr lang="fi-FI" dirty="0"/>
              <a:t>Tavataan tammikuun lopussa/ helmikuussa pienryhmä-/yksilökeskusteluissa.</a:t>
            </a:r>
          </a:p>
          <a:p>
            <a:endParaRPr lang="fi-FI" dirty="0"/>
          </a:p>
          <a:p>
            <a:r>
              <a:rPr lang="fi-FI" dirty="0" err="1"/>
              <a:t>Hopsaaja</a:t>
            </a:r>
            <a:r>
              <a:rPr lang="fi-FI" dirty="0"/>
              <a:t> kirjaa KTKO1020-opintojakson opintopisteet Sisuun sitten, kun olet käynyt pienryhmä-/yksilötapaamisessa ja tehnyt Sisussa maisterivaiheen opiskelusuunnitelman.</a:t>
            </a:r>
          </a:p>
          <a:p>
            <a:endParaRPr lang="fi-FI" dirty="0"/>
          </a:p>
          <a:p>
            <a:r>
              <a:rPr lang="fi-FI" dirty="0"/>
              <a:t>Hyödynnä tarvittaessa koulutussuunnittelijan tapaamisaikoja. </a:t>
            </a:r>
          </a:p>
          <a:p>
            <a:r>
              <a:rPr lang="fi-FI" dirty="0"/>
              <a:t>Tiedot 29.11. valinnaisten/koulutussuunnittelijan infosta, ks. Diat: </a:t>
            </a:r>
            <a:r>
              <a:rPr lang="fi-FI" dirty="0">
                <a:hlinkClick r:id="rId2"/>
              </a:rPr>
              <a:t>https://www.jyu.fi/edupsy/fi/laitokset/okl/opiskelu/luokanopettajakoulutus/tiedotustilaisuuksien-materiaalit</a:t>
            </a:r>
            <a:r>
              <a:rPr lang="fi-FI" dirty="0"/>
              <a:t> </a:t>
            </a:r>
          </a:p>
          <a:p>
            <a:r>
              <a:rPr lang="fi-FI" dirty="0" err="1"/>
              <a:t>Peda.netissä</a:t>
            </a:r>
            <a:r>
              <a:rPr lang="fi-FI" dirty="0"/>
              <a:t> päivittyvä info: </a:t>
            </a:r>
            <a:r>
              <a:rPr lang="fi-FI" dirty="0">
                <a:hlinkClick r:id="rId3"/>
              </a:rPr>
              <a:t>https://peda.net/id/69d69b622d1</a:t>
            </a:r>
            <a:r>
              <a:rPr lang="fi-FI" dirty="0"/>
              <a:t> </a:t>
            </a:r>
          </a:p>
        </p:txBody>
      </p:sp>
    </p:spTree>
    <p:extLst>
      <p:ext uri="{BB962C8B-B14F-4D97-AF65-F5344CB8AC3E}">
        <p14:creationId xmlns:p14="http://schemas.microsoft.com/office/powerpoint/2010/main" val="3522936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698BD-1871-6176-D27B-F648D8B5755C}"/>
              </a:ext>
            </a:extLst>
          </p:cNvPr>
          <p:cNvSpPr>
            <a:spLocks noGrp="1"/>
          </p:cNvSpPr>
          <p:nvPr>
            <p:ph type="title"/>
          </p:nvPr>
        </p:nvSpPr>
        <p:spPr/>
        <p:txBody>
          <a:bodyPr/>
          <a:lstStyle/>
          <a:p>
            <a:r>
              <a:rPr lang="fi-FI" dirty="0"/>
              <a:t>Sisältö ja tavoitteet</a:t>
            </a:r>
          </a:p>
        </p:txBody>
      </p:sp>
      <p:sp>
        <p:nvSpPr>
          <p:cNvPr id="3" name="Content Placeholder 2">
            <a:extLst>
              <a:ext uri="{FF2B5EF4-FFF2-40B4-BE49-F238E27FC236}">
                <a16:creationId xmlns:a16="http://schemas.microsoft.com/office/drawing/2014/main" id="{7DBC57B4-0D54-7E54-D818-B63A0BA69323}"/>
              </a:ext>
            </a:extLst>
          </p:cNvPr>
          <p:cNvSpPr>
            <a:spLocks noGrp="1"/>
          </p:cNvSpPr>
          <p:nvPr>
            <p:ph idx="1"/>
          </p:nvPr>
        </p:nvSpPr>
        <p:spPr/>
        <p:txBody>
          <a:bodyPr>
            <a:normAutofit/>
          </a:bodyPr>
          <a:lstStyle/>
          <a:p>
            <a:r>
              <a:rPr lang="fi-FI" dirty="0"/>
              <a:t>Tällä opintojaksolla</a:t>
            </a:r>
          </a:p>
          <a:p>
            <a:pPr lvl="1"/>
            <a:r>
              <a:rPr lang="fi-FI" dirty="0"/>
              <a:t>1. arvioit kandiopinnoissa saavuttamaasi osaamista suhteessa kanditutkinnon tavoitteisiin ja</a:t>
            </a:r>
          </a:p>
          <a:p>
            <a:pPr lvl="1"/>
            <a:r>
              <a:rPr lang="fi-FI" dirty="0"/>
              <a:t>2. teet kehittymissuunnitelman maisteriopintoihisi maisterintutkinnon tavoitteiden pohjalta.</a:t>
            </a:r>
          </a:p>
          <a:p>
            <a:pPr lvl="1"/>
            <a:r>
              <a:rPr lang="fi-FI" dirty="0"/>
              <a:t>3. hahmottelet omaa kansainvälisyyssuunnitelmaasi (ks. ohjeet alla olevasta liitteestä).</a:t>
            </a:r>
          </a:p>
          <a:p>
            <a:r>
              <a:rPr lang="fi-FI" dirty="0"/>
              <a:t>Tavoitteena on, että opintojakson opiskeltuasi tunnet maisteritutkinnon rakenteen ja mahdollisuudet suunnata omia opintojasi sen mahdollistamalla tavalla. Lisäksi olet laatinut henkilökohtaisen opintosuunnitelman maisterin tutkintoon.</a:t>
            </a:r>
          </a:p>
        </p:txBody>
      </p:sp>
    </p:spTree>
    <p:extLst>
      <p:ext uri="{BB962C8B-B14F-4D97-AF65-F5344CB8AC3E}">
        <p14:creationId xmlns:p14="http://schemas.microsoft.com/office/powerpoint/2010/main" val="3771096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0A3CB0E-835E-48F9-AC04-81F96C0FF6D0}"/>
              </a:ext>
            </a:extLst>
          </p:cNvPr>
          <p:cNvSpPr>
            <a:spLocks noGrp="1"/>
          </p:cNvSpPr>
          <p:nvPr>
            <p:ph type="title"/>
          </p:nvPr>
        </p:nvSpPr>
        <p:spPr>
          <a:xfrm>
            <a:off x="359597" y="1140432"/>
            <a:ext cx="3729518" cy="4474304"/>
          </a:xfrm>
        </p:spPr>
        <p:txBody>
          <a:bodyPr>
            <a:normAutofit/>
          </a:bodyPr>
          <a:lstStyle/>
          <a:p>
            <a:r>
              <a:rPr lang="fi-FI" sz="3100" b="1" dirty="0">
                <a:solidFill>
                  <a:srgbClr val="FFFFFF"/>
                </a:solidFill>
                <a:latin typeface="Ubuntu"/>
              </a:rPr>
              <a:t>1. Kandidaatin tutkinto. P</a:t>
            </a:r>
            <a:r>
              <a:rPr lang="fi-FI" sz="3100" b="1" i="0" dirty="0">
                <a:solidFill>
                  <a:srgbClr val="FFFFFF"/>
                </a:solidFill>
                <a:effectLst/>
                <a:latin typeface="Ubuntu"/>
              </a:rPr>
              <a:t>ohdit tähän mennessä kertynyttä osaamista ja arvioit, mitä osaamista vielä tarvitset</a:t>
            </a:r>
            <a:r>
              <a:rPr lang="fi-FI" sz="3100" b="0" i="0" dirty="0">
                <a:solidFill>
                  <a:srgbClr val="FFFFFF"/>
                </a:solidFill>
                <a:effectLst/>
                <a:latin typeface="Ubuntu"/>
              </a:rPr>
              <a:t>. </a:t>
            </a:r>
            <a:br>
              <a:rPr lang="fi-FI" sz="3100" b="0" i="0" dirty="0">
                <a:solidFill>
                  <a:srgbClr val="FFFFFF"/>
                </a:solidFill>
                <a:effectLst/>
                <a:latin typeface="Ubuntu"/>
              </a:rPr>
            </a:br>
            <a:r>
              <a:rPr lang="fi-FI" sz="3100" b="1" i="0" dirty="0">
                <a:solidFill>
                  <a:srgbClr val="FFFF00"/>
                </a:solidFill>
                <a:effectLst/>
                <a:latin typeface="Ubuntu"/>
              </a:rPr>
              <a:t>Kokoa pohdintasi </a:t>
            </a:r>
            <a:r>
              <a:rPr lang="fi-FI" sz="3100" b="1" i="0" dirty="0" err="1">
                <a:solidFill>
                  <a:srgbClr val="FFFF00"/>
                </a:solidFill>
                <a:effectLst/>
                <a:latin typeface="Ubuntu"/>
              </a:rPr>
              <a:t>PROpeen</a:t>
            </a:r>
            <a:endParaRPr lang="fi-FI" sz="3100" b="1" dirty="0">
              <a:solidFill>
                <a:srgbClr val="FFFF00"/>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B0C3CBA8-B685-4DF8-8699-6225D2B97415}"/>
              </a:ext>
            </a:extLst>
          </p:cNvPr>
          <p:cNvSpPr>
            <a:spLocks noGrp="1"/>
          </p:cNvSpPr>
          <p:nvPr>
            <p:ph idx="1"/>
          </p:nvPr>
        </p:nvSpPr>
        <p:spPr>
          <a:xfrm>
            <a:off x="4417888" y="0"/>
            <a:ext cx="7087278" cy="6657654"/>
          </a:xfrm>
        </p:spPr>
        <p:txBody>
          <a:bodyPr anchor="ctr">
            <a:normAutofit fontScale="77500" lnSpcReduction="20000"/>
          </a:bodyPr>
          <a:lstStyle/>
          <a:p>
            <a:pPr marL="0" indent="0">
              <a:buNone/>
            </a:pPr>
            <a:endParaRPr lang="fi-FI" sz="1600" b="1" i="0" dirty="0">
              <a:effectLst/>
              <a:latin typeface="Ubuntu"/>
            </a:endParaRPr>
          </a:p>
          <a:p>
            <a:pPr marL="0" indent="0">
              <a:buNone/>
            </a:pPr>
            <a:r>
              <a:rPr lang="fi-FI" sz="1600" b="1" i="0" dirty="0">
                <a:effectLst/>
                <a:latin typeface="Ubuntu"/>
              </a:rPr>
              <a:t>Hyödynnä myös esim. POM-koonnissa tekemääsi itsearviointia suhteessa POM-opintojen tavoitteisiin ja OH2-harjoittelun itsearviointia ja tähän mennessä työstämääsi </a:t>
            </a:r>
            <a:r>
              <a:rPr lang="fi-FI" sz="1600" b="1" i="0" dirty="0" err="1">
                <a:effectLst/>
                <a:latin typeface="Ubuntu"/>
              </a:rPr>
              <a:t>PROpea</a:t>
            </a:r>
            <a:r>
              <a:rPr lang="fi-FI" sz="1600" b="1" i="0" dirty="0">
                <a:effectLst/>
                <a:latin typeface="Ubuntu"/>
              </a:rPr>
              <a:t> kokonaisuudessaan.</a:t>
            </a:r>
            <a:br>
              <a:rPr lang="fi-FI" sz="1600" b="0" i="0" dirty="0">
                <a:effectLst/>
                <a:latin typeface="Ubuntu"/>
              </a:rPr>
            </a:br>
            <a:br>
              <a:rPr lang="fi-FI" sz="2400" b="0" i="0" dirty="0">
                <a:effectLst/>
                <a:latin typeface="Ubuntu"/>
              </a:rPr>
            </a:br>
            <a:r>
              <a:rPr lang="fi-FI" sz="2400" b="0" i="0" dirty="0">
                <a:effectLst/>
                <a:latin typeface="Ubuntu"/>
              </a:rPr>
              <a:t>Tällä jaksolla arviointi suhteutetaan kandidaatin tutkinnon tavoitteisiin: </a:t>
            </a:r>
            <a:br>
              <a:rPr lang="fi-FI" sz="2400" b="0" i="0" dirty="0">
                <a:effectLst/>
                <a:latin typeface="Ubuntu"/>
              </a:rPr>
            </a:br>
            <a:br>
              <a:rPr lang="fi-FI" sz="2400" b="0" i="0" dirty="0">
                <a:effectLst/>
                <a:latin typeface="Ubuntu"/>
              </a:rPr>
            </a:br>
            <a:r>
              <a:rPr lang="fi-FI" sz="2400" b="1" i="0" dirty="0">
                <a:effectLst/>
                <a:latin typeface="Ubuntu"/>
              </a:rPr>
              <a:t>Kandidaatin tutkinnon suoritettuaan opiskelija:</a:t>
            </a:r>
          </a:p>
          <a:p>
            <a:pPr>
              <a:buFont typeface="Arial" panose="020B0604020202020204" pitchFamily="34" charset="0"/>
              <a:buChar char="•"/>
            </a:pPr>
            <a:r>
              <a:rPr lang="fi-FI" sz="2400" b="0" i="0" dirty="0">
                <a:effectLst/>
                <a:latin typeface="Ubuntu"/>
              </a:rPr>
              <a:t>osaa arvioida ymmärrystään opettajuuden ydinosaamisalueilla sekä asettaa itselleen henkilökohtaisia oppimistavoitteita</a:t>
            </a:r>
          </a:p>
          <a:p>
            <a:pPr>
              <a:buFont typeface="Arial" panose="020B0604020202020204" pitchFamily="34" charset="0"/>
              <a:buChar char="•"/>
            </a:pPr>
            <a:r>
              <a:rPr lang="fi-FI" sz="2400" b="0" i="0" dirty="0">
                <a:effectLst/>
                <a:latin typeface="Ubuntu"/>
              </a:rPr>
              <a:t>ymmärtää oppiaineiden, laaja-alaisen oppimisen ja opetuksen lähtökohtia sekä tavoitteita</a:t>
            </a:r>
          </a:p>
          <a:p>
            <a:pPr>
              <a:buFont typeface="Arial" panose="020B0604020202020204" pitchFamily="34" charset="0"/>
              <a:buChar char="•"/>
            </a:pPr>
            <a:r>
              <a:rPr lang="fi-FI" sz="2400" b="0" i="0" dirty="0">
                <a:effectLst/>
                <a:latin typeface="Ubuntu"/>
              </a:rPr>
              <a:t>tunnistaa erilaisia oppimisprosesseja, niiden edellytyksiä ja tukemisen keinoja</a:t>
            </a:r>
          </a:p>
          <a:p>
            <a:pPr>
              <a:buFont typeface="Arial" panose="020B0604020202020204" pitchFamily="34" charset="0"/>
              <a:buChar char="•"/>
            </a:pPr>
            <a:r>
              <a:rPr lang="fi-FI" sz="2400" b="0" i="0" dirty="0">
                <a:effectLst/>
                <a:latin typeface="Ubuntu"/>
              </a:rPr>
              <a:t>osaa suunnitella, toteuttaa ja arvioida oppimisprosesseja, opetuskokonaisuuksia ja oppimisympäristöjä</a:t>
            </a:r>
          </a:p>
          <a:p>
            <a:pPr>
              <a:buFont typeface="Arial" panose="020B0604020202020204" pitchFamily="34" charset="0"/>
              <a:buChar char="•"/>
            </a:pPr>
            <a:r>
              <a:rPr lang="fi-FI" sz="2400" b="0" i="0" dirty="0">
                <a:effectLst/>
                <a:latin typeface="Ubuntu"/>
              </a:rPr>
              <a:t>omaa valmiudet yksilön ja ryhmän kohtaamiseen, ryhmäprosessien arviointiin sekä kollegiaaliseen ja monialaiseen yhteistyöhön</a:t>
            </a:r>
          </a:p>
          <a:p>
            <a:pPr>
              <a:buFont typeface="Arial" panose="020B0604020202020204" pitchFamily="34" charset="0"/>
              <a:buChar char="•"/>
            </a:pPr>
            <a:r>
              <a:rPr lang="fi-FI" sz="2400" b="0" i="0" dirty="0">
                <a:effectLst/>
                <a:latin typeface="Ubuntu"/>
              </a:rPr>
              <a:t>kykenee kommunikoimaan ja opiskelemaan vieraalla kielellä</a:t>
            </a:r>
          </a:p>
          <a:p>
            <a:pPr>
              <a:buFont typeface="Arial" panose="020B0604020202020204" pitchFamily="34" charset="0"/>
              <a:buChar char="•"/>
            </a:pPr>
            <a:r>
              <a:rPr lang="fi-FI" sz="2400" b="0" i="0" dirty="0">
                <a:effectLst/>
                <a:latin typeface="Ubuntu"/>
              </a:rPr>
              <a:t>tunnistaa opetuksen ja kasvatuksen yhteiskunnallisia rakenteellisia ehtoja</a:t>
            </a:r>
          </a:p>
          <a:p>
            <a:pPr>
              <a:buFont typeface="Arial" panose="020B0604020202020204" pitchFamily="34" charset="0"/>
              <a:buChar char="•"/>
            </a:pPr>
            <a:r>
              <a:rPr lang="fi-FI" sz="2400" b="0" i="0" dirty="0">
                <a:effectLst/>
                <a:latin typeface="Ubuntu"/>
              </a:rPr>
              <a:t>osaa hyödyntää tutkimustietoa osana ammatillista kehittymistään</a:t>
            </a:r>
          </a:p>
          <a:p>
            <a:endParaRPr lang="fi-FI" sz="1500" dirty="0"/>
          </a:p>
        </p:txBody>
      </p:sp>
    </p:spTree>
    <p:extLst>
      <p:ext uri="{BB962C8B-B14F-4D97-AF65-F5344CB8AC3E}">
        <p14:creationId xmlns:p14="http://schemas.microsoft.com/office/powerpoint/2010/main" val="744331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3391982-735B-4255-BC26-324F996A7588}"/>
              </a:ext>
            </a:extLst>
          </p:cNvPr>
          <p:cNvSpPr>
            <a:spLocks noGrp="1"/>
          </p:cNvSpPr>
          <p:nvPr>
            <p:ph type="title"/>
          </p:nvPr>
        </p:nvSpPr>
        <p:spPr>
          <a:xfrm>
            <a:off x="686834" y="1153572"/>
            <a:ext cx="3200400" cy="4461163"/>
          </a:xfrm>
        </p:spPr>
        <p:txBody>
          <a:bodyPr>
            <a:normAutofit/>
          </a:bodyPr>
          <a:lstStyle/>
          <a:p>
            <a:r>
              <a:rPr lang="fi-FI" b="1" dirty="0">
                <a:solidFill>
                  <a:srgbClr val="FFFFFF"/>
                </a:solidFill>
              </a:rPr>
              <a:t>Pohdittavaksi</a:t>
            </a:r>
            <a:br>
              <a:rPr lang="fi-FI" b="1" dirty="0">
                <a:solidFill>
                  <a:srgbClr val="FFFFFF"/>
                </a:solidFill>
              </a:rPr>
            </a:br>
            <a:endParaRPr lang="fi-FI" b="1"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6A8547DD-667C-40F5-87F1-FE4B08E1383E}"/>
              </a:ext>
            </a:extLst>
          </p:cNvPr>
          <p:cNvSpPr>
            <a:spLocks noGrp="1"/>
          </p:cNvSpPr>
          <p:nvPr>
            <p:ph idx="1"/>
          </p:nvPr>
        </p:nvSpPr>
        <p:spPr>
          <a:xfrm>
            <a:off x="4447308" y="591344"/>
            <a:ext cx="6906491" cy="5585619"/>
          </a:xfrm>
        </p:spPr>
        <p:txBody>
          <a:bodyPr anchor="ctr">
            <a:normAutofit/>
          </a:bodyPr>
          <a:lstStyle/>
          <a:p>
            <a:r>
              <a:rPr lang="fi-FI" dirty="0"/>
              <a:t>Tarkastelkaa edellisessä diassa olevia kandivaiheen tavoitteita.</a:t>
            </a:r>
          </a:p>
          <a:p>
            <a:pPr marL="0" indent="0">
              <a:buNone/>
            </a:pPr>
            <a:endParaRPr lang="fi-FI" dirty="0"/>
          </a:p>
          <a:p>
            <a:r>
              <a:rPr lang="fi-FI" b="1" dirty="0">
                <a:solidFill>
                  <a:schemeClr val="accent1">
                    <a:lumMod val="75000"/>
                  </a:schemeClr>
                </a:solidFill>
              </a:rPr>
              <a:t>Mitä jo osaat? </a:t>
            </a:r>
          </a:p>
          <a:p>
            <a:r>
              <a:rPr lang="fi-FI" b="1" dirty="0">
                <a:solidFill>
                  <a:schemeClr val="accent1">
                    <a:lumMod val="75000"/>
                  </a:schemeClr>
                </a:solidFill>
              </a:rPr>
              <a:t>Mitä tavoittelet jatkossa?</a:t>
            </a:r>
          </a:p>
          <a:p>
            <a:endParaRPr lang="fi-FI" dirty="0"/>
          </a:p>
          <a:p>
            <a:r>
              <a:rPr lang="fi-FI" dirty="0"/>
              <a:t>Mitä haluaisitte nostaa yhteiseen keskusteluun? </a:t>
            </a:r>
          </a:p>
        </p:txBody>
      </p:sp>
    </p:spTree>
    <p:extLst>
      <p:ext uri="{BB962C8B-B14F-4D97-AF65-F5344CB8AC3E}">
        <p14:creationId xmlns:p14="http://schemas.microsoft.com/office/powerpoint/2010/main" val="2809952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F424ABB-DFC9-4FDD-9E76-DC7632799901}"/>
              </a:ext>
            </a:extLst>
          </p:cNvPr>
          <p:cNvSpPr>
            <a:spLocks noGrp="1"/>
          </p:cNvSpPr>
          <p:nvPr>
            <p:ph type="title"/>
          </p:nvPr>
        </p:nvSpPr>
        <p:spPr>
          <a:xfrm>
            <a:off x="838200" y="365125"/>
            <a:ext cx="10515600" cy="1325563"/>
          </a:xfrm>
        </p:spPr>
        <p:txBody>
          <a:bodyPr>
            <a:normAutofit/>
          </a:bodyPr>
          <a:lstStyle/>
          <a:p>
            <a:r>
              <a:rPr lang="fi-FI" sz="2600" b="1" dirty="0"/>
              <a:t>2. Maisterintutkinnon tavoitteet. Pohdit tähän mennessä kertynyttä osaamista ja arvioit, mitä osaamista vielä tarvitset. </a:t>
            </a:r>
            <a:r>
              <a:rPr lang="fi-FI" sz="2600" b="1" dirty="0">
                <a:solidFill>
                  <a:srgbClr val="FFC000"/>
                </a:solidFill>
              </a:rPr>
              <a:t>Kokoa pohdintasi </a:t>
            </a:r>
            <a:r>
              <a:rPr lang="fi-FI" sz="2600" b="1" dirty="0" err="1">
                <a:solidFill>
                  <a:srgbClr val="FFC000"/>
                </a:solidFill>
              </a:rPr>
              <a:t>PROpeen</a:t>
            </a:r>
            <a:endParaRPr lang="fi-FI" sz="2600" b="1" dirty="0">
              <a:solidFill>
                <a:srgbClr val="FFC000"/>
              </a:solidFill>
            </a:endParaRP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1C51D066-FE45-4E63-984B-1048551079EB}"/>
              </a:ext>
            </a:extLst>
          </p:cNvPr>
          <p:cNvSpPr>
            <a:spLocks noGrp="1"/>
          </p:cNvSpPr>
          <p:nvPr>
            <p:ph idx="1"/>
          </p:nvPr>
        </p:nvSpPr>
        <p:spPr>
          <a:xfrm>
            <a:off x="838200" y="1929384"/>
            <a:ext cx="10515600" cy="4251960"/>
          </a:xfrm>
        </p:spPr>
        <p:txBody>
          <a:bodyPr>
            <a:normAutofit fontScale="92500" lnSpcReduction="10000"/>
          </a:bodyPr>
          <a:lstStyle/>
          <a:p>
            <a:pPr marL="0" indent="0" fontAlgn="base">
              <a:buNone/>
            </a:pPr>
            <a:r>
              <a:rPr lang="fi-FI" sz="1700" b="1" dirty="0">
                <a:latin typeface="Ubuntu"/>
              </a:rPr>
              <a:t>Oma asiantuntijuus</a:t>
            </a:r>
          </a:p>
          <a:p>
            <a:pPr fontAlgn="base"/>
            <a:r>
              <a:rPr lang="fi-FI" sz="1700" dirty="0">
                <a:latin typeface="Ubuntu"/>
              </a:rPr>
              <a:t>Tutkaile maisteriopintojen opetussuunnitelmaa (opintojaksojen tavoitteita ja sisältöjä) ja mieti omia tavoitteitasi ja suhdettasi niihin (ks. Myös: </a:t>
            </a:r>
            <a:r>
              <a:rPr lang="fi-FI" sz="1700" dirty="0">
                <a:latin typeface="Ubuntu"/>
                <a:hlinkClick r:id="rId2"/>
              </a:rPr>
              <a:t>https://peda.net/jyu/okl/ojk/ktko-1020-valmistautuminen-maisteriopintoihin/maisteritutkinnon-tavoitteet-tutkintorakenne-ja-opintopolku2</a:t>
            </a:r>
            <a:r>
              <a:rPr lang="fi-FI" sz="1700" dirty="0">
                <a:latin typeface="Ubuntu"/>
              </a:rPr>
              <a:t> )</a:t>
            </a:r>
          </a:p>
          <a:p>
            <a:pPr lvl="1" fontAlgn="base"/>
            <a:r>
              <a:rPr lang="fi-FI" sz="1700" dirty="0">
                <a:latin typeface="Ubuntu"/>
              </a:rPr>
              <a:t>Missä opintojaksoissa on mahdollisuus suuntautua ja miten haluan suuntautua? </a:t>
            </a:r>
          </a:p>
          <a:p>
            <a:pPr lvl="1" fontAlgn="base"/>
            <a:r>
              <a:rPr lang="fi-FI" sz="1700" dirty="0">
                <a:latin typeface="Ubuntu"/>
              </a:rPr>
              <a:t>Maisteriopintojen opetussuunnitelma: </a:t>
            </a:r>
            <a:r>
              <a:rPr lang="fi-FI" sz="1700" u="sng" dirty="0">
                <a:latin typeface="Ubuntu"/>
                <a:hlinkClick r:id="rId3"/>
              </a:rPr>
              <a:t>https://opinto-opas.jyu.fi/2022/fi/tutkintoohjelma/luoma2020/</a:t>
            </a:r>
            <a:endParaRPr lang="fi-FI" sz="1700" u="sng" dirty="0">
              <a:latin typeface="Ubuntu"/>
            </a:endParaRPr>
          </a:p>
          <a:p>
            <a:pPr fontAlgn="base"/>
            <a:r>
              <a:rPr lang="fi-FI" sz="1700" b="1" dirty="0">
                <a:latin typeface="Ubuntu"/>
              </a:rPr>
              <a:t>Itsen haastaminen opiskelijana ja tulevana asiantuntijana</a:t>
            </a:r>
          </a:p>
          <a:p>
            <a:pPr fontAlgn="base"/>
            <a:r>
              <a:rPr lang="fi-FI" sz="1700" dirty="0">
                <a:effectLst/>
                <a:latin typeface="Ubuntu"/>
                <a:ea typeface="Times New Roman" panose="02020603050405020304" pitchFamily="18" charset="0"/>
                <a:cs typeface="Times New Roman" panose="02020603050405020304" pitchFamily="18" charset="0"/>
              </a:rPr>
              <a:t>Millaisena näet itsesi yhteiskunnallisena vaikuttajana kouluyhteisössä ja laajemminkin? </a:t>
            </a:r>
            <a:endParaRPr lang="fi-FI" sz="1700" dirty="0">
              <a:latin typeface="Ubuntu"/>
              <a:ea typeface="Times New Roman" panose="02020603050405020304" pitchFamily="18" charset="0"/>
              <a:cs typeface="Times New Roman" panose="02020603050405020304" pitchFamily="18" charset="0"/>
            </a:endParaRPr>
          </a:p>
          <a:p>
            <a:pPr fontAlgn="base"/>
            <a:r>
              <a:rPr lang="fi-FI" sz="1700" dirty="0">
                <a:effectLst/>
                <a:latin typeface="Ubuntu"/>
                <a:ea typeface="Times New Roman" panose="02020603050405020304" pitchFamily="18" charset="0"/>
                <a:cs typeface="Times New Roman" panose="02020603050405020304" pitchFamily="18" charset="0"/>
              </a:rPr>
              <a:t>Millaisiin asioihin haluaisit asiantuntijana tarttua ja miten voit valmentautua niihin jo osana maisteriopintoja? </a:t>
            </a:r>
            <a:endParaRPr lang="fi-FI" sz="1700" dirty="0">
              <a:latin typeface="Ubuntu"/>
              <a:ea typeface="Times New Roman" panose="02020603050405020304" pitchFamily="18" charset="0"/>
              <a:cs typeface="Times New Roman" panose="02020603050405020304" pitchFamily="18" charset="0"/>
            </a:endParaRPr>
          </a:p>
          <a:p>
            <a:pPr fontAlgn="base"/>
            <a:r>
              <a:rPr lang="fi-FI" sz="1700" dirty="0">
                <a:effectLst/>
                <a:latin typeface="Ubuntu"/>
                <a:ea typeface="Times New Roman" panose="02020603050405020304" pitchFamily="18" charset="0"/>
                <a:cs typeface="Times New Roman" panose="02020603050405020304" pitchFamily="18" charset="0"/>
              </a:rPr>
              <a:t>Mitä kehittämistä on omissa opiskelutaidoissa, vastuunotossa, ryhmän oppimisen tukemisessa, omissa osallistujarooleissa, yhteistyötaidoissa?</a:t>
            </a:r>
            <a:endParaRPr lang="fi-FI" sz="1700" dirty="0">
              <a:latin typeface="Ubuntu"/>
              <a:ea typeface="Times New Roman" panose="02020603050405020304" pitchFamily="18" charset="0"/>
              <a:cs typeface="Times New Roman" panose="02020603050405020304" pitchFamily="18" charset="0"/>
            </a:endParaRPr>
          </a:p>
          <a:p>
            <a:pPr fontAlgn="base"/>
            <a:r>
              <a:rPr lang="fi-FI" sz="1700" dirty="0">
                <a:effectLst/>
                <a:latin typeface="Ubuntu"/>
                <a:ea typeface="Times New Roman" panose="02020603050405020304" pitchFamily="18" charset="0"/>
              </a:rPr>
              <a:t>Missä asioissa olisi syytä skarpata nyt kun tunnen jo opintoja ja olen kehittänyt opiskelun tapojani?</a:t>
            </a:r>
          </a:p>
          <a:p>
            <a:pPr fontAlgn="base"/>
            <a:r>
              <a:rPr lang="fi-FI" sz="1700" dirty="0">
                <a:effectLst/>
                <a:latin typeface="Ubuntu"/>
                <a:ea typeface="Times New Roman" panose="02020603050405020304" pitchFamily="18" charset="0"/>
              </a:rPr>
              <a:t>Millaista osaamista olet havainnut opettajan työssä tarvittavan (opettajan ydinosaamisalueet)? Mitä osaamista sinulla jo on? Mitä vielä tarvitset? Millaisia valintoja voit tehdä maisteriopinnoissa niin, että voit hankkia sitä? esim. vapaasti valittavat opinnot, ilmiöopinnoissa valittavat sisällöt, gradun aihe, harjoittelut</a:t>
            </a:r>
          </a:p>
        </p:txBody>
      </p:sp>
    </p:spTree>
    <p:extLst>
      <p:ext uri="{BB962C8B-B14F-4D97-AF65-F5344CB8AC3E}">
        <p14:creationId xmlns:p14="http://schemas.microsoft.com/office/powerpoint/2010/main" val="2649983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F564B08-FB51-C9B8-3166-4297740664AD}"/>
              </a:ext>
            </a:extLst>
          </p:cNvPr>
          <p:cNvSpPr>
            <a:spLocks noGrp="1"/>
          </p:cNvSpPr>
          <p:nvPr>
            <p:ph type="title"/>
          </p:nvPr>
        </p:nvSpPr>
        <p:spPr>
          <a:xfrm>
            <a:off x="838200" y="401221"/>
            <a:ext cx="10515600" cy="1348065"/>
          </a:xfrm>
        </p:spPr>
        <p:txBody>
          <a:bodyPr>
            <a:normAutofit/>
          </a:bodyPr>
          <a:lstStyle/>
          <a:p>
            <a:r>
              <a:rPr lang="fi-FI" sz="5400" dirty="0">
                <a:solidFill>
                  <a:srgbClr val="FFFFFF"/>
                </a:solidFill>
              </a:rPr>
              <a:t>Pohdittavaksi</a:t>
            </a:r>
          </a:p>
        </p:txBody>
      </p:sp>
      <p:sp>
        <p:nvSpPr>
          <p:cNvPr id="3" name="Content Placeholder 2">
            <a:extLst>
              <a:ext uri="{FF2B5EF4-FFF2-40B4-BE49-F238E27FC236}">
                <a16:creationId xmlns:a16="http://schemas.microsoft.com/office/drawing/2014/main" id="{FDDA2BB7-232A-C5A5-4AB8-8801BB4675CB}"/>
              </a:ext>
            </a:extLst>
          </p:cNvPr>
          <p:cNvSpPr>
            <a:spLocks noGrp="1"/>
          </p:cNvSpPr>
          <p:nvPr>
            <p:ph idx="1"/>
          </p:nvPr>
        </p:nvSpPr>
        <p:spPr>
          <a:xfrm>
            <a:off x="838200" y="2586789"/>
            <a:ext cx="10515600" cy="3590174"/>
          </a:xfrm>
        </p:spPr>
        <p:txBody>
          <a:bodyPr>
            <a:normAutofit lnSpcReduction="10000"/>
          </a:bodyPr>
          <a:lstStyle/>
          <a:p>
            <a:pPr marR="0" lvl="0" algn="l" defTabSz="914400" rtl="0" eaLnBrk="1" fontAlgn="auto" latinLnBrk="0" hangingPunct="1">
              <a:lnSpc>
                <a:spcPct val="90000"/>
              </a:lnSpc>
              <a:spcBef>
                <a:spcPts val="1000"/>
              </a:spcBef>
              <a:spcAft>
                <a:spcPts val="0"/>
              </a:spcAft>
              <a:buClrTx/>
              <a:buSzTx/>
              <a:tabLst/>
              <a:defRPr/>
            </a:pPr>
            <a:r>
              <a:rPr lang="fi-FI" dirty="0">
                <a:solidFill>
                  <a:prstClr val="black"/>
                </a:solidFill>
                <a:latin typeface="Calibri" panose="020F0502020204030204"/>
              </a:rPr>
              <a:t>Pohtikaa seuraavia kysymyksiä:</a:t>
            </a:r>
          </a:p>
          <a:p>
            <a:pPr marL="228600" marR="0" lvl="0" indent="-228600" algn="l" defTabSz="914400" rtl="0" eaLnBrk="1" fontAlgn="base" latinLnBrk="0" hangingPunct="1">
              <a:lnSpc>
                <a:spcPct val="90000"/>
              </a:lnSpc>
              <a:spcBef>
                <a:spcPts val="1000"/>
              </a:spcBef>
              <a:spcAft>
                <a:spcPts val="0"/>
              </a:spcAft>
              <a:buClrTx/>
              <a:buSzTx/>
              <a:buFont typeface="Arial" panose="020B0604020202020204" pitchFamily="34" charset="0"/>
              <a:buChar char="•"/>
              <a:tabLst/>
              <a:defRPr/>
            </a:pPr>
            <a:r>
              <a:rPr kumimoji="0" lang="fi-FI" sz="1700" b="1" i="0" u="none" strike="noStrike" kern="1200" cap="none" spc="0" normalizeH="0" baseline="0" noProof="0" dirty="0">
                <a:ln>
                  <a:noFill/>
                </a:ln>
                <a:solidFill>
                  <a:prstClr val="black"/>
                </a:solidFill>
                <a:effectLst/>
                <a:uLnTx/>
                <a:uFillTx/>
                <a:latin typeface="Ubuntu"/>
                <a:ea typeface="+mn-ea"/>
                <a:cs typeface="+mn-cs"/>
              </a:rPr>
              <a:t>Itsen haastaminen opiskelijana ja tulevana asiantuntijana</a:t>
            </a:r>
          </a:p>
          <a:p>
            <a:pPr marL="228600" marR="0" lvl="0" indent="-228600" algn="l" defTabSz="914400" rtl="0" eaLnBrk="1" fontAlgn="base" latinLnBrk="0" hangingPunct="1">
              <a:lnSpc>
                <a:spcPct val="90000"/>
              </a:lnSpc>
              <a:spcBef>
                <a:spcPts val="1000"/>
              </a:spcBef>
              <a:spcAft>
                <a:spcPts val="0"/>
              </a:spcAft>
              <a:buClrTx/>
              <a:buSzTx/>
              <a:buFont typeface="Arial" panose="020B0604020202020204" pitchFamily="34" charset="0"/>
              <a:buChar char="•"/>
              <a:tabLst/>
              <a:defRPr/>
            </a:pPr>
            <a:r>
              <a:rPr kumimoji="0" lang="fi-FI" sz="1700" b="0" i="0" u="none" strike="noStrike" kern="1200" cap="none" spc="0" normalizeH="0" baseline="0" noProof="0" dirty="0">
                <a:ln>
                  <a:noFill/>
                </a:ln>
                <a:solidFill>
                  <a:prstClr val="black"/>
                </a:solidFill>
                <a:effectLst/>
                <a:uLnTx/>
                <a:uFillTx/>
                <a:latin typeface="Ubuntu"/>
                <a:ea typeface="Times New Roman" panose="02020603050405020304" pitchFamily="18" charset="0"/>
                <a:cs typeface="Times New Roman" panose="02020603050405020304" pitchFamily="18" charset="0"/>
              </a:rPr>
              <a:t>Millaisena näet itsesi yhteiskunnallisena vaikuttajana kouluyhteisössä ja laajemminkin? </a:t>
            </a:r>
          </a:p>
          <a:p>
            <a:pPr marL="228600" marR="0" lvl="0" indent="-228600" algn="l" defTabSz="914400" rtl="0" eaLnBrk="1" fontAlgn="base" latinLnBrk="0" hangingPunct="1">
              <a:lnSpc>
                <a:spcPct val="90000"/>
              </a:lnSpc>
              <a:spcBef>
                <a:spcPts val="1000"/>
              </a:spcBef>
              <a:spcAft>
                <a:spcPts val="0"/>
              </a:spcAft>
              <a:buClrTx/>
              <a:buSzTx/>
              <a:buFont typeface="Arial" panose="020B0604020202020204" pitchFamily="34" charset="0"/>
              <a:buChar char="•"/>
              <a:tabLst/>
              <a:defRPr/>
            </a:pPr>
            <a:r>
              <a:rPr kumimoji="0" lang="fi-FI" sz="1700" b="0" i="0" u="none" strike="noStrike" kern="1200" cap="none" spc="0" normalizeH="0" baseline="0" noProof="0" dirty="0">
                <a:ln>
                  <a:noFill/>
                </a:ln>
                <a:solidFill>
                  <a:prstClr val="black"/>
                </a:solidFill>
                <a:effectLst/>
                <a:uLnTx/>
                <a:uFillTx/>
                <a:latin typeface="Ubuntu"/>
                <a:ea typeface="Times New Roman" panose="02020603050405020304" pitchFamily="18" charset="0"/>
                <a:cs typeface="Times New Roman" panose="02020603050405020304" pitchFamily="18" charset="0"/>
              </a:rPr>
              <a:t>Millaisiin asioihin haluaisit asiantuntijana tarttua ja miten voit valmentautua niihin jo osana maisteriopintoja? </a:t>
            </a:r>
          </a:p>
          <a:p>
            <a:pPr marL="228600" marR="0" lvl="0" indent="-228600" algn="l" defTabSz="914400" rtl="0" eaLnBrk="1" fontAlgn="base" latinLnBrk="0" hangingPunct="1">
              <a:lnSpc>
                <a:spcPct val="90000"/>
              </a:lnSpc>
              <a:spcBef>
                <a:spcPts val="1000"/>
              </a:spcBef>
              <a:spcAft>
                <a:spcPts val="0"/>
              </a:spcAft>
              <a:buClrTx/>
              <a:buSzTx/>
              <a:buFont typeface="Arial" panose="020B0604020202020204" pitchFamily="34" charset="0"/>
              <a:buChar char="•"/>
              <a:tabLst/>
              <a:defRPr/>
            </a:pPr>
            <a:r>
              <a:rPr kumimoji="0" lang="fi-FI" sz="1700" b="0" i="0" u="none" strike="noStrike" kern="1200" cap="none" spc="0" normalizeH="0" baseline="0" noProof="0" dirty="0">
                <a:ln>
                  <a:noFill/>
                </a:ln>
                <a:solidFill>
                  <a:prstClr val="black"/>
                </a:solidFill>
                <a:effectLst/>
                <a:uLnTx/>
                <a:uFillTx/>
                <a:latin typeface="Ubuntu"/>
                <a:ea typeface="Times New Roman" panose="02020603050405020304" pitchFamily="18" charset="0"/>
                <a:cs typeface="Times New Roman" panose="02020603050405020304" pitchFamily="18" charset="0"/>
              </a:rPr>
              <a:t>Mitä kehittämistä on omissa opiskelutaidoissa, vastuunotossa, ryhmän oppimisen tukemisessa, omissa osallistujarooleissa, yhteistyötaidoissa?</a:t>
            </a:r>
          </a:p>
          <a:p>
            <a:pPr marL="228600" marR="0" lvl="0" indent="-228600" algn="l" defTabSz="914400" rtl="0" eaLnBrk="1" fontAlgn="base" latinLnBrk="0" hangingPunct="1">
              <a:lnSpc>
                <a:spcPct val="90000"/>
              </a:lnSpc>
              <a:spcBef>
                <a:spcPts val="1000"/>
              </a:spcBef>
              <a:spcAft>
                <a:spcPts val="0"/>
              </a:spcAft>
              <a:buClrTx/>
              <a:buSzTx/>
              <a:buFont typeface="Arial" panose="020B0604020202020204" pitchFamily="34" charset="0"/>
              <a:buChar char="•"/>
              <a:tabLst/>
              <a:defRPr/>
            </a:pPr>
            <a:r>
              <a:rPr kumimoji="0" lang="fi-FI" sz="1700" b="0" i="0" u="none" strike="noStrike" kern="1200" cap="none" spc="0" normalizeH="0" baseline="0" noProof="0" dirty="0">
                <a:ln>
                  <a:noFill/>
                </a:ln>
                <a:solidFill>
                  <a:prstClr val="black"/>
                </a:solidFill>
                <a:effectLst/>
                <a:uLnTx/>
                <a:uFillTx/>
                <a:latin typeface="Ubuntu"/>
                <a:ea typeface="Times New Roman" panose="02020603050405020304" pitchFamily="18" charset="0"/>
                <a:cs typeface="+mn-cs"/>
              </a:rPr>
              <a:t>Missä asioissa olisi syytä skarpata nyt kun tunnen jo opintoja ja olen kehittänyt opiskelun tapojani?</a:t>
            </a:r>
          </a:p>
          <a:p>
            <a:pPr marL="228600" marR="0" lvl="0" indent="-228600" algn="l" defTabSz="914400" rtl="0" eaLnBrk="1" fontAlgn="base" latinLnBrk="0" hangingPunct="1">
              <a:lnSpc>
                <a:spcPct val="90000"/>
              </a:lnSpc>
              <a:spcBef>
                <a:spcPts val="1000"/>
              </a:spcBef>
              <a:spcAft>
                <a:spcPts val="0"/>
              </a:spcAft>
              <a:buClrTx/>
              <a:buSzTx/>
              <a:buFont typeface="Arial" panose="020B0604020202020204" pitchFamily="34" charset="0"/>
              <a:buChar char="•"/>
              <a:tabLst/>
              <a:defRPr/>
            </a:pPr>
            <a:r>
              <a:rPr kumimoji="0" lang="fi-FI" sz="1700" b="0" i="0" u="none" strike="noStrike" kern="1200" cap="none" spc="0" normalizeH="0" baseline="0" noProof="0" dirty="0">
                <a:ln>
                  <a:noFill/>
                </a:ln>
                <a:solidFill>
                  <a:prstClr val="black"/>
                </a:solidFill>
                <a:effectLst/>
                <a:uLnTx/>
                <a:uFillTx/>
                <a:latin typeface="Ubuntu"/>
                <a:ea typeface="Times New Roman" panose="02020603050405020304" pitchFamily="18" charset="0"/>
                <a:cs typeface="+mn-cs"/>
              </a:rPr>
              <a:t>Millaista osaamista olet havainnut opettajan työssä tarvittavan (opettajan ydinosaamisalueet)? Mitä osaamista sinulla jo on? Mitä vielä tarvitset? Millaisia valintoja voit tehdä maisteriopinnoissa niin, että voit hankkia sitä? esim. vapaasti valittavat opinnot, ilmiöopinnoissa valittavat sisällöt, gradun aihe, harjoittelut</a:t>
            </a:r>
          </a:p>
          <a:p>
            <a:pPr marL="0" marR="0" lvl="0" indent="0" algn="l" defTabSz="914400" rtl="0" eaLnBrk="1" fontAlgn="auto" latinLnBrk="0" hangingPunct="1">
              <a:lnSpc>
                <a:spcPct val="90000"/>
              </a:lnSpc>
              <a:spcBef>
                <a:spcPts val="1000"/>
              </a:spcBef>
              <a:spcAft>
                <a:spcPts val="0"/>
              </a:spcAft>
              <a:buClrTx/>
              <a:buSzTx/>
              <a:buNone/>
              <a:tabLst/>
              <a:defRPr/>
            </a:pPr>
            <a:endParaRPr lang="fi-FI" dirty="0">
              <a:solidFill>
                <a:prstClr val="black"/>
              </a:solidFill>
              <a:latin typeface="Calibri" panose="020F0502020204030204"/>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fi-FI"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fi-FI" sz="2200" dirty="0"/>
          </a:p>
        </p:txBody>
      </p:sp>
    </p:spTree>
    <p:extLst>
      <p:ext uri="{BB962C8B-B14F-4D97-AF65-F5344CB8AC3E}">
        <p14:creationId xmlns:p14="http://schemas.microsoft.com/office/powerpoint/2010/main" val="1839707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5D5E8F6-2B9C-F3E4-2CC9-A52F23014A52}"/>
              </a:ext>
            </a:extLst>
          </p:cNvPr>
          <p:cNvSpPr>
            <a:spLocks noGrp="1"/>
          </p:cNvSpPr>
          <p:nvPr>
            <p:ph type="title"/>
          </p:nvPr>
        </p:nvSpPr>
        <p:spPr>
          <a:xfrm>
            <a:off x="640080" y="325369"/>
            <a:ext cx="4368602" cy="1956841"/>
          </a:xfrm>
        </p:spPr>
        <p:txBody>
          <a:bodyPr anchor="b">
            <a:normAutofit/>
          </a:bodyPr>
          <a:lstStyle/>
          <a:p>
            <a:r>
              <a:rPr lang="fi-FI" sz="3800" b="1" dirty="0"/>
              <a:t>3. Kansainvälisyys-suunnitelma. </a:t>
            </a:r>
            <a:r>
              <a:rPr lang="fi-FI" sz="3800" b="1" dirty="0">
                <a:solidFill>
                  <a:srgbClr val="FFC000"/>
                </a:solidFill>
              </a:rPr>
              <a:t>Kirjaa vastauksesi </a:t>
            </a:r>
            <a:r>
              <a:rPr lang="fi-FI" sz="3800" b="1" dirty="0" err="1">
                <a:solidFill>
                  <a:srgbClr val="FFC000"/>
                </a:solidFill>
              </a:rPr>
              <a:t>PROpeen</a:t>
            </a:r>
            <a:r>
              <a:rPr lang="fi-FI" sz="3800" b="1" dirty="0">
                <a:solidFill>
                  <a:srgbClr val="FFC000"/>
                </a:solidFill>
              </a:rPr>
              <a:t>.</a:t>
            </a:r>
          </a:p>
        </p:txBody>
      </p:sp>
      <p:sp>
        <p:nvSpPr>
          <p:cNvPr id="22"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C6908CA-406F-6888-795F-255B17B23CC1}"/>
              </a:ext>
            </a:extLst>
          </p:cNvPr>
          <p:cNvSpPr>
            <a:spLocks noGrp="1"/>
          </p:cNvSpPr>
          <p:nvPr>
            <p:ph idx="1"/>
          </p:nvPr>
        </p:nvSpPr>
        <p:spPr>
          <a:xfrm>
            <a:off x="640080" y="2872899"/>
            <a:ext cx="4243589" cy="3320668"/>
          </a:xfrm>
        </p:spPr>
        <p:txBody>
          <a:bodyPr>
            <a:normAutofit/>
          </a:bodyPr>
          <a:lstStyle/>
          <a:p>
            <a:r>
              <a:rPr lang="fi-FI" sz="2200">
                <a:hlinkClick r:id="rId2"/>
              </a:rPr>
              <a:t>https://peda.net/jyu/okl/ojk/ktko-1020-valmistautuminen-maisteriopintoihin/ktko1020-valmistautuminen-maisteriopintoihin-1-op-opintojaks/d6e15b466cc711eda5cdf8f21e980f51</a:t>
            </a:r>
            <a:r>
              <a:rPr lang="fi-FI" sz="2200"/>
              <a:t> </a:t>
            </a:r>
          </a:p>
        </p:txBody>
      </p:sp>
      <p:pic>
        <p:nvPicPr>
          <p:cNvPr id="16" name="Picture 15" descr="Kartalla olevat nastat">
            <a:extLst>
              <a:ext uri="{FF2B5EF4-FFF2-40B4-BE49-F238E27FC236}">
                <a16:creationId xmlns:a16="http://schemas.microsoft.com/office/drawing/2014/main" id="{9DABA696-C176-C17B-CA27-5729506A5AA4}"/>
              </a:ext>
            </a:extLst>
          </p:cNvPr>
          <p:cNvPicPr>
            <a:picLocks noChangeAspect="1"/>
          </p:cNvPicPr>
          <p:nvPr/>
        </p:nvPicPr>
        <p:blipFill rotWithShape="1">
          <a:blip r:embed="rId3"/>
          <a:srcRect l="17462" r="15585" b="-1"/>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1405955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1B734-AFF2-472B-81AD-33BD2D423D17}"/>
              </a:ext>
            </a:extLst>
          </p:cNvPr>
          <p:cNvSpPr>
            <a:spLocks noGrp="1"/>
          </p:cNvSpPr>
          <p:nvPr>
            <p:ph type="title"/>
          </p:nvPr>
        </p:nvSpPr>
        <p:spPr/>
        <p:txBody>
          <a:bodyPr/>
          <a:lstStyle/>
          <a:p>
            <a:r>
              <a:rPr lang="fi-FI"/>
              <a:t>Pohdittavaksi: Mikä </a:t>
            </a:r>
            <a:r>
              <a:rPr lang="fi-FI" dirty="0"/>
              <a:t>seuraavista kutkuttaisi?</a:t>
            </a:r>
          </a:p>
        </p:txBody>
      </p:sp>
      <p:sp>
        <p:nvSpPr>
          <p:cNvPr id="3" name="Content Placeholder 2">
            <a:extLst>
              <a:ext uri="{FF2B5EF4-FFF2-40B4-BE49-F238E27FC236}">
                <a16:creationId xmlns:a16="http://schemas.microsoft.com/office/drawing/2014/main" id="{36FDCE2D-4D20-4D23-BA68-181CC5D25E30}"/>
              </a:ext>
            </a:extLst>
          </p:cNvPr>
          <p:cNvSpPr>
            <a:spLocks noGrp="1"/>
          </p:cNvSpPr>
          <p:nvPr>
            <p:ph sz="half" idx="1"/>
          </p:nvPr>
        </p:nvSpPr>
        <p:spPr>
          <a:xfrm>
            <a:off x="838200" y="1524000"/>
            <a:ext cx="4500716" cy="4968875"/>
          </a:xfrm>
        </p:spPr>
        <p:txBody>
          <a:bodyPr>
            <a:normAutofit fontScale="70000" lnSpcReduction="20000"/>
          </a:bodyPr>
          <a:lstStyle/>
          <a:p>
            <a:pPr marL="0" indent="0" algn="l">
              <a:buNone/>
            </a:pPr>
            <a:r>
              <a:rPr lang="fi-FI" b="1" i="0" dirty="0">
                <a:solidFill>
                  <a:srgbClr val="333333"/>
                </a:solidFill>
                <a:effectLst/>
                <a:latin typeface="Ubuntu"/>
              </a:rPr>
              <a:t>Kansainvälistyminen ulkomailla </a:t>
            </a:r>
            <a:endParaRPr lang="fi-FI" b="0" i="0" dirty="0">
              <a:solidFill>
                <a:srgbClr val="333333"/>
              </a:solidFill>
              <a:effectLst/>
              <a:latin typeface="Ubuntu"/>
            </a:endParaRPr>
          </a:p>
          <a:p>
            <a:pPr algn="l">
              <a:buFont typeface="Arial" panose="020B0604020202020204" pitchFamily="34" charset="0"/>
              <a:buChar char="•"/>
            </a:pPr>
            <a:r>
              <a:rPr lang="fi-FI" b="0" i="0" dirty="0">
                <a:solidFill>
                  <a:srgbClr val="333333"/>
                </a:solidFill>
                <a:effectLst/>
                <a:latin typeface="Ubuntu"/>
              </a:rPr>
              <a:t>OH3-harjoittelun (OKLS3139) voi tehdä ulkomailla (lisätietoa: </a:t>
            </a:r>
            <a:r>
              <a:rPr lang="fi-FI" b="0" i="0" dirty="0">
                <a:solidFill>
                  <a:srgbClr val="333333"/>
                </a:solidFill>
                <a:effectLst/>
                <a:latin typeface="Ubuntu"/>
                <a:hlinkClick r:id="rId2"/>
              </a:rPr>
              <a:t>https://peda.net/jyu/okl/ojk/ktko-1020-valmistautuminen-maisteriopintoihin/kansainvalistyminen</a:t>
            </a:r>
            <a:r>
              <a:rPr lang="fi-FI" b="0" i="0" dirty="0">
                <a:solidFill>
                  <a:srgbClr val="333333"/>
                </a:solidFill>
                <a:effectLst/>
                <a:latin typeface="Ubuntu"/>
              </a:rPr>
              <a:t> ;  yhteysopettaja: Paula Rönnberg)</a:t>
            </a:r>
          </a:p>
          <a:p>
            <a:pPr algn="l">
              <a:buFont typeface="Arial" panose="020B0604020202020204" pitchFamily="34" charset="0"/>
              <a:buChar char="•"/>
            </a:pPr>
            <a:r>
              <a:rPr lang="fi-FI" b="0" i="0" dirty="0">
                <a:solidFill>
                  <a:srgbClr val="333333"/>
                </a:solidFill>
                <a:effectLst/>
                <a:latin typeface="Ubuntu"/>
              </a:rPr>
              <a:t>Kv-vaihto </a:t>
            </a:r>
            <a:r>
              <a:rPr lang="fi-FI" b="0" i="0" dirty="0">
                <a:solidFill>
                  <a:srgbClr val="333333"/>
                </a:solidFill>
                <a:effectLst/>
                <a:latin typeface="Ubuntu"/>
                <a:hlinkClick r:id="rId3"/>
              </a:rPr>
              <a:t>https://www.jyu.fi/fi/opiskelijalle/kansainvalistyminen</a:t>
            </a:r>
            <a:r>
              <a:rPr lang="fi-FI" b="0" i="0" dirty="0">
                <a:solidFill>
                  <a:srgbClr val="333333"/>
                </a:solidFill>
                <a:effectLst/>
                <a:latin typeface="Ubuntu"/>
              </a:rPr>
              <a:t> </a:t>
            </a:r>
          </a:p>
          <a:p>
            <a:r>
              <a:rPr lang="fi-FI" b="0" i="0" dirty="0">
                <a:solidFill>
                  <a:srgbClr val="333333"/>
                </a:solidFill>
                <a:effectLst/>
                <a:latin typeface="Ubuntu"/>
              </a:rPr>
              <a:t>Yllä olevista lisätietoja </a:t>
            </a:r>
            <a:r>
              <a:rPr lang="fi-FI" b="0" i="0" dirty="0" err="1">
                <a:solidFill>
                  <a:srgbClr val="333333"/>
                </a:solidFill>
                <a:effectLst/>
                <a:latin typeface="Ubuntu"/>
              </a:rPr>
              <a:t>kv</a:t>
            </a:r>
            <a:r>
              <a:rPr lang="fi-FI" b="0" i="0" dirty="0">
                <a:solidFill>
                  <a:srgbClr val="333333"/>
                </a:solidFill>
                <a:effectLst/>
                <a:latin typeface="Ubuntu"/>
              </a:rPr>
              <a:t>-suunnittelija Elisa Heimovaara </a:t>
            </a:r>
            <a:r>
              <a:rPr lang="fi-FI" dirty="0">
                <a:hlinkClick r:id="rId4"/>
              </a:rPr>
              <a:t>elisa.heimovaara@jyu.fi</a:t>
            </a:r>
            <a:endParaRPr lang="fi-FI" b="0" i="0" dirty="0">
              <a:solidFill>
                <a:srgbClr val="333333"/>
              </a:solidFill>
              <a:effectLst/>
              <a:latin typeface="Ubuntu"/>
            </a:endParaRPr>
          </a:p>
          <a:p>
            <a:pPr algn="l">
              <a:buFont typeface="Arial" panose="020B0604020202020204" pitchFamily="34" charset="0"/>
              <a:buChar char="•"/>
            </a:pPr>
            <a:r>
              <a:rPr lang="fi-FI" b="0" i="0" dirty="0">
                <a:solidFill>
                  <a:srgbClr val="333333"/>
                </a:solidFill>
                <a:effectLst/>
                <a:latin typeface="Ubuntu"/>
              </a:rPr>
              <a:t>kesätyö tai vapaaehtoistoiminta ulkomailla</a:t>
            </a:r>
          </a:p>
          <a:p>
            <a:pPr algn="l">
              <a:buFont typeface="Arial" panose="020B0604020202020204" pitchFamily="34" charset="0"/>
              <a:buChar char="•"/>
            </a:pPr>
            <a:r>
              <a:rPr lang="fi-FI" b="0" i="0" dirty="0">
                <a:solidFill>
                  <a:srgbClr val="333333"/>
                </a:solidFill>
                <a:effectLst/>
                <a:latin typeface="Ubuntu"/>
              </a:rPr>
              <a:t>jokin muu vaihtoehto, mikä?</a:t>
            </a:r>
          </a:p>
          <a:p>
            <a:endParaRPr lang="fi-FI" dirty="0"/>
          </a:p>
        </p:txBody>
      </p:sp>
      <p:sp>
        <p:nvSpPr>
          <p:cNvPr id="4" name="Content Placeholder 3">
            <a:extLst>
              <a:ext uri="{FF2B5EF4-FFF2-40B4-BE49-F238E27FC236}">
                <a16:creationId xmlns:a16="http://schemas.microsoft.com/office/drawing/2014/main" id="{6DE9F956-4776-4F1F-8C65-622927804B93}"/>
              </a:ext>
            </a:extLst>
          </p:cNvPr>
          <p:cNvSpPr>
            <a:spLocks noGrp="1"/>
          </p:cNvSpPr>
          <p:nvPr>
            <p:ph sz="half" idx="2"/>
          </p:nvPr>
        </p:nvSpPr>
        <p:spPr>
          <a:xfrm>
            <a:off x="6172199" y="1524000"/>
            <a:ext cx="5577349" cy="4968875"/>
          </a:xfrm>
        </p:spPr>
        <p:txBody>
          <a:bodyPr>
            <a:normAutofit fontScale="70000" lnSpcReduction="20000"/>
          </a:bodyPr>
          <a:lstStyle/>
          <a:p>
            <a:pPr marL="0" indent="0" algn="l">
              <a:buNone/>
            </a:pPr>
            <a:r>
              <a:rPr lang="fi-FI" b="1" i="0" dirty="0">
                <a:solidFill>
                  <a:srgbClr val="333333"/>
                </a:solidFill>
                <a:effectLst/>
                <a:latin typeface="Ubuntu"/>
              </a:rPr>
              <a:t>Kotikansainvälistyminen</a:t>
            </a:r>
            <a:endParaRPr lang="fi-FI" b="0" i="0" dirty="0">
              <a:solidFill>
                <a:srgbClr val="333333"/>
              </a:solidFill>
              <a:effectLst/>
              <a:latin typeface="Ubuntu"/>
            </a:endParaRPr>
          </a:p>
          <a:p>
            <a:pPr algn="l">
              <a:buFont typeface="Arial" panose="020B0604020202020204" pitchFamily="34" charset="0"/>
              <a:buChar char="•"/>
            </a:pPr>
            <a:r>
              <a:rPr lang="fi-FI" b="0" i="0" dirty="0">
                <a:solidFill>
                  <a:srgbClr val="333333"/>
                </a:solidFill>
                <a:effectLst/>
                <a:latin typeface="Ubuntu"/>
              </a:rPr>
              <a:t>Ilmiöopinnot 1, 2 ja 3 (opintojaksot OKLS1219, 1309, 1419): OKL:n toteuttaman opintojakson sijaan voit opiskella </a:t>
            </a:r>
            <a:r>
              <a:rPr lang="fi-FI" b="1" i="0" dirty="0">
                <a:solidFill>
                  <a:srgbClr val="333333"/>
                </a:solidFill>
                <a:effectLst/>
                <a:latin typeface="Ubuntu"/>
              </a:rPr>
              <a:t>englanninkielisiä opintojaksoja</a:t>
            </a:r>
            <a:endParaRPr lang="fi-FI" b="0" i="0" dirty="0">
              <a:solidFill>
                <a:srgbClr val="333333"/>
              </a:solidFill>
              <a:effectLst/>
              <a:latin typeface="Ubuntu"/>
            </a:endParaRPr>
          </a:p>
          <a:p>
            <a:pPr marL="742950" lvl="1" indent="-285750" algn="l">
              <a:buFont typeface="Arial" panose="020B0604020202020204" pitchFamily="34" charset="0"/>
              <a:buChar char="•"/>
            </a:pPr>
            <a:r>
              <a:rPr lang="fi-FI" b="0" i="0" dirty="0">
                <a:solidFill>
                  <a:srgbClr val="333333"/>
                </a:solidFill>
                <a:effectLst/>
                <a:latin typeface="Ubuntu"/>
              </a:rPr>
              <a:t>katso </a:t>
            </a:r>
            <a:r>
              <a:rPr lang="fi-FI" b="0" i="0" dirty="0" err="1">
                <a:solidFill>
                  <a:srgbClr val="333333"/>
                </a:solidFill>
                <a:effectLst/>
                <a:latin typeface="Ubuntu"/>
              </a:rPr>
              <a:t>kv</a:t>
            </a:r>
            <a:r>
              <a:rPr lang="fi-FI" b="0" i="0" dirty="0">
                <a:solidFill>
                  <a:srgbClr val="333333"/>
                </a:solidFill>
                <a:effectLst/>
                <a:latin typeface="Ubuntu"/>
              </a:rPr>
              <a:t>-maisteriohjelman vaihtoehtoiset opintojaksot Sisusta</a:t>
            </a:r>
          </a:p>
          <a:p>
            <a:pPr marL="742950" lvl="1" indent="-285750" algn="l">
              <a:buFont typeface="Arial" panose="020B0604020202020204" pitchFamily="34" charset="0"/>
              <a:buChar char="•"/>
            </a:pPr>
            <a:r>
              <a:rPr lang="fi-FI" b="0" i="0" dirty="0">
                <a:solidFill>
                  <a:srgbClr val="333333"/>
                </a:solidFill>
                <a:effectLst/>
                <a:latin typeface="Ubuntu"/>
              </a:rPr>
              <a:t>voit opiskella myös Juliet-opintojen opintojaksoja: ojua2021 </a:t>
            </a:r>
            <a:r>
              <a:rPr lang="fi-FI" b="0" i="0" dirty="0" err="1">
                <a:solidFill>
                  <a:srgbClr val="333333"/>
                </a:solidFill>
                <a:effectLst/>
                <a:latin typeface="Ubuntu"/>
              </a:rPr>
              <a:t>Bilingual</a:t>
            </a:r>
            <a:r>
              <a:rPr lang="fi-FI" b="0" i="0" dirty="0">
                <a:solidFill>
                  <a:srgbClr val="333333"/>
                </a:solidFill>
                <a:effectLst/>
                <a:latin typeface="Ubuntu"/>
              </a:rPr>
              <a:t> and CLIL </a:t>
            </a:r>
            <a:r>
              <a:rPr lang="fi-FI" b="0" i="0" dirty="0" err="1">
                <a:solidFill>
                  <a:srgbClr val="333333"/>
                </a:solidFill>
                <a:effectLst/>
                <a:latin typeface="Ubuntu"/>
              </a:rPr>
              <a:t>education</a:t>
            </a:r>
            <a:r>
              <a:rPr lang="fi-FI" b="0" i="0" dirty="0">
                <a:solidFill>
                  <a:srgbClr val="333333"/>
                </a:solidFill>
                <a:effectLst/>
                <a:latin typeface="Ubuntu"/>
              </a:rPr>
              <a:t>, ojua2022 </a:t>
            </a:r>
            <a:r>
              <a:rPr lang="fi-FI" b="0" i="0" dirty="0" err="1">
                <a:solidFill>
                  <a:srgbClr val="333333"/>
                </a:solidFill>
                <a:effectLst/>
                <a:latin typeface="Ubuntu"/>
              </a:rPr>
              <a:t>Issues</a:t>
            </a:r>
            <a:r>
              <a:rPr lang="fi-FI" b="0" i="0" dirty="0">
                <a:solidFill>
                  <a:srgbClr val="333333"/>
                </a:solidFill>
                <a:effectLst/>
                <a:latin typeface="Ubuntu"/>
              </a:rPr>
              <a:t> in </a:t>
            </a:r>
            <a:r>
              <a:rPr lang="fi-FI" b="0" i="0" dirty="0" err="1">
                <a:solidFill>
                  <a:srgbClr val="333333"/>
                </a:solidFill>
                <a:effectLst/>
                <a:latin typeface="Ubuntu"/>
              </a:rPr>
              <a:t>international</a:t>
            </a:r>
            <a:r>
              <a:rPr lang="fi-FI" b="0" i="0" dirty="0">
                <a:solidFill>
                  <a:srgbClr val="333333"/>
                </a:solidFill>
                <a:effectLst/>
                <a:latin typeface="Ubuntu"/>
              </a:rPr>
              <a:t> and </a:t>
            </a:r>
            <a:r>
              <a:rPr lang="fi-FI" b="0" i="0" dirty="0" err="1">
                <a:solidFill>
                  <a:srgbClr val="333333"/>
                </a:solidFill>
                <a:effectLst/>
                <a:latin typeface="Ubuntu"/>
              </a:rPr>
              <a:t>intercultural</a:t>
            </a:r>
            <a:r>
              <a:rPr lang="fi-FI" b="0" i="0" dirty="0">
                <a:solidFill>
                  <a:srgbClr val="333333"/>
                </a:solidFill>
                <a:effectLst/>
                <a:latin typeface="Ubuntu"/>
              </a:rPr>
              <a:t> </a:t>
            </a:r>
            <a:r>
              <a:rPr lang="fi-FI" b="0" i="0" dirty="0" err="1">
                <a:solidFill>
                  <a:srgbClr val="333333"/>
                </a:solidFill>
                <a:effectLst/>
                <a:latin typeface="Ubuntu"/>
              </a:rPr>
              <a:t>education</a:t>
            </a:r>
            <a:r>
              <a:rPr lang="fi-FI" b="0" i="0" dirty="0">
                <a:solidFill>
                  <a:srgbClr val="333333"/>
                </a:solidFill>
                <a:effectLst/>
                <a:latin typeface="Ubuntu"/>
              </a:rPr>
              <a:t>, ojua2023 </a:t>
            </a:r>
            <a:r>
              <a:rPr lang="fi-FI" b="0" i="0" dirty="0" err="1">
                <a:solidFill>
                  <a:srgbClr val="333333"/>
                </a:solidFill>
                <a:effectLst/>
                <a:latin typeface="Ubuntu"/>
              </a:rPr>
              <a:t>Literature</a:t>
            </a:r>
            <a:r>
              <a:rPr lang="fi-FI" b="0" i="0" dirty="0">
                <a:solidFill>
                  <a:srgbClr val="333333"/>
                </a:solidFill>
                <a:effectLst/>
                <a:latin typeface="Ubuntu"/>
              </a:rPr>
              <a:t> and Culture in Language Education, ojua2024 Learning </a:t>
            </a:r>
            <a:r>
              <a:rPr lang="fi-FI" b="0" i="0" dirty="0" err="1">
                <a:solidFill>
                  <a:srgbClr val="333333"/>
                </a:solidFill>
                <a:effectLst/>
                <a:latin typeface="Ubuntu"/>
              </a:rPr>
              <a:t>environments</a:t>
            </a:r>
            <a:r>
              <a:rPr lang="fi-FI" b="0" i="0" dirty="0">
                <a:solidFill>
                  <a:srgbClr val="333333"/>
                </a:solidFill>
                <a:effectLst/>
                <a:latin typeface="Ubuntu"/>
              </a:rPr>
              <a:t> in </a:t>
            </a:r>
            <a:r>
              <a:rPr lang="fi-FI" b="0" i="0" dirty="0" err="1">
                <a:solidFill>
                  <a:srgbClr val="333333"/>
                </a:solidFill>
                <a:effectLst/>
                <a:latin typeface="Ubuntu"/>
              </a:rPr>
              <a:t>language</a:t>
            </a:r>
            <a:r>
              <a:rPr lang="fi-FI" b="0" i="0" dirty="0">
                <a:solidFill>
                  <a:srgbClr val="333333"/>
                </a:solidFill>
                <a:effectLst/>
                <a:latin typeface="Ubuntu"/>
              </a:rPr>
              <a:t> </a:t>
            </a:r>
            <a:r>
              <a:rPr lang="fi-FI" b="0" i="0" dirty="0" err="1">
                <a:solidFill>
                  <a:srgbClr val="333333"/>
                </a:solidFill>
                <a:effectLst/>
                <a:latin typeface="Ubuntu"/>
              </a:rPr>
              <a:t>education</a:t>
            </a:r>
            <a:endParaRPr lang="fi-FI" b="0" i="0" dirty="0">
              <a:solidFill>
                <a:srgbClr val="333333"/>
              </a:solidFill>
              <a:effectLst/>
              <a:latin typeface="Ubuntu"/>
            </a:endParaRPr>
          </a:p>
          <a:p>
            <a:pPr marL="742950" lvl="1" indent="-285750" algn="l">
              <a:buFont typeface="Arial" panose="020B0604020202020204" pitchFamily="34" charset="0"/>
              <a:buChar char="•"/>
            </a:pPr>
            <a:r>
              <a:rPr lang="fi-FI" b="0" i="0" dirty="0">
                <a:solidFill>
                  <a:srgbClr val="333333"/>
                </a:solidFill>
                <a:effectLst/>
                <a:latin typeface="Ubuntu"/>
              </a:rPr>
              <a:t>näitä opintoja voit valita myös valinnaisiin opintoihin</a:t>
            </a:r>
          </a:p>
          <a:p>
            <a:pPr algn="l">
              <a:buFont typeface="Arial" panose="020B0604020202020204" pitchFamily="34" charset="0"/>
              <a:buChar char="•"/>
            </a:pPr>
            <a:r>
              <a:rPr lang="fi-FI" b="0" i="0" dirty="0">
                <a:solidFill>
                  <a:srgbClr val="333333"/>
                </a:solidFill>
                <a:effectLst/>
                <a:latin typeface="Ubuntu"/>
              </a:rPr>
              <a:t>kieliopinnot</a:t>
            </a:r>
          </a:p>
          <a:p>
            <a:pPr algn="l">
              <a:buFont typeface="Arial" panose="020B0604020202020204" pitchFamily="34" charset="0"/>
              <a:buChar char="•"/>
            </a:pPr>
            <a:r>
              <a:rPr lang="fi-FI" b="0" i="0" dirty="0" err="1">
                <a:solidFill>
                  <a:srgbClr val="333333"/>
                </a:solidFill>
                <a:effectLst/>
                <a:latin typeface="Ubuntu"/>
              </a:rPr>
              <a:t>each</a:t>
            </a:r>
            <a:r>
              <a:rPr lang="fi-FI" b="0" i="0" dirty="0">
                <a:solidFill>
                  <a:srgbClr val="333333"/>
                </a:solidFill>
                <a:effectLst/>
                <a:latin typeface="Ubuntu"/>
              </a:rPr>
              <a:t> </a:t>
            </a:r>
            <a:r>
              <a:rPr lang="fi-FI" b="0" i="0" dirty="0" err="1">
                <a:solidFill>
                  <a:srgbClr val="333333"/>
                </a:solidFill>
                <a:effectLst/>
                <a:latin typeface="Ubuntu"/>
              </a:rPr>
              <a:t>one</a:t>
            </a:r>
            <a:r>
              <a:rPr lang="fi-FI" b="0" i="0" dirty="0">
                <a:solidFill>
                  <a:srgbClr val="333333"/>
                </a:solidFill>
                <a:effectLst/>
                <a:latin typeface="Ubuntu"/>
              </a:rPr>
              <a:t> </a:t>
            </a:r>
            <a:r>
              <a:rPr lang="fi-FI" b="0" i="0" dirty="0" err="1">
                <a:solidFill>
                  <a:srgbClr val="333333"/>
                </a:solidFill>
                <a:effectLst/>
                <a:latin typeface="Ubuntu"/>
              </a:rPr>
              <a:t>teach</a:t>
            </a:r>
            <a:r>
              <a:rPr lang="fi-FI" b="0" i="0" dirty="0">
                <a:solidFill>
                  <a:srgbClr val="333333"/>
                </a:solidFill>
                <a:effectLst/>
                <a:latin typeface="Ubuntu"/>
              </a:rPr>
              <a:t> </a:t>
            </a:r>
            <a:r>
              <a:rPr lang="fi-FI" b="0" i="0" dirty="0" err="1">
                <a:solidFill>
                  <a:srgbClr val="333333"/>
                </a:solidFill>
                <a:effectLst/>
                <a:latin typeface="Ubuntu"/>
              </a:rPr>
              <a:t>one</a:t>
            </a:r>
            <a:r>
              <a:rPr lang="fi-FI" b="0" i="0" dirty="0">
                <a:solidFill>
                  <a:srgbClr val="333333"/>
                </a:solidFill>
                <a:effectLst/>
                <a:latin typeface="Ubuntu"/>
                <a:hlinkClick r:id="rId5"/>
              </a:rPr>
              <a:t> https://movi.jyu.fi/eoto/</a:t>
            </a:r>
            <a:endParaRPr lang="fi-FI" b="0" i="0" dirty="0">
              <a:solidFill>
                <a:srgbClr val="333333"/>
              </a:solidFill>
              <a:effectLst/>
              <a:latin typeface="Ubuntu"/>
            </a:endParaRPr>
          </a:p>
          <a:p>
            <a:pPr algn="l">
              <a:buFont typeface="Arial" panose="020B0604020202020204" pitchFamily="34" charset="0"/>
              <a:buChar char="•"/>
            </a:pPr>
            <a:r>
              <a:rPr lang="fi-FI" b="0" i="0" dirty="0">
                <a:solidFill>
                  <a:srgbClr val="333333"/>
                </a:solidFill>
                <a:effectLst/>
                <a:latin typeface="Ubuntu"/>
              </a:rPr>
              <a:t>jokin muu vaihtoehto, mikä?</a:t>
            </a:r>
          </a:p>
          <a:p>
            <a:endParaRPr lang="fi-FI" dirty="0"/>
          </a:p>
        </p:txBody>
      </p:sp>
    </p:spTree>
    <p:extLst>
      <p:ext uri="{BB962C8B-B14F-4D97-AF65-F5344CB8AC3E}">
        <p14:creationId xmlns:p14="http://schemas.microsoft.com/office/powerpoint/2010/main" val="987840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6C4A7FB-CF03-EEED-B31F-8AEC293A4879}"/>
              </a:ext>
            </a:extLst>
          </p:cNvPr>
          <p:cNvPicPr>
            <a:picLocks noChangeAspect="1"/>
          </p:cNvPicPr>
          <p:nvPr/>
        </p:nvPicPr>
        <p:blipFill rotWithShape="1">
          <a:blip r:embed="rId2"/>
          <a:srcRect l="13367" r="20406"/>
          <a:stretch/>
        </p:blipFill>
        <p:spPr>
          <a:xfrm>
            <a:off x="4117521" y="10"/>
            <a:ext cx="8074479" cy="6857990"/>
          </a:xfrm>
          <a:prstGeom prst="rect">
            <a:avLst/>
          </a:prstGeom>
        </p:spPr>
      </p:pic>
      <p:sp>
        <p:nvSpPr>
          <p:cNvPr id="10" name="Freeform: Shape 9">
            <a:extLst>
              <a:ext uri="{FF2B5EF4-FFF2-40B4-BE49-F238E27FC236}">
                <a16:creationId xmlns:a16="http://schemas.microsoft.com/office/drawing/2014/main" id="{8F23F8A3-8FD7-4779-8323-FDC26BE99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7859800" cy="6858478"/>
          </a:xfrm>
          <a:custGeom>
            <a:avLst/>
            <a:gdLst>
              <a:gd name="connsiteX0" fmla="*/ 7859800 w 7859800"/>
              <a:gd name="connsiteY0" fmla="*/ 6858478 h 6858478"/>
              <a:gd name="connsiteX1" fmla="*/ 435245 w 7859800"/>
              <a:gd name="connsiteY1" fmla="*/ 6858478 h 6858478"/>
              <a:gd name="connsiteX2" fmla="*/ 435505 w 7859800"/>
              <a:gd name="connsiteY2" fmla="*/ 6857916 h 6858478"/>
              <a:gd name="connsiteX3" fmla="*/ 0 w 7859800"/>
              <a:gd name="connsiteY3" fmla="*/ 6857916 h 6858478"/>
              <a:gd name="connsiteX4" fmla="*/ 0 w 7859800"/>
              <a:gd name="connsiteY4" fmla="*/ 0 h 6858478"/>
              <a:gd name="connsiteX5" fmla="*/ 3611620 w 7859800"/>
              <a:gd name="connsiteY5" fmla="*/ 0 h 6858478"/>
              <a:gd name="connsiteX6" fmla="*/ 4677848 w 7859800"/>
              <a:gd name="connsiteY6" fmla="*/ 0 h 6858478"/>
              <a:gd name="connsiteX7" fmla="*/ 4683425 w 7859800"/>
              <a:gd name="connsiteY7" fmla="*/ 0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859800" h="6858478">
                <a:moveTo>
                  <a:pt x="7859800" y="6858478"/>
                </a:moveTo>
                <a:lnTo>
                  <a:pt x="435245" y="6858478"/>
                </a:lnTo>
                <a:lnTo>
                  <a:pt x="435505" y="6857916"/>
                </a:lnTo>
                <a:lnTo>
                  <a:pt x="0" y="6857916"/>
                </a:lnTo>
                <a:lnTo>
                  <a:pt x="0" y="0"/>
                </a:lnTo>
                <a:lnTo>
                  <a:pt x="3611620" y="0"/>
                </a:lnTo>
                <a:lnTo>
                  <a:pt x="4677848" y="0"/>
                </a:lnTo>
                <a:lnTo>
                  <a:pt x="4683425"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F605C4CC-A25C-416F-8333-7CB7DC97D8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7431174" cy="6858478"/>
          </a:xfrm>
          <a:custGeom>
            <a:avLst/>
            <a:gdLst>
              <a:gd name="connsiteX0" fmla="*/ 7431174 w 7431174"/>
              <a:gd name="connsiteY0" fmla="*/ 6858478 h 6858478"/>
              <a:gd name="connsiteX1" fmla="*/ 6619 w 7431174"/>
              <a:gd name="connsiteY1" fmla="*/ 6858478 h 6858478"/>
              <a:gd name="connsiteX2" fmla="*/ 6879 w 7431174"/>
              <a:gd name="connsiteY2" fmla="*/ 6857916 h 6858478"/>
              <a:gd name="connsiteX3" fmla="*/ 0 w 7431174"/>
              <a:gd name="connsiteY3" fmla="*/ 6857916 h 6858478"/>
              <a:gd name="connsiteX4" fmla="*/ 0 w 7431174"/>
              <a:gd name="connsiteY4" fmla="*/ 0 h 6858478"/>
              <a:gd name="connsiteX5" fmla="*/ 3182994 w 7431174"/>
              <a:gd name="connsiteY5" fmla="*/ 0 h 6858478"/>
              <a:gd name="connsiteX6" fmla="*/ 4249222 w 7431174"/>
              <a:gd name="connsiteY6" fmla="*/ 0 h 6858478"/>
              <a:gd name="connsiteX7" fmla="*/ 4254799 w 7431174"/>
              <a:gd name="connsiteY7" fmla="*/ 0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431174" h="6858478">
                <a:moveTo>
                  <a:pt x="7431174" y="6858478"/>
                </a:moveTo>
                <a:lnTo>
                  <a:pt x="6619" y="6858478"/>
                </a:lnTo>
                <a:lnTo>
                  <a:pt x="6879" y="6857916"/>
                </a:lnTo>
                <a:lnTo>
                  <a:pt x="0" y="6857916"/>
                </a:lnTo>
                <a:lnTo>
                  <a:pt x="0" y="0"/>
                </a:lnTo>
                <a:lnTo>
                  <a:pt x="3182994" y="0"/>
                </a:lnTo>
                <a:lnTo>
                  <a:pt x="4249222" y="0"/>
                </a:lnTo>
                <a:lnTo>
                  <a:pt x="4254799"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73B567D-1959-BC79-E810-CAE7AB7080C8}"/>
              </a:ext>
            </a:extLst>
          </p:cNvPr>
          <p:cNvSpPr>
            <a:spLocks noGrp="1"/>
          </p:cNvSpPr>
          <p:nvPr>
            <p:ph type="title"/>
          </p:nvPr>
        </p:nvSpPr>
        <p:spPr>
          <a:xfrm>
            <a:off x="804672" y="365125"/>
            <a:ext cx="5266155" cy="1325563"/>
          </a:xfrm>
        </p:spPr>
        <p:txBody>
          <a:bodyPr vert="horz" lIns="91440" tIns="45720" rIns="91440" bIns="45720" rtlCol="0">
            <a:normAutofit/>
          </a:bodyPr>
          <a:lstStyle/>
          <a:p>
            <a:r>
              <a:rPr lang="en-US" err="1"/>
              <a:t>Valinnaiset</a:t>
            </a:r>
            <a:r>
              <a:rPr lang="en-US"/>
              <a:t> </a:t>
            </a:r>
            <a:r>
              <a:rPr lang="en-US" err="1"/>
              <a:t>opinnot</a:t>
            </a:r>
            <a:r>
              <a:rPr lang="en-US"/>
              <a:t>: </a:t>
            </a:r>
            <a:r>
              <a:rPr lang="en-US" err="1"/>
              <a:t>mitä</a:t>
            </a:r>
            <a:r>
              <a:rPr lang="en-US"/>
              <a:t> </a:t>
            </a:r>
            <a:r>
              <a:rPr lang="en-US" err="1"/>
              <a:t>valitsisin</a:t>
            </a:r>
            <a:r>
              <a:rPr lang="en-US"/>
              <a:t>?:</a:t>
            </a:r>
          </a:p>
        </p:txBody>
      </p:sp>
      <p:sp>
        <p:nvSpPr>
          <p:cNvPr id="4" name="Content Placeholder 3">
            <a:extLst>
              <a:ext uri="{FF2B5EF4-FFF2-40B4-BE49-F238E27FC236}">
                <a16:creationId xmlns:a16="http://schemas.microsoft.com/office/drawing/2014/main" id="{0A7EEEF3-7568-0BF9-A0EA-C428B8B2F645}"/>
              </a:ext>
            </a:extLst>
          </p:cNvPr>
          <p:cNvSpPr>
            <a:spLocks noGrp="1"/>
          </p:cNvSpPr>
          <p:nvPr>
            <p:ph idx="1"/>
          </p:nvPr>
        </p:nvSpPr>
        <p:spPr>
          <a:xfrm>
            <a:off x="804672" y="2022601"/>
            <a:ext cx="3941499" cy="4154361"/>
          </a:xfrm>
        </p:spPr>
        <p:txBody>
          <a:bodyPr>
            <a:normAutofit/>
          </a:bodyPr>
          <a:lstStyle/>
          <a:p>
            <a:r>
              <a:rPr lang="fi-FI" sz="2000" dirty="0" err="1"/>
              <a:t>Luokon</a:t>
            </a:r>
            <a:r>
              <a:rPr lang="fi-FI" sz="2000" dirty="0"/>
              <a:t> mahdollisuudet: </a:t>
            </a:r>
            <a:r>
              <a:rPr lang="fi-FI" sz="2000" dirty="0">
                <a:hlinkClick r:id="rId3"/>
              </a:rPr>
              <a:t>https://www.jyu.fi/edupsy/fi/laitokset/okl/opiskelu/sivuaineet/luokonsivuainevalinnat/luokonsivuainevalinnat</a:t>
            </a:r>
            <a:r>
              <a:rPr lang="fi-FI" sz="2000" dirty="0"/>
              <a:t> </a:t>
            </a:r>
          </a:p>
          <a:p>
            <a:r>
              <a:rPr lang="fi-FI" sz="2000" dirty="0"/>
              <a:t>Yliopiston mahdollisuudet:</a:t>
            </a:r>
          </a:p>
          <a:p>
            <a:pPr marL="0" indent="0">
              <a:buNone/>
            </a:pPr>
            <a:r>
              <a:rPr lang="fi-FI" sz="2000" dirty="0">
                <a:hlinkClick r:id="rId4"/>
              </a:rPr>
              <a:t>https://www.jyu.fi/fi/opiskelijalle/opintojen-suunnittelu/valinnaiset-opinnot</a:t>
            </a:r>
            <a:r>
              <a:rPr lang="fi-FI" sz="2000" dirty="0"/>
              <a:t> </a:t>
            </a:r>
          </a:p>
          <a:p>
            <a:endParaRPr lang="fi-FI" sz="2000" dirty="0"/>
          </a:p>
        </p:txBody>
      </p:sp>
    </p:spTree>
    <p:extLst>
      <p:ext uri="{BB962C8B-B14F-4D97-AF65-F5344CB8AC3E}">
        <p14:creationId xmlns:p14="http://schemas.microsoft.com/office/powerpoint/2010/main" val="1198130396"/>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224</TotalTime>
  <Words>1591</Words>
  <Application>Microsoft Office PowerPoint</Application>
  <PresentationFormat>Widescreen</PresentationFormat>
  <Paragraphs>145</Paragraphs>
  <Slides>17</Slides>
  <Notes>0</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Office Theme</vt:lpstr>
      <vt:lpstr>1_Office Theme</vt:lpstr>
      <vt:lpstr>KTKA1020</vt:lpstr>
      <vt:lpstr>Sisältö ja tavoitteet</vt:lpstr>
      <vt:lpstr>1. Kandidaatin tutkinto. Pohdit tähän mennessä kertynyttä osaamista ja arvioit, mitä osaamista vielä tarvitset.  Kokoa pohdintasi PROpeen</vt:lpstr>
      <vt:lpstr>Pohdittavaksi </vt:lpstr>
      <vt:lpstr>2. Maisterintutkinnon tavoitteet. Pohdit tähän mennessä kertynyttä osaamista ja arvioit, mitä osaamista vielä tarvitset. Kokoa pohdintasi PROpeen</vt:lpstr>
      <vt:lpstr>Pohdittavaksi</vt:lpstr>
      <vt:lpstr>3. Kansainvälisyys-suunnitelma. Kirjaa vastauksesi PROpeen.</vt:lpstr>
      <vt:lpstr>Pohdittavaksi: Mikä seuraavista kutkuttaisi?</vt:lpstr>
      <vt:lpstr>Valinnaiset opinnot: mitä valitsisin?:</vt:lpstr>
      <vt:lpstr>PowerPoint Presentation</vt:lpstr>
      <vt:lpstr> Helmikuu </vt:lpstr>
      <vt:lpstr>Kysy koulutussuunnittelijalta -tunnit</vt:lpstr>
      <vt:lpstr>Kysy Sisusta -tunnit</vt:lpstr>
      <vt:lpstr>Voiko aloittaa maisteriopinnot vaikka on vielä kandi kesken? </vt:lpstr>
      <vt:lpstr>Entä jos…</vt:lpstr>
      <vt:lpstr>Jotta saat kurssimerkinnän… </vt:lpstr>
      <vt:lpstr>Kiitos osallistumisesta!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KTKO1020</dc:title>
  <dc:creator>Innanen, Hely</dc:creator>
  <cp:lastModifiedBy>Martin, Anne</cp:lastModifiedBy>
  <cp:revision>22</cp:revision>
  <dcterms:created xsi:type="dcterms:W3CDTF">2021-12-14T06:14:17Z</dcterms:created>
  <dcterms:modified xsi:type="dcterms:W3CDTF">2023-01-31T06:17:17Z</dcterms:modified>
</cp:coreProperties>
</file>