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61" r:id="rId3"/>
    <p:sldId id="262" r:id="rId4"/>
    <p:sldId id="264" r:id="rId5"/>
    <p:sldId id="265" r:id="rId6"/>
    <p:sldId id="266" r:id="rId7"/>
    <p:sldId id="267" r:id="rId8"/>
    <p:sldId id="268" r:id="rId9"/>
    <p:sldId id="269" r:id="rId10"/>
    <p:sldId id="271" r:id="rId11"/>
    <p:sldId id="273" r:id="rId12"/>
    <p:sldId id="275" r:id="rId13"/>
    <p:sldId id="277" r:id="rId14"/>
  </p:sldIdLst>
  <p:sldSz cx="9144000" cy="6858000" type="screen4x3"/>
  <p:notesSz cx="6805613" cy="99441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3B47F66-8A61-4106-A979-57D33131CB40}">
  <a:tblStyle styleId="{B3B47F66-8A61-4106-A979-57D33131CB40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E7F0F4"/>
          </a:solidFill>
        </a:fill>
      </a:tcStyle>
    </a:wholeTbl>
    <a:band1H>
      <a:tcStyle>
        <a:tcBdr/>
        <a:fill>
          <a:solidFill>
            <a:srgbClr val="CCDFE8"/>
          </a:solidFill>
        </a:fill>
      </a:tcStyle>
    </a:band1H>
    <a:band1V>
      <a:tcStyle>
        <a:tcBdr/>
        <a:fill>
          <a:solidFill>
            <a:srgbClr val="CCDFE8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chemeClr val="accent1"/>
          </a:solidFill>
        </a:fill>
      </a:tcStyle>
    </a:firstRow>
  </a:tblStyle>
  <a:tblStyle styleId="{EF23FF88-F7DC-457D-90AD-0544E73CE927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127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firstRow>
      <a:tcTxStyle b="on" i="off"/>
      <a:tcStyle>
        <a:tcBdr>
          <a:bottom>
            <a:ln w="127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54939" y="0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917575" y="746125"/>
            <a:ext cx="4972049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017934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95110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Animointiversio 1</a:t>
            </a:r>
          </a:p>
        </p:txBody>
      </p:sp>
      <p:sp>
        <p:nvSpPr>
          <p:cNvPr id="196" name="Shape 196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fi-FI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57650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8" name="Shape 208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Animointiversio 1</a:t>
            </a:r>
          </a:p>
        </p:txBody>
      </p:sp>
      <p:sp>
        <p:nvSpPr>
          <p:cNvPr id="209" name="Shape 209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fi-FI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88616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23" name="Shape 223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Animointiversio 1</a:t>
            </a:r>
          </a:p>
        </p:txBody>
      </p:sp>
      <p:sp>
        <p:nvSpPr>
          <p:cNvPr id="224" name="Shape 224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lang="fi-FI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27766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Animointiversio 1</a:t>
            </a:r>
          </a:p>
        </p:txBody>
      </p:sp>
      <p:sp>
        <p:nvSpPr>
          <p:cNvPr id="237" name="Shape 237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lang="fi-FI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30636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52663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8" name="Shape 138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59880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2" name="Shape 152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300443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465959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4" name="Shape 164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259547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0" name="Shape 170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84836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6" name="Shape 176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880506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Animointiversio 1</a:t>
            </a:r>
          </a:p>
        </p:txBody>
      </p:sp>
      <p:sp>
        <p:nvSpPr>
          <p:cNvPr id="183" name="Shape 183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fi-FI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9983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Insigths_kielioppidia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Calibri"/>
              <a:buNone/>
              <a:defRPr sz="4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accent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794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>
            <a:spLocks noGrp="1"/>
          </p:cNvSpPr>
          <p:nvPr>
            <p:ph type="title"/>
          </p:nvPr>
        </p:nvSpPr>
        <p:spPr>
          <a:xfrm>
            <a:off x="0" y="404663"/>
            <a:ext cx="8964488" cy="86409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2DA2BF"/>
              </a:buClr>
              <a:buSzPct val="25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</a:p>
        </p:txBody>
      </p:sp>
      <p:sp>
        <p:nvSpPr>
          <p:cNvPr id="199" name="Shape 199"/>
          <p:cNvSpPr txBox="1">
            <a:spLocks noGrp="1"/>
          </p:cNvSpPr>
          <p:nvPr>
            <p:ph type="body" idx="4"/>
          </p:nvPr>
        </p:nvSpPr>
        <p:spPr>
          <a:xfrm>
            <a:off x="395536" y="1124744"/>
            <a:ext cx="8568951" cy="490501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Huom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 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Jos lauseessa on verbi, johon liittyy kiinteästi prepositio, se tulee muistaa liittää verbiin myös passiivilauseessa.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People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laughing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clown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914400" marR="0" lvl="2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800" dirty="0"/>
              <a:t>	</a:t>
            </a:r>
            <a:r>
              <a:rPr lang="fi-FI" sz="2800" b="0" i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clown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laughed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doctor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operated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injured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patient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914400" marR="0" lvl="2" indent="0" algn="l" rtl="0">
              <a:spcBef>
                <a:spcPts val="560"/>
              </a:spcBef>
              <a:buClr>
                <a:schemeClr val="dk1"/>
              </a:buClr>
              <a:buSzPct val="100000"/>
              <a:buNone/>
            </a:pPr>
            <a:r>
              <a:rPr lang="fi-FI" sz="2800" dirty="0"/>
              <a:t>	</a:t>
            </a:r>
            <a:r>
              <a:rPr lang="fi-FI" sz="2800" b="0" i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injured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patient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operated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doctor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>
            <a:spLocks noGrp="1"/>
          </p:cNvSpPr>
          <p:nvPr>
            <p:ph type="title"/>
          </p:nvPr>
        </p:nvSpPr>
        <p:spPr>
          <a:xfrm>
            <a:off x="395536" y="197273"/>
            <a:ext cx="8229600" cy="86409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2DA2BF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</a:p>
        </p:txBody>
      </p:sp>
      <p:sp>
        <p:nvSpPr>
          <p:cNvPr id="212" name="Shape 212"/>
          <p:cNvSpPr txBox="1">
            <a:spLocks noGrp="1"/>
          </p:cNvSpPr>
          <p:nvPr>
            <p:ph type="body" idx="1"/>
          </p:nvPr>
        </p:nvSpPr>
        <p:spPr>
          <a:xfrm>
            <a:off x="395536" y="908721"/>
            <a:ext cx="8748464" cy="526574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Tietyt</a:t>
            </a: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verbit englannissa ovat passiivissa, vaikka vastaava verbi suomessa on aktiivissa</a:t>
            </a: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dirty="0" smtClean="0">
                <a:solidFill>
                  <a:srgbClr val="000000"/>
                </a:solidFill>
              </a:rPr>
              <a:t>Kiinnitä </a:t>
            </a:r>
            <a:r>
              <a:rPr lang="fi-FI" dirty="0">
                <a:solidFill>
                  <a:srgbClr val="000000"/>
                </a:solidFill>
              </a:rPr>
              <a:t>erityisesti huomiota verbiin ’</a:t>
            </a:r>
            <a:r>
              <a:rPr lang="fi-FI" b="1" dirty="0" err="1">
                <a:solidFill>
                  <a:srgbClr val="000000"/>
                </a:solidFill>
              </a:rPr>
              <a:t>be</a:t>
            </a:r>
            <a:r>
              <a:rPr lang="fi-FI" b="1" dirty="0">
                <a:solidFill>
                  <a:srgbClr val="000000"/>
                </a:solidFill>
              </a:rPr>
              <a:t> </a:t>
            </a:r>
            <a:r>
              <a:rPr lang="fi-FI" b="1" dirty="0" err="1">
                <a:solidFill>
                  <a:srgbClr val="000000"/>
                </a:solidFill>
              </a:rPr>
              <a:t>born</a:t>
            </a:r>
            <a:r>
              <a:rPr lang="fi-FI" dirty="0">
                <a:solidFill>
                  <a:srgbClr val="000000"/>
                </a:solidFill>
              </a:rPr>
              <a:t>’.</a:t>
            </a:r>
          </a:p>
          <a:p>
            <a:pPr marL="0" lvl="0" indent="0">
              <a:lnSpc>
                <a:spcPct val="80000"/>
              </a:lnSpc>
              <a:spcBef>
                <a:spcPts val="440"/>
              </a:spcBef>
              <a:buSzPct val="25000"/>
              <a:buNone/>
            </a:pPr>
            <a:endParaRPr lang="fi-FI" sz="2200" dirty="0">
              <a:solidFill>
                <a:srgbClr val="2DA2BF"/>
              </a:solidFill>
            </a:endParaRPr>
          </a:p>
          <a:p>
            <a:pPr marL="0" lvl="0" indent="0">
              <a:lnSpc>
                <a:spcPct val="80000"/>
              </a:lnSpc>
              <a:spcBef>
                <a:spcPts val="440"/>
              </a:spcBef>
              <a:buClr>
                <a:srgbClr val="2DA2BF"/>
              </a:buClr>
              <a:buSzPct val="25000"/>
              <a:buNone/>
            </a:pPr>
            <a:r>
              <a:rPr lang="fi-FI" dirty="0" smtClean="0">
                <a:solidFill>
                  <a:srgbClr val="2DA2BF"/>
                </a:solidFill>
              </a:rPr>
              <a:t>	Milloin hän syntyi/on </a:t>
            </a:r>
            <a:r>
              <a:rPr lang="fi-FI" dirty="0">
                <a:solidFill>
                  <a:srgbClr val="2DA2BF"/>
                </a:solidFill>
              </a:rPr>
              <a:t>syntynyt/oli </a:t>
            </a:r>
            <a:r>
              <a:rPr lang="fi-FI" dirty="0" smtClean="0">
                <a:solidFill>
                  <a:srgbClr val="2DA2BF"/>
                </a:solidFill>
              </a:rPr>
              <a:t>syntynyt?</a:t>
            </a:r>
          </a:p>
          <a:p>
            <a:pPr marL="0" lvl="0" indent="0">
              <a:lnSpc>
                <a:spcPct val="80000"/>
              </a:lnSpc>
              <a:spcBef>
                <a:spcPts val="440"/>
              </a:spcBef>
              <a:buClr>
                <a:srgbClr val="2DA2BF"/>
              </a:buClr>
              <a:buSzPct val="25000"/>
              <a:buNone/>
            </a:pPr>
            <a:r>
              <a:rPr lang="fi-FI" sz="2200" dirty="0">
                <a:solidFill>
                  <a:srgbClr val="2DA2BF"/>
                </a:solidFill>
              </a:rPr>
              <a:t>	</a:t>
            </a:r>
            <a:r>
              <a:rPr lang="fi-FI" dirty="0" err="1" smtClean="0">
                <a:solidFill>
                  <a:srgbClr val="000000"/>
                </a:solidFill>
              </a:rPr>
              <a:t>When</a:t>
            </a:r>
            <a:r>
              <a:rPr lang="fi-FI" dirty="0" smtClean="0">
                <a:solidFill>
                  <a:srgbClr val="000000"/>
                </a:solidFill>
              </a:rPr>
              <a:t> </a:t>
            </a:r>
            <a:r>
              <a:rPr lang="fi-FI" b="1" dirty="0" err="1">
                <a:solidFill>
                  <a:srgbClr val="000000"/>
                </a:solidFill>
              </a:rPr>
              <a:t>was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that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actor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b="1" dirty="0" err="1" smtClean="0">
                <a:solidFill>
                  <a:srgbClr val="000000"/>
                </a:solidFill>
              </a:rPr>
              <a:t>born</a:t>
            </a:r>
            <a:r>
              <a:rPr lang="fi-FI" dirty="0" smtClean="0">
                <a:solidFill>
                  <a:srgbClr val="000000"/>
                </a:solidFill>
              </a:rPr>
              <a:t>?</a:t>
            </a:r>
          </a:p>
          <a:p>
            <a:pPr marL="0" lvl="0" indent="0">
              <a:lnSpc>
                <a:spcPct val="80000"/>
              </a:lnSpc>
              <a:spcBef>
                <a:spcPts val="440"/>
              </a:spcBef>
              <a:buClr>
                <a:srgbClr val="2DA2BF"/>
              </a:buClr>
              <a:buSzPct val="25000"/>
              <a:buNone/>
            </a:pPr>
            <a:endParaRPr lang="fi-FI" dirty="0" smtClean="0">
              <a:solidFill>
                <a:srgbClr val="000000"/>
              </a:solidFill>
            </a:endParaRPr>
          </a:p>
          <a:p>
            <a:pPr marL="457200" lvl="0" indent="-457200">
              <a:lnSpc>
                <a:spcPct val="80000"/>
              </a:lnSpc>
              <a:spcBef>
                <a:spcPts val="440"/>
              </a:spcBef>
              <a:buClrTx/>
              <a:buFont typeface="Arial" panose="020B0604020202020204" pitchFamily="34" charset="0"/>
              <a:buChar char="•"/>
            </a:pPr>
            <a:r>
              <a:rPr lang="fi-FI" sz="28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Muista myös: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lang="fi-FI" sz="2800" b="0" i="0" u="none" strike="noStrike" cap="none" dirty="0" smtClean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dirty="0">
                <a:solidFill>
                  <a:srgbClr val="2DA2BF"/>
                </a:solidFill>
              </a:rPr>
              <a:t>	</a:t>
            </a:r>
            <a:r>
              <a:rPr lang="fi-FI" sz="2800" b="0" i="0" u="none" strike="noStrike" cap="none" dirty="0" err="1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amazed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surprised</a:t>
            </a:r>
            <a:endParaRPr lang="fi-FI"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disappointed</a:t>
            </a:r>
            <a:endParaRPr lang="fi-FI"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hurt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injured</a:t>
            </a:r>
            <a:endParaRPr lang="fi-FI"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killed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endParaRPr lang="fi-FI" sz="22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7776864" cy="7109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2DA2BF"/>
              </a:buClr>
              <a:buSzPct val="25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</a:p>
        </p:txBody>
      </p:sp>
      <p:sp>
        <p:nvSpPr>
          <p:cNvPr id="227" name="Shape 227"/>
          <p:cNvSpPr txBox="1">
            <a:spLocks noGrp="1"/>
          </p:cNvSpPr>
          <p:nvPr>
            <p:ph type="body" idx="2"/>
          </p:nvPr>
        </p:nvSpPr>
        <p:spPr>
          <a:xfrm>
            <a:off x="323528" y="1052737"/>
            <a:ext cx="8640960" cy="52565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7692"/>
              <a:buFont typeface="Arial"/>
              <a:buChar char="•"/>
            </a:pPr>
            <a:r>
              <a:rPr lang="fi-FI" sz="2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Sanomista, tietämistä, uskomista ja luulemista </a:t>
            </a:r>
            <a:r>
              <a:rPr lang="fi-FI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ilmaisevien verbien yhteydessä passiivin voi ilmaista myös: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+ passiivi +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-lause</a:t>
            </a:r>
          </a:p>
          <a:p>
            <a:pPr marL="0" marR="0" lvl="0" indent="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It is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said</a:t>
            </a: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world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round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It is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known</a:t>
            </a: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Finns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drink a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lot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coffee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It is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believed</a:t>
            </a: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whales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their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own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language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It is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thought</a:t>
            </a: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little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sleep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affects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tai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	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Passiivi ja infinitiivirakenne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(to +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 marL="0" marR="0" lvl="0" indent="0" algn="l" rtl="0">
              <a:spcBef>
                <a:spcPts val="44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world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said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round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44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Finns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known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to drink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lot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coffee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44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Whales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believed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their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own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language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44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little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sleep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thought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affect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title"/>
          </p:nvPr>
        </p:nvSpPr>
        <p:spPr>
          <a:xfrm>
            <a:off x="467543" y="188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2DA2BF"/>
              </a:buClr>
              <a:buSzPct val="25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</a:p>
        </p:txBody>
      </p:sp>
      <p:sp>
        <p:nvSpPr>
          <p:cNvPr id="240" name="Shape 240"/>
          <p:cNvSpPr txBox="1">
            <a:spLocks noGrp="1"/>
          </p:cNvSpPr>
          <p:nvPr>
            <p:ph type="body" idx="2"/>
          </p:nvPr>
        </p:nvSpPr>
        <p:spPr>
          <a:xfrm>
            <a:off x="323528" y="1124744"/>
            <a:ext cx="8640960" cy="49685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Puhekielessä passiivin ’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 korvataan usein sanalla ’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Our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house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got </a:t>
            </a:r>
            <a:r>
              <a:rPr lang="fi-FI" sz="28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broken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into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last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night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Luckily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all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got </a:t>
            </a:r>
            <a:r>
              <a:rPr lang="fi-FI" sz="28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stolen</a:t>
            </a:r>
            <a:r>
              <a:rPr lang="fi-FI" sz="28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few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pieces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of 		</a:t>
            </a:r>
            <a:r>
              <a:rPr lang="fi-FI" sz="2800" b="0" i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jewellery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Varsinaisen passiivin sijasta käytetään usein myös aktiivilausetta, jossa tekijä on määrittelemätön ’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people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’, ’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’, ’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’, ’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 tai ’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’. </a:t>
            </a:r>
          </a:p>
          <a:p>
            <a:pPr marL="457200" marR="0" lvl="1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enjoy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our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four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seasons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in Finland.</a:t>
            </a:r>
          </a:p>
          <a:p>
            <a:pPr marL="457200" marR="0" lvl="1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People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pay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more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attention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recycling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457200" marR="0" lvl="1" indent="0" algn="l" rtl="0">
              <a:lnSpc>
                <a:spcPct val="80000"/>
              </a:lnSpc>
              <a:spcBef>
                <a:spcPts val="560"/>
              </a:spcBef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say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drinking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water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boost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energy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		</a:t>
            </a:r>
            <a:r>
              <a:rPr lang="fi-FI" sz="2800" b="0" i="0" u="none" strike="noStrike" cap="none" dirty="0" err="1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levels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xfrm>
            <a:off x="467543" y="620687"/>
            <a:ext cx="8507288" cy="164378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2DA2BF"/>
              </a:buClr>
              <a:buSzPct val="25000"/>
              <a:buFont typeface="Calibri"/>
              <a:buNone/>
            </a:pPr>
            <a: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Passiivin muodostaminen:</a:t>
            </a:r>
            <a:b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27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Passiivin muodostamisessa on tärkeätä osata </a:t>
            </a:r>
            <a:r>
              <a:rPr lang="fi-FI" sz="279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7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-verbin muodot ja </a:t>
            </a:r>
            <a:r>
              <a:rPr lang="fi-FI" sz="279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pääverbin 3. muoto </a:t>
            </a:r>
            <a:r>
              <a:rPr lang="fi-FI" sz="27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(partisiipin perfekti).</a:t>
            </a:r>
            <a:br>
              <a:rPr lang="fi-FI" sz="27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279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5076055" y="2060848"/>
            <a:ext cx="3600399" cy="464137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verbin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muoto 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-pääte 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(säännölliset verbit)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TAI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luettelon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muoto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(epäsäännölliset verbit)</a:t>
            </a:r>
          </a:p>
        </p:txBody>
      </p:sp>
      <p:graphicFrame>
        <p:nvGraphicFramePr>
          <p:cNvPr id="134" name="Shape 134"/>
          <p:cNvGraphicFramePr/>
          <p:nvPr/>
        </p:nvGraphicFramePr>
        <p:xfrm>
          <a:off x="323528" y="2204864"/>
          <a:ext cx="3528400" cy="3682648"/>
        </p:xfrm>
        <a:graphic>
          <a:graphicData uri="http://schemas.openxmlformats.org/drawingml/2006/table">
            <a:tbl>
              <a:tblPr bandRow="1">
                <a:noFill/>
                <a:tableStyleId>{B3B47F66-8A61-4106-A979-57D33131CB40}</a:tableStyleId>
              </a:tblPr>
              <a:tblGrid>
                <a:gridCol w="352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600" u="none" strike="noStrike" cap="none" dirty="0"/>
                        <a:t>am / </a:t>
                      </a:r>
                      <a:r>
                        <a:rPr lang="fi-FI" sz="2600" u="none" strike="noStrike" cap="none" dirty="0" err="1"/>
                        <a:t>are</a:t>
                      </a:r>
                      <a:r>
                        <a:rPr lang="fi-FI" sz="2600" u="none" strike="noStrike" cap="none" dirty="0"/>
                        <a:t> / is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600" u="none" strike="noStrike" cap="none"/>
                        <a:t>was / were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8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600" u="none" strike="noStrike" cap="none" dirty="0" err="1"/>
                        <a:t>have</a:t>
                      </a:r>
                      <a:r>
                        <a:rPr lang="fi-FI" sz="2600" u="none" strike="noStrike" cap="none" dirty="0"/>
                        <a:t> </a:t>
                      </a:r>
                      <a:r>
                        <a:rPr lang="fi-FI" sz="2600" u="none" strike="noStrike" cap="none" dirty="0" err="1"/>
                        <a:t>been</a:t>
                      </a:r>
                      <a:r>
                        <a:rPr lang="fi-FI" sz="2600" u="none" strike="noStrike" cap="none" dirty="0"/>
                        <a:t> / </a:t>
                      </a:r>
                      <a:r>
                        <a:rPr lang="fi-FI" sz="2600" u="none" strike="noStrike" cap="none" dirty="0" err="1"/>
                        <a:t>has</a:t>
                      </a:r>
                      <a:r>
                        <a:rPr lang="fi-FI" sz="2600" u="none" strike="noStrike" cap="none" dirty="0"/>
                        <a:t> </a:t>
                      </a:r>
                      <a:r>
                        <a:rPr lang="fi-FI" sz="2600" u="none" strike="noStrike" cap="none" dirty="0" err="1"/>
                        <a:t>been</a:t>
                      </a:r>
                      <a:endParaRPr lang="fi-FI" sz="2600" u="none" strike="noStrike" cap="none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600" u="none" strike="noStrike" cap="none"/>
                        <a:t>had been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600" u="none" strike="noStrike" cap="none"/>
                        <a:t>apuverbi + be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8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600" u="none" strike="noStrike" cap="none"/>
                        <a:t>apuverbi + have been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35" name="Shape 135"/>
          <p:cNvSpPr txBox="1"/>
          <p:nvPr/>
        </p:nvSpPr>
        <p:spPr>
          <a:xfrm>
            <a:off x="4283967" y="3429000"/>
            <a:ext cx="648071" cy="9233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54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 uiExpand="1" build="p"/>
      <p:bldP spid="1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Passiivi: Passiivin muodostaminen</a:t>
            </a:r>
          </a:p>
        </p:txBody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395536" y="1196751"/>
            <a:ext cx="8363272" cy="49685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Tarkastele seuraavassa lauseen tekijän ja tekemisen kohteen eli subjektin ja objektin sijoittumista lauseessa.</a:t>
            </a:r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Carol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	</a:t>
            </a:r>
            <a:r>
              <a:rPr lang="fi-FI" sz="2800" b="0" i="0" u="none" strike="noStrike" cap="none" dirty="0" err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 hamburger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(aktiivi)</a:t>
            </a:r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subjekti	predikaatti 	objekti</a:t>
            </a:r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fi-FI" sz="2800" b="0" i="0" u="none" strike="noStrike" cap="none" dirty="0" err="1">
                <a:solidFill>
                  <a:srgbClr val="EB641B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EB641B"/>
                </a:solidFill>
                <a:latin typeface="Calibri"/>
                <a:ea typeface="Calibri"/>
                <a:cs typeface="Calibri"/>
                <a:sym typeface="Calibri"/>
              </a:rPr>
              <a:t> hamburger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eaten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Carol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(passiivi)	</a:t>
            </a:r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Passiivilause 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aloitetaan tekemisen kohteella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28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42" name="Shape 142"/>
          <p:cNvCxnSpPr/>
          <p:nvPr/>
        </p:nvCxnSpPr>
        <p:spPr>
          <a:xfrm flipH="1">
            <a:off x="2509893" y="3645024"/>
            <a:ext cx="3600399" cy="720080"/>
          </a:xfrm>
          <a:prstGeom prst="straightConnector1">
            <a:avLst/>
          </a:prstGeom>
          <a:noFill/>
          <a:ln w="25400" cap="flat" cmpd="sng">
            <a:solidFill>
              <a:schemeClr val="accent1"/>
            </a:solidFill>
            <a:prstDash val="solid"/>
            <a:round/>
            <a:headEnd type="none" w="med" len="med"/>
            <a:tailEnd type="triangle" w="lg" len="lg"/>
          </a:ln>
          <a:effectLst>
            <a:outerShdw blurRad="39999" dist="20000" dir="5400000" rotWithShape="0">
              <a:srgbClr val="000000">
                <a:alpha val="37647"/>
              </a:srgbClr>
            </a:outerShdw>
          </a:effectLst>
        </p:spPr>
      </p:cxnSp>
      <p:cxnSp>
        <p:nvCxnSpPr>
          <p:cNvPr id="143" name="Shape 143"/>
          <p:cNvCxnSpPr/>
          <p:nvPr/>
        </p:nvCxnSpPr>
        <p:spPr>
          <a:xfrm>
            <a:off x="1898994" y="3645024"/>
            <a:ext cx="3528391" cy="720080"/>
          </a:xfrm>
          <a:prstGeom prst="straightConnector1">
            <a:avLst/>
          </a:prstGeom>
          <a:noFill/>
          <a:ln w="25400" cap="flat" cmpd="sng">
            <a:solidFill>
              <a:schemeClr val="accent1"/>
            </a:solidFill>
            <a:prstDash val="solid"/>
            <a:round/>
            <a:headEnd type="none" w="med" len="med"/>
            <a:tailEnd type="stealth" w="lg" len="lg"/>
          </a:ln>
          <a:effectLst>
            <a:outerShdw blurRad="39999" dist="20000" dir="5400000" rotWithShape="0">
              <a:srgbClr val="000000">
                <a:alpha val="37647"/>
              </a:srgbClr>
            </a:outerShdw>
          </a:effec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Passiivin </a:t>
            </a: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muodostaminen</a:t>
            </a:r>
          </a:p>
        </p:txBody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323528" y="1052736"/>
            <a:ext cx="8568951" cy="500444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Vertaa lauseiden persoonapronomineja?</a:t>
            </a:r>
            <a:endParaRPr lang="fi-FI" sz="28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Someone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gave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1828800" marR="0" lvl="4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police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arrested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him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1828800" marR="0" lvl="4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arrested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Everybody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helped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hem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</a:p>
          <a:p>
            <a:pPr marL="1828800" marR="0" lvl="4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helped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everybody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).  </a:t>
            </a:r>
          </a:p>
          <a:p>
            <a:pPr marL="342900" marR="0" lvl="0" indent="-342900" algn="l" rtl="0">
              <a:spcBef>
                <a:spcPts val="56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Jos persoonapronomini on passiivilauseen tekijä, siitä 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käytetään subjektimuotoa 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(I,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, he/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/it,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,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Passiivin </a:t>
            </a: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muodostaminen</a:t>
            </a:r>
          </a:p>
        </p:txBody>
      </p:sp>
      <p:sp>
        <p:nvSpPr>
          <p:cNvPr id="161" name="Shape 161"/>
          <p:cNvSpPr txBox="1">
            <a:spLocks noGrp="1"/>
          </p:cNvSpPr>
          <p:nvPr>
            <p:ph type="body" idx="1"/>
          </p:nvPr>
        </p:nvSpPr>
        <p:spPr>
          <a:xfrm>
            <a:off x="323528" y="1052736"/>
            <a:ext cx="8352928" cy="4867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Jos passiivilauseessa on apuverbi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might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seuraa sitä ’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’ + pääverbin 3. </a:t>
            </a:r>
            <a:r>
              <a:rPr lang="fi-FI" sz="28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muoto</a:t>
            </a:r>
            <a:endParaRPr lang="fi-FI" sz="2800" dirty="0">
              <a:solidFill>
                <a:srgbClr val="000000"/>
              </a:solidFill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endParaRPr lang="fi-FI" sz="2800" b="1" i="0" u="none" strike="noStrike" cap="none" dirty="0" smtClea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fi-FI" sz="2800" b="1" dirty="0">
                <a:solidFill>
                  <a:srgbClr val="000000"/>
                </a:solidFill>
              </a:rPr>
              <a:t>	</a:t>
            </a:r>
            <a:r>
              <a:rPr lang="fi-FI" sz="28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apuverbi 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+ verbin 3.muoto</a:t>
            </a:r>
          </a:p>
          <a:p>
            <a:pPr marL="342900" marR="0" lvl="0" indent="-342900" algn="ctr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None/>
            </a:pPr>
            <a:endParaRPr sz="28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cancel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tickets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b="0" i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tickets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cancelled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give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money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back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to us.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buClr>
                <a:srgbClr val="000000"/>
              </a:buClr>
              <a:buSzPct val="1000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b="0" i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money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given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us.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Passiivin </a:t>
            </a: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muodostaminen</a:t>
            </a:r>
          </a:p>
        </p:txBody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323528" y="1412775"/>
            <a:ext cx="8576028" cy="422166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Jos passiivilauseessa on apuverbi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might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ja aikamuotona on 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mennyt aika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on </a:t>
            </a:r>
            <a:r>
              <a:rPr lang="fi-FI" sz="28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rakenne</a:t>
            </a:r>
            <a:endParaRPr lang="fi-FI" sz="2800" dirty="0">
              <a:solidFill>
                <a:srgbClr val="000000"/>
              </a:solidFill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fi-FI" sz="28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fi-FI" sz="28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apuverbi 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+ verbin 3.muoto</a:t>
            </a:r>
          </a:p>
          <a:p>
            <a:pPr marL="342900" marR="0" lvl="0" indent="-342900" algn="ctr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None/>
            </a:pPr>
            <a:endParaRPr sz="28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tickets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sold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out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ages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ago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money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given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us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last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week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  <a:endParaRPr lang="fi-FI" sz="40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73" name="Shape 173"/>
          <p:cNvGraphicFramePr/>
          <p:nvPr>
            <p:extLst>
              <p:ext uri="{D42A27DB-BD31-4B8C-83A1-F6EECF244321}">
                <p14:modId xmlns:p14="http://schemas.microsoft.com/office/powerpoint/2010/main" val="1685142175"/>
              </p:ext>
            </p:extLst>
          </p:nvPr>
        </p:nvGraphicFramePr>
        <p:xfrm>
          <a:off x="0" y="1124742"/>
          <a:ext cx="9130150" cy="5164500"/>
        </p:xfrm>
        <a:graphic>
          <a:graphicData uri="http://schemas.openxmlformats.org/drawingml/2006/table">
            <a:tbl>
              <a:tblPr bandRow="1">
                <a:noFill/>
                <a:tableStyleId>{EF23FF88-F7DC-457D-90AD-0544E73CE927}</a:tableStyleId>
              </a:tblPr>
              <a:tblGrid>
                <a:gridCol w="2195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6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78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endParaRPr sz="2000" u="none" strike="noStrike" cap="none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AKTIIVI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/>
                        <a:t>PASSIIVI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/>
                        <a:t>yleispreesens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They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eat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a </a:t>
                      </a: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pie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/>
                        <a:t>A pie </a:t>
                      </a:r>
                      <a:r>
                        <a:rPr lang="fi-FI" sz="2000" b="1" u="none" strike="noStrike" cap="none"/>
                        <a:t>is eaten</a:t>
                      </a:r>
                      <a:r>
                        <a:rPr lang="fi-FI" sz="2000" u="none" strike="noStrike" cap="none"/>
                        <a:t>.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/>
                        <a:t>kestopreesens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They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are</a:t>
                      </a:r>
                      <a:r>
                        <a:rPr lang="fi-FI" sz="2000" b="1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eating</a:t>
                      </a:r>
                      <a:r>
                        <a:rPr lang="fi-FI" sz="2000" b="1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a </a:t>
                      </a: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pie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/>
                        <a:t>A pie </a:t>
                      </a:r>
                      <a:r>
                        <a:rPr lang="fi-FI" sz="2000" b="1" u="none" strike="noStrike" cap="none"/>
                        <a:t>is being eaten</a:t>
                      </a:r>
                      <a:r>
                        <a:rPr lang="fi-FI" sz="2000" u="none" strike="noStrike" cap="none"/>
                        <a:t>.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/>
                        <a:t>yleisimperfekti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They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ate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a </a:t>
                      </a: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pie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/>
                        <a:t>A pie </a:t>
                      </a:r>
                      <a:r>
                        <a:rPr lang="fi-FI" sz="2000" b="1" u="none" strike="noStrike" cap="none"/>
                        <a:t>was eaten</a:t>
                      </a:r>
                      <a:r>
                        <a:rPr lang="fi-FI" sz="2000" u="none" strike="noStrike" cap="none"/>
                        <a:t>.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/>
                        <a:t>kestoimperfekti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They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were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eating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a </a:t>
                      </a: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pie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/>
                        <a:t>A </a:t>
                      </a:r>
                      <a:r>
                        <a:rPr lang="fi-FI" sz="2000" u="none" strike="noStrike" cap="none" dirty="0" err="1"/>
                        <a:t>pie</a:t>
                      </a:r>
                      <a:r>
                        <a:rPr lang="fi-FI" sz="2000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was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being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eaten</a:t>
                      </a:r>
                      <a:r>
                        <a:rPr lang="fi-FI" sz="2000" u="none" strike="noStrike" cap="none" dirty="0"/>
                        <a:t>.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/>
                        <a:t>perfekti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They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have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eaten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a </a:t>
                      </a: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pie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/>
                        <a:t>A </a:t>
                      </a:r>
                      <a:r>
                        <a:rPr lang="fi-FI" sz="2000" u="none" strike="noStrike" cap="none" dirty="0" err="1"/>
                        <a:t>pie</a:t>
                      </a:r>
                      <a:r>
                        <a:rPr lang="fi-FI" sz="2000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has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been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eaten</a:t>
                      </a:r>
                      <a:r>
                        <a:rPr lang="fi-FI" sz="2000" u="none" strike="noStrike" cap="none" dirty="0"/>
                        <a:t>.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/>
                        <a:t>pluskvamperfekti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They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had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eaten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a </a:t>
                      </a: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pie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/>
                        <a:t>A </a:t>
                      </a:r>
                      <a:r>
                        <a:rPr lang="fi-FI" sz="2000" u="none" strike="noStrike" cap="none" dirty="0" err="1"/>
                        <a:t>pie</a:t>
                      </a:r>
                      <a:r>
                        <a:rPr lang="fi-FI" sz="2000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had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been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eaten</a:t>
                      </a:r>
                      <a:r>
                        <a:rPr lang="fi-FI" sz="2000" u="none" strike="noStrike" cap="none" dirty="0"/>
                        <a:t>.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/>
                        <a:t>futuuri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They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will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eat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a </a:t>
                      </a: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pie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/>
                        <a:t>A </a:t>
                      </a:r>
                      <a:r>
                        <a:rPr lang="fi-FI" sz="2000" u="none" strike="noStrike" cap="none" dirty="0" err="1"/>
                        <a:t>pie</a:t>
                      </a:r>
                      <a:r>
                        <a:rPr lang="fi-FI" sz="2000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will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be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eaten</a:t>
                      </a:r>
                      <a:r>
                        <a:rPr lang="fi-FI" sz="2000" u="none" strike="noStrike" cap="none" dirty="0"/>
                        <a:t>.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/>
                        <a:t>1. konditionaali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They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would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eat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a </a:t>
                      </a: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pie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/>
                        <a:t>A </a:t>
                      </a:r>
                      <a:r>
                        <a:rPr lang="fi-FI" sz="2000" u="none" strike="noStrike" cap="none" dirty="0" err="1"/>
                        <a:t>pie</a:t>
                      </a:r>
                      <a:r>
                        <a:rPr lang="fi-FI" sz="2000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would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be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eaten</a:t>
                      </a:r>
                      <a:r>
                        <a:rPr lang="fi-FI" sz="2000" u="none" strike="noStrike" cap="none" dirty="0"/>
                        <a:t>.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/>
                        <a:t>2. konditionaali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They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would</a:t>
                      </a:r>
                      <a:r>
                        <a:rPr lang="fi-FI" sz="2000" b="1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have</a:t>
                      </a:r>
                      <a:r>
                        <a:rPr lang="fi-FI" sz="2000" b="1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eaten</a:t>
                      </a:r>
                      <a:r>
                        <a:rPr lang="fi-FI" sz="2000" b="1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a </a:t>
                      </a: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pie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/>
                        <a:t>A </a:t>
                      </a:r>
                      <a:r>
                        <a:rPr lang="fi-FI" sz="2000" u="none" strike="noStrike" cap="none" dirty="0" err="1"/>
                        <a:t>pie</a:t>
                      </a:r>
                      <a:r>
                        <a:rPr lang="fi-FI" sz="2000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would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have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been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eaten</a:t>
                      </a:r>
                      <a:r>
                        <a:rPr lang="fi-FI" sz="2000" u="none" strike="noStrike" cap="none" dirty="0"/>
                        <a:t>.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50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/>
                        <a:t>muut apuverbit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They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must</a:t>
                      </a:r>
                      <a:r>
                        <a:rPr lang="fi-FI" sz="2000" b="1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eat</a:t>
                      </a:r>
                      <a:r>
                        <a:rPr lang="fi-FI" sz="2000" b="1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a </a:t>
                      </a: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pie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/>
                        <a:t>A </a:t>
                      </a:r>
                      <a:r>
                        <a:rPr lang="fi-FI" sz="2000" u="none" strike="noStrike" cap="none" dirty="0" err="1"/>
                        <a:t>pie</a:t>
                      </a:r>
                      <a:r>
                        <a:rPr lang="fi-FI" sz="2000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must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be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eaten</a:t>
                      </a:r>
                      <a:r>
                        <a:rPr lang="fi-FI" sz="2000" u="none" strike="noStrike" cap="none" dirty="0"/>
                        <a:t>.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10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/>
                        <a:t>apuverbit, mennyt aika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They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ust</a:t>
                      </a:r>
                      <a:r>
                        <a:rPr lang="fi-FI" sz="2000" b="1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have</a:t>
                      </a:r>
                      <a:r>
                        <a:rPr lang="fi-FI" sz="2000" b="1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eaten</a:t>
                      </a:r>
                      <a:r>
                        <a:rPr lang="fi-FI" sz="2000" b="1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a </a:t>
                      </a: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pie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/>
                        <a:t>A </a:t>
                      </a:r>
                      <a:r>
                        <a:rPr lang="fi-FI" sz="2000" u="none" strike="noStrike" cap="none" dirty="0" err="1"/>
                        <a:t>pie</a:t>
                      </a:r>
                      <a:r>
                        <a:rPr lang="fi-FI" sz="2000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must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have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been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eaten</a:t>
                      </a:r>
                      <a:r>
                        <a:rPr lang="fi-FI" sz="2000" u="none" strike="noStrike" cap="none" dirty="0"/>
                        <a:t>.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Passiivin </a:t>
            </a: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muodostaminen</a:t>
            </a:r>
          </a:p>
        </p:txBody>
      </p:sp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323528" y="1124744"/>
            <a:ext cx="8352928" cy="510293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Jos passiivilauseessa halutaan mainita </a:t>
            </a:r>
            <a:r>
              <a:rPr lang="fi-FI" sz="28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tekijä, 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 ilmaistaan </a:t>
            </a:r>
            <a:r>
              <a:rPr lang="fi-FI" sz="28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agentilla </a:t>
            </a:r>
            <a:r>
              <a:rPr lang="fi-FI" sz="2800" b="1" i="1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+ tekijä.</a:t>
            </a:r>
          </a:p>
          <a:p>
            <a:pPr marL="0" marR="0" lvl="0" indent="0" algn="l" rtl="0">
              <a:lnSpc>
                <a:spcPct val="5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Muuta passiiviin.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Leonardo da Vinci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painted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Mona Lisa.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b="0" i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Mona Lisa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painted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Leonardo da Vinci.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Most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Italians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call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it La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Gioconda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It 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called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La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Gioconda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most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Italians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Louvre in Paris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shown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it for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over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200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years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buClr>
                <a:schemeClr val="dk1"/>
              </a:buClr>
              <a:buSzPct val="100000"/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over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200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Louvre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Paris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>
            <a:spLocks noGrp="1"/>
          </p:cNvSpPr>
          <p:nvPr>
            <p:ph type="title"/>
          </p:nvPr>
        </p:nvSpPr>
        <p:spPr>
          <a:xfrm>
            <a:off x="0" y="404663"/>
            <a:ext cx="8964488" cy="86409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2DA2BF"/>
              </a:buClr>
              <a:buSzPct val="25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</a:p>
        </p:txBody>
      </p:sp>
      <p:sp>
        <p:nvSpPr>
          <p:cNvPr id="186" name="Shape 186"/>
          <p:cNvSpPr txBox="1">
            <a:spLocks noGrp="1"/>
          </p:cNvSpPr>
          <p:nvPr>
            <p:ph type="body" idx="4"/>
          </p:nvPr>
        </p:nvSpPr>
        <p:spPr>
          <a:xfrm>
            <a:off x="395536" y="1196751"/>
            <a:ext cx="8568951" cy="490501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Huom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 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Jos lauseessa on sekä objekti 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(teon kohde)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 objektiivi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(kenelle?)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on tavallista aloittaa passiivilause objektiivilla.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gave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children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sng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sng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sng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grapes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5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		</a:t>
            </a:r>
            <a:r>
              <a:rPr lang="fi-FI" sz="2200" b="0" i="0" u="none" strike="noStrike" cap="none" dirty="0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objektiivi	</a:t>
            </a:r>
            <a:r>
              <a:rPr lang="fi-FI" sz="2200" b="0" i="0" u="none" strike="noStrike" cap="none" dirty="0" smtClean="0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objekti</a:t>
            </a:r>
          </a:p>
          <a:p>
            <a:pPr marL="0" marR="0" lvl="0" indent="0" algn="l" rtl="0">
              <a:lnSpc>
                <a:spcPct val="5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200" dirty="0">
                <a:solidFill>
                  <a:schemeClr val="accent3"/>
                </a:solidFill>
              </a:rPr>
              <a:t>	</a:t>
            </a:r>
            <a:r>
              <a:rPr lang="fi-FI" sz="2800" b="1" i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children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sng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sng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grapes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Jos kuitenkin aloitat lauseen objektilla, muista laittaa objektiivin eteen prepositio ’to’ tai ’for’.</a:t>
            </a: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800" dirty="0"/>
              <a:t>	</a:t>
            </a:r>
            <a:r>
              <a:rPr lang="fi-FI" sz="2800" b="0" i="0" u="sng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sng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sng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grapes</a:t>
            </a:r>
            <a:r>
              <a:rPr lang="fi-FI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children</a:t>
            </a: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>
              <a:spcBef>
                <a:spcPts val="560"/>
              </a:spcBef>
              <a:buNone/>
            </a:pPr>
            <a:endParaRPr lang="fi-FI" sz="2800" dirty="0"/>
          </a:p>
          <a:p>
            <a:pPr marL="342900" marR="0" lvl="0" indent="-342900" algn="l" rtl="0">
              <a:spcBef>
                <a:spcPts val="560"/>
              </a:spcBef>
              <a:buClr>
                <a:schemeClr val="dk1"/>
              </a:buClr>
              <a:buSzPct val="100000"/>
              <a:buFont typeface="Noto Sans Symbols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Aula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1057</TotalTime>
  <Words>417</Words>
  <Application>Microsoft Office PowerPoint</Application>
  <PresentationFormat>Näytössä katseltava diaesitys (4:3)</PresentationFormat>
  <Paragraphs>159</Paragraphs>
  <Slides>13</Slides>
  <Notes>13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7" baseType="lpstr">
      <vt:lpstr>Arial</vt:lpstr>
      <vt:lpstr>Calibri</vt:lpstr>
      <vt:lpstr>Noto Sans Symbols</vt:lpstr>
      <vt:lpstr>Office-teema</vt:lpstr>
      <vt:lpstr>PowerPoint-esitys</vt:lpstr>
      <vt:lpstr>      Passiivin muodostaminen: Passiivin muodostamisessa on tärkeätä osata be-verbin muodot ja pääverbin 3. muoto (partisiipin perfekti). </vt:lpstr>
      <vt:lpstr>Passiivi: Passiivin muodostaminen</vt:lpstr>
      <vt:lpstr>Passiivin muodostaminen</vt:lpstr>
      <vt:lpstr>Passiivin muodostaminen</vt:lpstr>
      <vt:lpstr>Passiivin muodostaminen</vt:lpstr>
      <vt:lpstr>Passiivi</vt:lpstr>
      <vt:lpstr>Passiivin muodostaminen</vt:lpstr>
      <vt:lpstr>Passiivi</vt:lpstr>
      <vt:lpstr>Passiivi</vt:lpstr>
      <vt:lpstr>Passiivi</vt:lpstr>
      <vt:lpstr>Passiivi</vt:lpstr>
      <vt:lpstr>Passiivi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Kaasinen Kaija</dc:creator>
  <cp:lastModifiedBy>Kaisa-Kerttu Peltola</cp:lastModifiedBy>
  <cp:revision>11</cp:revision>
  <dcterms:modified xsi:type="dcterms:W3CDTF">2018-01-08T09:53:40Z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733886083</vt:i4>
  </property>
  <property fmtid="{D5CDD505-2E9C-101B-9397-08002B2CF9AE}" pid="3" name="_NewReviewCycle">
    <vt:lpwstr/>
  </property>
  <property fmtid="{D5CDD505-2E9C-101B-9397-08002B2CF9AE}" pid="4" name="_EmailSubject">
    <vt:lpwstr>lisää slaideja</vt:lpwstr>
  </property>
  <property fmtid="{D5CDD505-2E9C-101B-9397-08002B2CF9AE}" pid="5" name="_AuthorEmail">
    <vt:lpwstr>Elina.Karapalo@tampere.fi</vt:lpwstr>
  </property>
  <property fmtid="{D5CDD505-2E9C-101B-9397-08002B2CF9AE}" pid="6" name="_AuthorEmailDisplayName">
    <vt:lpwstr>Karapalo Elina</vt:lpwstr>
  </property>
</Properties>
</file>