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57" r:id="rId4"/>
    <p:sldId id="260" r:id="rId5"/>
    <p:sldId id="262" r:id="rId6"/>
    <p:sldId id="258" r:id="rId7"/>
    <p:sldId id="264" r:id="rId8"/>
    <p:sldId id="265" r:id="rId9"/>
    <p:sldId id="266" r:id="rId10"/>
    <p:sldId id="263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9A3"/>
    <a:srgbClr val="BD2258"/>
    <a:srgbClr val="F55DAE"/>
    <a:srgbClr val="F277B9"/>
    <a:srgbClr val="BF1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F3318-D0F1-4E8D-8140-9FCF0EA01724}" v="785" dt="2020-11-08T20:45:44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8.11.2020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8D3FB4F-EB5A-43BD-A8D5-BA075C4BC04C}"/>
              </a:ext>
            </a:extLst>
          </p:cNvPr>
          <p:cNvSpPr/>
          <p:nvPr/>
        </p:nvSpPr>
        <p:spPr>
          <a:xfrm>
            <a:off x="3860700" y="1800466"/>
            <a:ext cx="7723189" cy="3264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b="1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pPr algn="ctr"/>
            <a:r>
              <a:rPr lang="fi-FI" sz="4000" b="1" dirty="0">
                <a:ea typeface="+mn-lt"/>
                <a:cs typeface="+mn-lt"/>
              </a:rPr>
              <a:t>Oriveden kaupungin OPS-työryhmän kokous 1/2020-2021</a:t>
            </a:r>
            <a:endParaRPr lang="fi-FI" sz="4000" dirty="0">
              <a:ea typeface="+mn-lt"/>
              <a:cs typeface="+mn-lt"/>
            </a:endParaRPr>
          </a:p>
          <a:p>
            <a:pPr algn="ctr"/>
            <a:endParaRPr lang="fi-FI" sz="4000" b="1" dirty="0">
              <a:ea typeface="+mn-lt"/>
              <a:cs typeface="+mn-lt"/>
            </a:endParaRPr>
          </a:p>
          <a:p>
            <a:pPr algn="ctr"/>
            <a:r>
              <a:rPr lang="fi-FI" sz="4000" dirty="0">
                <a:cs typeface="Calibri"/>
              </a:rPr>
              <a:t>9.11.2020 </a:t>
            </a:r>
            <a:r>
              <a:rPr lang="fi-FI" sz="4000" dirty="0" err="1">
                <a:cs typeface="Calibri"/>
              </a:rPr>
              <a:t>Teams</a:t>
            </a:r>
            <a:endParaRPr lang="fi-FI" sz="4000">
              <a:cs typeface="Calibri"/>
            </a:endParaRPr>
          </a:p>
          <a:p>
            <a:endParaRPr lang="fi-FI" b="1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88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8D3FB4F-EB5A-43BD-A8D5-BA075C4BC04C}"/>
              </a:ext>
            </a:extLst>
          </p:cNvPr>
          <p:cNvSpPr/>
          <p:nvPr/>
        </p:nvSpPr>
        <p:spPr>
          <a:xfrm>
            <a:off x="3265714" y="328659"/>
            <a:ext cx="8725269" cy="6208432"/>
          </a:xfrm>
          <a:prstGeom prst="rect">
            <a:avLst/>
          </a:prstGeom>
          <a:solidFill>
            <a:srgbClr val="BD2258"/>
          </a:solidFill>
          <a:ln>
            <a:solidFill>
              <a:srgbClr val="BF1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2100" b="1" dirty="0"/>
              <a:t>Päättöarvioinnin kriteerien ja oppimisen tavoitteiden laatimisen aikataulu</a:t>
            </a:r>
            <a:endParaRPr lang="fi-FI" sz="2100" b="1">
              <a:cs typeface="Calibri"/>
            </a:endParaRPr>
          </a:p>
          <a:p>
            <a:endParaRPr lang="fi-FI" sz="2400" b="1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Kevät ja kesä 2019-2020: 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Päättöarvioinnin kriteerien ja oppimisen tavoitteiden valmistelu työpajoissa oppiaineryhmittäin</a:t>
            </a:r>
            <a:endParaRPr lang="fi-FI">
              <a:cs typeface="Calibri"/>
            </a:endParaRPr>
          </a:p>
          <a:p>
            <a:endParaRPr lang="fi-FI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Syksy 2020:</a:t>
            </a:r>
            <a:r>
              <a:rPr lang="fi-FI" dirty="0">
                <a:ea typeface="+mn-lt"/>
                <a:cs typeface="+mn-lt"/>
              </a:rPr>
              <a:t> </a:t>
            </a:r>
          </a:p>
          <a:p>
            <a:r>
              <a:rPr lang="fi-FI" dirty="0">
                <a:ea typeface="+mn-lt"/>
                <a:cs typeface="+mn-lt"/>
              </a:rPr>
              <a:t>Avoin verkkokommentointi ja lausuntokierros 28.8.-25.9.2020</a:t>
            </a:r>
            <a:endParaRPr lang="fi-FI" dirty="0"/>
          </a:p>
          <a:p>
            <a:endParaRPr lang="fi-FI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Tammikuu 2021:</a:t>
            </a:r>
            <a:r>
              <a:rPr lang="fi-FI" dirty="0">
                <a:ea typeface="+mn-lt"/>
                <a:cs typeface="+mn-lt"/>
              </a:rPr>
              <a:t> </a:t>
            </a:r>
          </a:p>
          <a:p>
            <a:r>
              <a:rPr lang="fi-FI" dirty="0">
                <a:ea typeface="+mn-lt"/>
                <a:cs typeface="+mn-lt"/>
              </a:rPr>
              <a:t>Kriteerit ja oppimisen tavoitteet julkaistaan tammikuun 2021 alussa</a:t>
            </a:r>
            <a:endParaRPr lang="fi-FI" dirty="0">
              <a:cs typeface="Calibri"/>
            </a:endParaRPr>
          </a:p>
          <a:p>
            <a:endParaRPr lang="fi-FI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fi-FI" b="1" dirty="0">
                <a:ea typeface="+mn-lt"/>
                <a:cs typeface="+mn-lt"/>
              </a:rPr>
              <a:t>Kevät 2021:</a:t>
            </a:r>
            <a:r>
              <a:rPr lang="fi-FI" dirty="0">
                <a:ea typeface="+mn-lt"/>
                <a:cs typeface="+mn-lt"/>
              </a:rPr>
              <a:t> </a:t>
            </a:r>
            <a:endParaRPr lang="fi-FI">
              <a:ea typeface="+mn-lt"/>
              <a:cs typeface="+mn-lt"/>
            </a:endParaRPr>
          </a:p>
          <a:p>
            <a:pPr>
              <a:buFont typeface="Arial"/>
            </a:pPr>
            <a:r>
              <a:rPr lang="fi-FI" dirty="0">
                <a:ea typeface="+mn-lt"/>
                <a:cs typeface="+mn-lt"/>
              </a:rPr>
              <a:t>Paikallisen opetussuunnitelman päivittäminen, kriteereihin ja oppimisen tavoitteisiin perehtyminen sekä opetushenkilöstön arviointiosaamisen kehittäminen</a:t>
            </a:r>
            <a:endParaRPr lang="fi-FI">
              <a:cs typeface="Calibri"/>
            </a:endParaRPr>
          </a:p>
          <a:p>
            <a:endParaRPr lang="fi-FI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Elokuu 2021:</a:t>
            </a:r>
            <a:r>
              <a:rPr lang="fi-FI" dirty="0">
                <a:ea typeface="+mn-lt"/>
                <a:cs typeface="+mn-lt"/>
              </a:rPr>
              <a:t> </a:t>
            </a:r>
          </a:p>
          <a:p>
            <a:r>
              <a:rPr lang="fi-FI" dirty="0">
                <a:ea typeface="+mn-lt"/>
                <a:cs typeface="+mn-lt"/>
              </a:rPr>
              <a:t>Kriteerit ja oppimisen tavoitteet astuvat voimaan 1.8.2021</a:t>
            </a:r>
            <a:endParaRPr lang="fi-FI" dirty="0">
              <a:cs typeface="Calibri"/>
            </a:endParaRPr>
          </a:p>
          <a:p>
            <a:endParaRPr lang="fi-FI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fi-FI" b="1" dirty="0">
                <a:ea typeface="+mn-lt"/>
                <a:cs typeface="+mn-lt"/>
              </a:rPr>
              <a:t>Kevät 2022:</a:t>
            </a:r>
            <a:r>
              <a:rPr lang="fi-FI" dirty="0">
                <a:ea typeface="+mn-lt"/>
                <a:cs typeface="+mn-lt"/>
              </a:rPr>
              <a:t> </a:t>
            </a:r>
          </a:p>
          <a:p>
            <a:pPr>
              <a:buFont typeface="Arial"/>
            </a:pPr>
            <a:r>
              <a:rPr lang="fi-FI" dirty="0">
                <a:ea typeface="+mn-lt"/>
                <a:cs typeface="+mn-lt"/>
              </a:rPr>
              <a:t>Kriteerien mukaiset päättöarvosanat annetaan kaikissa oppiaineissa koko ikäluokalle keväällä 2022</a:t>
            </a: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69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8D3FB4F-EB5A-43BD-A8D5-BA075C4BC04C}"/>
              </a:ext>
            </a:extLst>
          </p:cNvPr>
          <p:cNvSpPr/>
          <p:nvPr/>
        </p:nvSpPr>
        <p:spPr>
          <a:xfrm>
            <a:off x="3860700" y="1800466"/>
            <a:ext cx="7723189" cy="3264818"/>
          </a:xfrm>
          <a:prstGeom prst="rect">
            <a:avLst/>
          </a:prstGeom>
          <a:solidFill>
            <a:srgbClr val="BD2258"/>
          </a:solidFill>
          <a:ln>
            <a:solidFill>
              <a:srgbClr val="BF1B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b="1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r>
              <a:rPr lang="fi-FI" sz="4000" b="1" dirty="0">
                <a:ea typeface="+mn-lt"/>
                <a:cs typeface="+mn-lt"/>
              </a:rPr>
              <a:t>7. Arviointikoulutuksen kuulumiset</a:t>
            </a:r>
            <a:endParaRPr lang="fi-FI" sz="4000" dirty="0">
              <a:ea typeface="+mn-lt"/>
              <a:cs typeface="+mn-lt"/>
            </a:endParaRPr>
          </a:p>
          <a:p>
            <a:endParaRPr lang="fi-FI" b="1" dirty="0">
              <a:cs typeface="Calibri"/>
            </a:endParaRPr>
          </a:p>
          <a:p>
            <a:pPr algn="ctr"/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91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8D3FB4F-EB5A-43BD-A8D5-BA075C4BC04C}"/>
              </a:ext>
            </a:extLst>
          </p:cNvPr>
          <p:cNvSpPr/>
          <p:nvPr/>
        </p:nvSpPr>
        <p:spPr>
          <a:xfrm>
            <a:off x="3860700" y="1800466"/>
            <a:ext cx="7723189" cy="32648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b="1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pPr algn="ctr"/>
            <a:r>
              <a:rPr lang="fi-FI" sz="4000" b="1" dirty="0">
                <a:ea typeface="+mn-lt"/>
                <a:cs typeface="+mn-lt"/>
              </a:rPr>
              <a:t>8. Muut mahdolliset asiat</a:t>
            </a:r>
            <a:endParaRPr lang="fi-FI" sz="4000" dirty="0">
              <a:ea typeface="+mn-lt"/>
              <a:cs typeface="+mn-lt"/>
            </a:endParaRPr>
          </a:p>
          <a:p>
            <a:endParaRPr lang="fi-FI" b="1" dirty="0">
              <a:ea typeface="+mn-lt"/>
              <a:cs typeface="+mn-lt"/>
            </a:endParaRPr>
          </a:p>
          <a:p>
            <a:pPr algn="ctr"/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44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8D3FB4F-EB5A-43BD-A8D5-BA075C4BC04C}"/>
              </a:ext>
            </a:extLst>
          </p:cNvPr>
          <p:cNvSpPr/>
          <p:nvPr/>
        </p:nvSpPr>
        <p:spPr>
          <a:xfrm>
            <a:off x="3860700" y="1800466"/>
            <a:ext cx="7723189" cy="326481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b="1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pPr algn="ctr"/>
            <a:r>
              <a:rPr lang="fi-FI" sz="4000" b="1" dirty="0">
                <a:ea typeface="+mn-lt"/>
                <a:cs typeface="+mn-lt"/>
              </a:rPr>
              <a:t>9. Kokouksen päättäminen</a:t>
            </a:r>
            <a:endParaRPr lang="fi-FI" dirty="0"/>
          </a:p>
          <a:p>
            <a:endParaRPr lang="fi-FI" b="1" dirty="0">
              <a:ea typeface="+mn-lt"/>
              <a:cs typeface="+mn-lt"/>
            </a:endParaRPr>
          </a:p>
          <a:p>
            <a:pPr algn="ctr"/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67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D03E090-0580-47BA-B840-008C7D3B2F25}"/>
              </a:ext>
            </a:extLst>
          </p:cNvPr>
          <p:cNvSpPr/>
          <p:nvPr/>
        </p:nvSpPr>
        <p:spPr>
          <a:xfrm>
            <a:off x="3947786" y="330895"/>
            <a:ext cx="7244217" cy="611687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200" b="1" dirty="0">
                <a:ea typeface="+mn-lt"/>
                <a:cs typeface="+mn-lt"/>
              </a:rPr>
              <a:t>Kokouksen asialista</a:t>
            </a:r>
            <a:endParaRPr lang="fi-FI" sz="3200" dirty="0">
              <a:cs typeface="Calibri" panose="020F0502020204030204"/>
            </a:endParaRPr>
          </a:p>
          <a:p>
            <a:endParaRPr lang="fi-FI" sz="3200" b="1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1. Kokouksen avaus ja läsnäolijoiden toteaminen</a:t>
            </a:r>
            <a:endParaRPr lang="fi-FI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2. Ilmoitusasiat</a:t>
            </a:r>
            <a:endParaRPr lang="fi-FI" dirty="0">
              <a:ea typeface="+mn-lt"/>
              <a:cs typeface="+mn-lt"/>
            </a:endParaRPr>
          </a:p>
          <a:p>
            <a:endParaRPr lang="fi-FI" b="1" dirty="0">
              <a:cs typeface="Calibri" panose="020F0502020204030204"/>
            </a:endParaRPr>
          </a:p>
          <a:p>
            <a:r>
              <a:rPr lang="fi-FI" b="1" dirty="0">
                <a:ea typeface="+mn-lt"/>
                <a:cs typeface="+mn-lt"/>
              </a:rPr>
              <a:t>3. Alakoulun A1-englannin </a:t>
            </a:r>
            <a:r>
              <a:rPr lang="fi-FI" b="1" dirty="0" err="1">
                <a:ea typeface="+mn-lt"/>
                <a:cs typeface="+mn-lt"/>
              </a:rPr>
              <a:t>ops</a:t>
            </a:r>
            <a:r>
              <a:rPr lang="fi-FI" b="1" dirty="0">
                <a:ea typeface="+mn-lt"/>
                <a:cs typeface="+mn-lt"/>
              </a:rPr>
              <a:t>-uudistus </a:t>
            </a:r>
            <a:endParaRPr lang="fi-FI" b="1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4. Alakoulujen todistusuudistus</a:t>
            </a:r>
            <a:endParaRPr lang="fi-FI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5. Lukion </a:t>
            </a:r>
            <a:r>
              <a:rPr lang="fi-FI" b="1" dirty="0" err="1">
                <a:ea typeface="+mn-lt"/>
                <a:cs typeface="+mn-lt"/>
              </a:rPr>
              <a:t>ops</a:t>
            </a:r>
            <a:r>
              <a:rPr lang="fi-FI" b="1" dirty="0">
                <a:ea typeface="+mn-lt"/>
                <a:cs typeface="+mn-lt"/>
              </a:rPr>
              <a:t>-uudistus</a:t>
            </a:r>
            <a:endParaRPr lang="fi-FI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6. Päättöarvioinnin kriteerien ja oppimisen tavoitteiden laatiminen </a:t>
            </a:r>
            <a:endParaRPr lang="fi-FI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7. Arviointikoulutuksen kuulumiset</a:t>
            </a:r>
            <a:endParaRPr lang="fi-FI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8. Muut mahdolliset asiat</a:t>
            </a:r>
            <a:endParaRPr lang="fi-FI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r>
              <a:rPr lang="fi-FI" b="1" dirty="0">
                <a:ea typeface="+mn-lt"/>
                <a:cs typeface="+mn-lt"/>
              </a:rPr>
              <a:t>9. Kokouksen päättäminen</a:t>
            </a:r>
            <a:endParaRPr lang="fi-FI" dirty="0">
              <a:cs typeface="Calibri"/>
            </a:endParaRPr>
          </a:p>
          <a:p>
            <a:pPr algn="ctr"/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44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D03E090-0580-47BA-B840-008C7D3B2F25}"/>
              </a:ext>
            </a:extLst>
          </p:cNvPr>
          <p:cNvSpPr/>
          <p:nvPr/>
        </p:nvSpPr>
        <p:spPr>
          <a:xfrm>
            <a:off x="3882472" y="1343266"/>
            <a:ext cx="7559902" cy="360227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3200" b="1" dirty="0">
              <a:ea typeface="+mn-lt"/>
              <a:cs typeface="+mn-lt"/>
            </a:endParaRPr>
          </a:p>
          <a:p>
            <a:endParaRPr lang="fi-FI" b="1" dirty="0">
              <a:cs typeface="Calibri" panose="020F0502020204030204"/>
            </a:endParaRPr>
          </a:p>
          <a:p>
            <a:pPr algn="ctr"/>
            <a:r>
              <a:rPr lang="fi-FI" sz="3200" b="1" dirty="0">
                <a:ea typeface="+mn-lt"/>
                <a:cs typeface="+mn-lt"/>
              </a:rPr>
              <a:t>3. Alakoulun A1-englannin </a:t>
            </a:r>
            <a:r>
              <a:rPr lang="fi-FI" sz="3200" b="1" dirty="0" err="1">
                <a:ea typeface="+mn-lt"/>
                <a:cs typeface="+mn-lt"/>
              </a:rPr>
              <a:t>ops</a:t>
            </a:r>
            <a:r>
              <a:rPr lang="fi-FI" sz="3200" b="1" dirty="0">
                <a:ea typeface="+mn-lt"/>
                <a:cs typeface="+mn-lt"/>
              </a:rPr>
              <a:t>-uudistus </a:t>
            </a:r>
            <a:endParaRPr lang="fi-FI" sz="3200" b="1" dirty="0">
              <a:cs typeface="Calibri" panose="020F0502020204030204"/>
            </a:endParaRPr>
          </a:p>
          <a:p>
            <a:pPr algn="ctr"/>
            <a:endParaRPr lang="fi-FI" sz="3200" b="1" dirty="0">
              <a:ea typeface="+mn-lt"/>
              <a:cs typeface="+mn-lt"/>
            </a:endParaRPr>
          </a:p>
          <a:p>
            <a:pPr algn="ctr"/>
            <a:r>
              <a:rPr lang="fi-FI" sz="3200" dirty="0">
                <a:cs typeface="Calibri" panose="020F0502020204030204"/>
              </a:rPr>
              <a:t>Tiina </a:t>
            </a:r>
            <a:r>
              <a:rPr lang="fi-FI" sz="3200" dirty="0" err="1">
                <a:cs typeface="Calibri" panose="020F0502020204030204"/>
              </a:rPr>
              <a:t>Sarisalmi</a:t>
            </a:r>
            <a:endParaRPr lang="fi-FI" sz="3200" dirty="0">
              <a:cs typeface="Calibri" panose="020F0502020204030204"/>
            </a:endParaRPr>
          </a:p>
          <a:p>
            <a:pPr algn="ctr"/>
            <a:endParaRPr lang="fi-FI" sz="3200" b="1" dirty="0">
              <a:cs typeface="Calibri" panose="020F0502020204030204"/>
            </a:endParaRPr>
          </a:p>
          <a:p>
            <a:pPr algn="ctr"/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531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D03E090-0580-47BA-B840-008C7D3B2F25}"/>
              </a:ext>
            </a:extLst>
          </p:cNvPr>
          <p:cNvSpPr/>
          <p:nvPr/>
        </p:nvSpPr>
        <p:spPr>
          <a:xfrm>
            <a:off x="3349073" y="320009"/>
            <a:ext cx="8267472" cy="6356360"/>
          </a:xfrm>
          <a:prstGeom prst="rect">
            <a:avLst/>
          </a:prstGeom>
          <a:solidFill>
            <a:srgbClr val="23574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sz="2800" b="1" dirty="0">
                <a:ea typeface="+mn-lt"/>
                <a:cs typeface="+mn-lt"/>
              </a:rPr>
              <a:t>4. Alakoulujen todistusuudistuksen prosessikuvaus</a:t>
            </a:r>
          </a:p>
          <a:p>
            <a:endParaRPr lang="fi-FI" sz="12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Todistustyöryhmä (Jenni Ristimäki)</a:t>
            </a:r>
            <a:endParaRPr lang="fi-FI" sz="2000" dirty="0">
              <a:cs typeface="Calibri" panose="020F0502020204030204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  Reksikokouskäsittely(t)</a:t>
            </a:r>
            <a:endParaRPr lang="fi-FI" sz="2000" dirty="0">
              <a:cs typeface="Calibri" panose="020F0502020204030204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     Rehtorit vievät opekokouksiin kommentoitavaksi</a:t>
            </a:r>
            <a:endParaRPr lang="fi-FI" sz="2000" dirty="0">
              <a:cs typeface="Calibri" panose="020F0502020204030204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        Koulujen palautteet Jennille </a:t>
            </a:r>
            <a:endParaRPr lang="fi-FI" sz="2000" dirty="0">
              <a:cs typeface="Calibri" panose="020F0502020204030204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           Todistustyöryhmän käsittely</a:t>
            </a:r>
            <a:endParaRPr lang="fi-FI" sz="2000" dirty="0">
              <a:cs typeface="Calibri" panose="020F0502020204030204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              Kaupunkitasoisen </a:t>
            </a:r>
            <a:r>
              <a:rPr lang="fi-FI" sz="2000" dirty="0" err="1">
                <a:ea typeface="+mn-lt"/>
                <a:cs typeface="+mn-lt"/>
              </a:rPr>
              <a:t>ops</a:t>
            </a:r>
            <a:r>
              <a:rPr lang="fi-FI" sz="2000" dirty="0">
                <a:ea typeface="+mn-lt"/>
                <a:cs typeface="+mn-lt"/>
              </a:rPr>
              <a:t>-työryhmän käsittely </a:t>
            </a:r>
            <a:endParaRPr lang="fi-FI" sz="2000" dirty="0">
              <a:cs typeface="Calibri" panose="020F0502020204030204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                    Lasten ja nuorten lautakunnan päätös</a:t>
            </a:r>
            <a:endParaRPr lang="fi-FI" sz="2000" dirty="0">
              <a:cs typeface="Calibri" panose="020F0502020204030204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                         Valmista pitäisi olla vuoden 2021 alkupuolella</a:t>
            </a:r>
            <a:endParaRPr lang="fi-FI" sz="2000" dirty="0">
              <a:cs typeface="Calibri" panose="020F0502020204030204"/>
            </a:endParaRPr>
          </a:p>
        </p:txBody>
      </p:sp>
      <p:sp>
        <p:nvSpPr>
          <p:cNvPr id="4" name="Nuoli: Alas 3">
            <a:extLst>
              <a:ext uri="{FF2B5EF4-FFF2-40B4-BE49-F238E27FC236}">
                <a16:creationId xmlns:a16="http://schemas.microsoft.com/office/drawing/2014/main" id="{04DEA607-02E7-4D12-A352-59257C8F9218}"/>
              </a:ext>
            </a:extLst>
          </p:cNvPr>
          <p:cNvSpPr/>
          <p:nvPr/>
        </p:nvSpPr>
        <p:spPr>
          <a:xfrm rot="19980000">
            <a:off x="3632997" y="1949196"/>
            <a:ext cx="206829" cy="23948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5E819B7F-F3D3-4FC6-8F11-BCB612A99C31}"/>
              </a:ext>
            </a:extLst>
          </p:cNvPr>
          <p:cNvSpPr/>
          <p:nvPr/>
        </p:nvSpPr>
        <p:spPr>
          <a:xfrm rot="19980000">
            <a:off x="5113454" y="4866566"/>
            <a:ext cx="206829" cy="23948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Alas 11">
            <a:extLst>
              <a:ext uri="{FF2B5EF4-FFF2-40B4-BE49-F238E27FC236}">
                <a16:creationId xmlns:a16="http://schemas.microsoft.com/office/drawing/2014/main" id="{F08254AA-896F-4D95-9102-7EBC1FBC1C06}"/>
              </a:ext>
            </a:extLst>
          </p:cNvPr>
          <p:cNvSpPr/>
          <p:nvPr/>
        </p:nvSpPr>
        <p:spPr>
          <a:xfrm rot="19980000">
            <a:off x="4819540" y="4289624"/>
            <a:ext cx="206829" cy="23948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Alas 12">
            <a:extLst>
              <a:ext uri="{FF2B5EF4-FFF2-40B4-BE49-F238E27FC236}">
                <a16:creationId xmlns:a16="http://schemas.microsoft.com/office/drawing/2014/main" id="{B33CDF4E-13B2-400A-909F-195D71FE4145}"/>
              </a:ext>
            </a:extLst>
          </p:cNvPr>
          <p:cNvSpPr/>
          <p:nvPr/>
        </p:nvSpPr>
        <p:spPr>
          <a:xfrm rot="19980000">
            <a:off x="4525625" y="3712681"/>
            <a:ext cx="206829" cy="23948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Alas 13">
            <a:extLst>
              <a:ext uri="{FF2B5EF4-FFF2-40B4-BE49-F238E27FC236}">
                <a16:creationId xmlns:a16="http://schemas.microsoft.com/office/drawing/2014/main" id="{70E38815-3EF7-4134-811A-8B8566AF8A16}"/>
              </a:ext>
            </a:extLst>
          </p:cNvPr>
          <p:cNvSpPr/>
          <p:nvPr/>
        </p:nvSpPr>
        <p:spPr>
          <a:xfrm rot="19980000">
            <a:off x="4166396" y="3059538"/>
            <a:ext cx="206829" cy="23948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Alas 14">
            <a:extLst>
              <a:ext uri="{FF2B5EF4-FFF2-40B4-BE49-F238E27FC236}">
                <a16:creationId xmlns:a16="http://schemas.microsoft.com/office/drawing/2014/main" id="{1F4D21C2-1E00-4EF2-8883-D1305CABB6BC}"/>
              </a:ext>
            </a:extLst>
          </p:cNvPr>
          <p:cNvSpPr/>
          <p:nvPr/>
        </p:nvSpPr>
        <p:spPr>
          <a:xfrm rot="19980000">
            <a:off x="3872483" y="2537025"/>
            <a:ext cx="206829" cy="23948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1CCA2E42-3482-4F8F-856F-9D17C099FBD8}"/>
              </a:ext>
            </a:extLst>
          </p:cNvPr>
          <p:cNvSpPr/>
          <p:nvPr/>
        </p:nvSpPr>
        <p:spPr>
          <a:xfrm rot="19980000">
            <a:off x="5472682" y="5454396"/>
            <a:ext cx="206829" cy="23948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49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D03E090-0580-47BA-B840-008C7D3B2F25}"/>
              </a:ext>
            </a:extLst>
          </p:cNvPr>
          <p:cNvSpPr/>
          <p:nvPr/>
        </p:nvSpPr>
        <p:spPr>
          <a:xfrm>
            <a:off x="4089300" y="1854895"/>
            <a:ext cx="6743475" cy="323216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b="1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pPr algn="ctr"/>
            <a:r>
              <a:rPr lang="fi-FI" sz="4000" b="1" dirty="0">
                <a:ea typeface="+mn-lt"/>
                <a:cs typeface="+mn-lt"/>
              </a:rPr>
              <a:t>5. Lukion </a:t>
            </a:r>
            <a:r>
              <a:rPr lang="fi-FI" sz="4000" b="1" dirty="0" err="1">
                <a:ea typeface="+mn-lt"/>
                <a:cs typeface="+mn-lt"/>
              </a:rPr>
              <a:t>ops</a:t>
            </a:r>
            <a:r>
              <a:rPr lang="fi-FI" sz="4000" b="1" dirty="0">
                <a:ea typeface="+mn-lt"/>
                <a:cs typeface="+mn-lt"/>
              </a:rPr>
              <a:t>-uudistus</a:t>
            </a:r>
            <a:endParaRPr lang="fi-FI" sz="4000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pPr algn="ctr"/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314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8D3FB4F-EB5A-43BD-A8D5-BA075C4BC04C}"/>
              </a:ext>
            </a:extLst>
          </p:cNvPr>
          <p:cNvSpPr/>
          <p:nvPr/>
        </p:nvSpPr>
        <p:spPr>
          <a:xfrm>
            <a:off x="3860700" y="1800466"/>
            <a:ext cx="7723189" cy="3264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b="1" dirty="0">
              <a:cs typeface="Calibri" panose="020F0502020204030204"/>
            </a:endParaRPr>
          </a:p>
          <a:p>
            <a:endParaRPr lang="fi-FI" b="1" dirty="0">
              <a:ea typeface="+mn-lt"/>
              <a:cs typeface="+mn-lt"/>
            </a:endParaRPr>
          </a:p>
          <a:p>
            <a:pPr algn="ctr"/>
            <a:r>
              <a:rPr lang="fi-FI" sz="4000" b="1" dirty="0">
                <a:ea typeface="+mn-lt"/>
                <a:cs typeface="+mn-lt"/>
              </a:rPr>
              <a:t>6. Päättöarvioinnin kriteerien ja oppimisen tavoitteiden laatiminen</a:t>
            </a:r>
            <a:endParaRPr lang="fi-FI" dirty="0"/>
          </a:p>
          <a:p>
            <a:endParaRPr lang="fi-FI" b="1" dirty="0">
              <a:ea typeface="+mn-lt"/>
              <a:cs typeface="+mn-lt"/>
            </a:endParaRPr>
          </a:p>
          <a:p>
            <a:pPr algn="ctr"/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594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8D3FB4F-EB5A-43BD-A8D5-BA075C4BC04C}"/>
              </a:ext>
            </a:extLst>
          </p:cNvPr>
          <p:cNvSpPr/>
          <p:nvPr/>
        </p:nvSpPr>
        <p:spPr>
          <a:xfrm>
            <a:off x="3359660" y="662686"/>
            <a:ext cx="8453872" cy="5603010"/>
          </a:xfrm>
          <a:prstGeom prst="rect">
            <a:avLst/>
          </a:prstGeom>
          <a:solidFill>
            <a:srgbClr val="F277B9"/>
          </a:solidFill>
          <a:ln>
            <a:solidFill>
              <a:srgbClr val="F27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800" b="1" dirty="0">
                <a:ea typeface="+mn-lt"/>
                <a:cs typeface="+mn-lt"/>
              </a:rPr>
              <a:t>Päättöarvioinnin kriteerit ja oppimisen tavoitteet</a:t>
            </a:r>
            <a:endParaRPr lang="fi-FI" sz="2800" b="1">
              <a:cs typeface="Calibri"/>
            </a:endParaRPr>
          </a:p>
          <a:p>
            <a:pPr algn="ctr"/>
            <a:endParaRPr lang="fi-FI" sz="2800" b="1" dirty="0">
              <a:ea typeface="+mn-lt"/>
              <a:cs typeface="+mn-lt"/>
            </a:endParaRPr>
          </a:p>
          <a:p>
            <a:pPr algn="ctr"/>
            <a:endParaRPr lang="fi-FI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i-FI" sz="2400" dirty="0">
                <a:ea typeface="+mn-lt"/>
                <a:cs typeface="+mn-lt"/>
              </a:rPr>
              <a:t>Arvioinnin kriteerit laaditaan oppiaineittain arvosanoille 5, 7, 8 ja 9. Niiden avulla määritellään, mitä peruskoulunsa päättävän oppilaan on osattava kyseisen arvosanan saadakseen. </a:t>
            </a:r>
          </a:p>
          <a:p>
            <a:endParaRPr lang="fi-FI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2400" dirty="0">
                <a:ea typeface="+mn-lt"/>
                <a:cs typeface="+mn-lt"/>
              </a:rPr>
              <a:t>Tällä hetkellä osaamistaso on määritelty vain arvosanalle 8.</a:t>
            </a:r>
          </a:p>
          <a:p>
            <a:endParaRPr lang="fi-FI" sz="2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2400" dirty="0">
                <a:ea typeface="+mn-lt"/>
                <a:cs typeface="+mn-lt"/>
              </a:rPr>
              <a:t>Lisäksi laaditaan tavoitteet oppimiselle eri oppiaineisiin. Opetuksen tavoitteet säilyvät sellaisenaan.</a:t>
            </a:r>
            <a:endParaRPr lang="fi-FI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98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8D3FB4F-EB5A-43BD-A8D5-BA075C4BC04C}"/>
              </a:ext>
            </a:extLst>
          </p:cNvPr>
          <p:cNvSpPr/>
          <p:nvPr/>
        </p:nvSpPr>
        <p:spPr>
          <a:xfrm>
            <a:off x="3338784" y="652248"/>
            <a:ext cx="8662638" cy="5749146"/>
          </a:xfrm>
          <a:prstGeom prst="rect">
            <a:avLst/>
          </a:prstGeom>
          <a:solidFill>
            <a:srgbClr val="F249A3"/>
          </a:solidFill>
          <a:ln>
            <a:solidFill>
              <a:srgbClr val="F55D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3200" b="1" dirty="0"/>
              <a:t>Valmistelua on tehty yhteistyössä</a:t>
            </a:r>
            <a:endParaRPr lang="fi-FI" sz="3200" b="1" dirty="0">
              <a:cs typeface="Calibri"/>
            </a:endParaRPr>
          </a:p>
          <a:p>
            <a:pPr algn="ctr"/>
            <a:endParaRPr lang="fi-FI" sz="2400" b="1" dirty="0">
              <a:ea typeface="+mn-lt"/>
              <a:cs typeface="+mn-lt"/>
            </a:endParaRPr>
          </a:p>
          <a:p>
            <a:r>
              <a:rPr lang="fi-FI" sz="2400" dirty="0">
                <a:ea typeface="+mn-lt"/>
                <a:cs typeface="+mn-lt"/>
              </a:rPr>
              <a:t>Arvioinnin kriteerien valmistelutyötä ja linjausten selkiyttämistä on tehty yhdessä opettajien ja tutkijoiden kanssa. </a:t>
            </a:r>
          </a:p>
          <a:p>
            <a:endParaRPr lang="fi-FI" sz="2400" dirty="0">
              <a:ea typeface="+mn-lt"/>
              <a:cs typeface="+mn-lt"/>
            </a:endParaRPr>
          </a:p>
          <a:p>
            <a:r>
              <a:rPr lang="fi-FI" sz="2400" dirty="0">
                <a:ea typeface="+mn-lt"/>
                <a:cs typeface="+mn-lt"/>
              </a:rPr>
              <a:t>Työtä ohjaa Opetushallituksen nimeämä ohjausryhmä, jossa ovat mukana keskeiset sidosryhmät. </a:t>
            </a:r>
          </a:p>
          <a:p>
            <a:endParaRPr lang="fi-FI" sz="2400" dirty="0">
              <a:ea typeface="+mn-lt"/>
              <a:cs typeface="+mn-lt"/>
            </a:endParaRPr>
          </a:p>
          <a:p>
            <a:r>
              <a:rPr lang="fi-FI" sz="2400" dirty="0">
                <a:ea typeface="+mn-lt"/>
                <a:cs typeface="+mn-lt"/>
              </a:rPr>
              <a:t>Työn tukena toimii lisäksi asiantuntijaryhmä, johon kuuluu oppilaan oppimisen ja osaamisen arviointiin perehtyneitä tutkijoita. </a:t>
            </a:r>
          </a:p>
          <a:p>
            <a:endParaRPr lang="fi-FI" sz="2400" dirty="0">
              <a:ea typeface="+mn-lt"/>
              <a:cs typeface="+mn-lt"/>
            </a:endParaRPr>
          </a:p>
          <a:p>
            <a:endParaRPr lang="fi-FI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64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8D3FB4F-EB5A-43BD-A8D5-BA075C4BC04C}"/>
              </a:ext>
            </a:extLst>
          </p:cNvPr>
          <p:cNvSpPr/>
          <p:nvPr/>
        </p:nvSpPr>
        <p:spPr>
          <a:xfrm>
            <a:off x="3338784" y="652248"/>
            <a:ext cx="8662638" cy="5749146"/>
          </a:xfrm>
          <a:prstGeom prst="rect">
            <a:avLst/>
          </a:prstGeom>
          <a:solidFill>
            <a:srgbClr val="F249A3"/>
          </a:solidFill>
          <a:ln>
            <a:solidFill>
              <a:srgbClr val="F24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3200" b="1" dirty="0"/>
              <a:t>Valmistelua on tehty yhteistyössä</a:t>
            </a:r>
            <a:endParaRPr lang="fi-FI" sz="3200" b="1" dirty="0">
              <a:cs typeface="Calibri"/>
            </a:endParaRPr>
          </a:p>
          <a:p>
            <a:pPr algn="ctr"/>
            <a:endParaRPr lang="fi-FI" sz="2000" b="1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Luvun 6 luonnoksesta pyydettiin 2019 avoimella verkkokommenteilla ja lausunnoilla palautetta, jota otettiin huomioon lopullista lukua 6 kirjoitettaessa. </a:t>
            </a: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Uusi luku 6 julkaistiin 11.2.2020 ja se astui voimaan 1.8.2020.</a:t>
            </a:r>
            <a:endParaRPr lang="fi-FI" sz="2000">
              <a:cs typeface="Calibri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Kansallisen koulutuksen arviointikeskus KARVI toteutti syksyllä 2019 kuuden oppiaineen kriteeriluonnosten toimivuuden arvioinnin yhdessä Opetushallituksen ja opetus- ja kulttuuriministeriön kanssa.</a:t>
            </a:r>
            <a:endParaRPr lang="fi-FI" sz="2000">
              <a:cs typeface="Calibri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Kriteeriluonnosten avoin verkkokommentointi ja lausuntokierros toteutettiin 28.8.-25.9.2020.</a:t>
            </a:r>
            <a:endParaRPr lang="en-US" sz="2000">
              <a:ea typeface="+mn-lt"/>
              <a:cs typeface="+mn-lt"/>
            </a:endParaRPr>
          </a:p>
          <a:p>
            <a:endParaRPr lang="fi-FI" sz="2000" dirty="0">
              <a:ea typeface="+mn-lt"/>
              <a:cs typeface="+mn-lt"/>
            </a:endParaRPr>
          </a:p>
          <a:p>
            <a:r>
              <a:rPr lang="fi-FI" sz="2000" dirty="0">
                <a:ea typeface="+mn-lt"/>
                <a:cs typeface="+mn-lt"/>
              </a:rPr>
              <a:t>Opetushallitus tukee arvioinnin linjausten ja päättöarvioinnin kriteerien toimeenpanoa muun muassa koulutuksella, ohjauksella ja muulla tuella.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8148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441</cp:revision>
  <dcterms:created xsi:type="dcterms:W3CDTF">2020-11-08T18:59:27Z</dcterms:created>
  <dcterms:modified xsi:type="dcterms:W3CDTF">2020-11-08T20:49:29Z</dcterms:modified>
</cp:coreProperties>
</file>