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U/xNYimiYTkByQL3NT0kz2egx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C4AA7-2256-457B-AC2A-4E9A6D588482}" v="6" dt="2021-06-16T06:06:24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44d66425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44d664259_0_4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b44d664259_0_4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b44d664259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b44d664259_0_5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b44d664259_0_5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44d6642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44d664259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b44d664259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44d66425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44d664259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44d664259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44d66425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44d664259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44d664259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44d664259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44d664259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" name="Google Shape;123;gb44d664259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44d66425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44d664259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44d664259_0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44d66425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44d664259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b44d664259_0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44d664259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b44d664259_0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b44d664259_0_4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Monikollinen 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vai </a:t>
            </a:r>
            <a:r>
              <a:rPr lang="fi-FI"/>
              <a:t>yksiköllinen substantiivi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3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44d664259_0_4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9" name="Google Shape;159;gb44d664259_0_49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Politiikka ei kiinnosta meitä.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Politics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doesn't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interest</a:t>
            </a:r>
            <a:r>
              <a:rPr lang="fi-FI" sz="5400" dirty="0">
                <a:solidFill>
                  <a:schemeClr val="bg2"/>
                </a:solidFill>
              </a:rPr>
              <a:t> us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Poliisi yrittää saada ihmiset noudattamaan ulkonaliikkumiskieltoa.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police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trying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get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people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obey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curfew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3. Eikö keskiaika ollutkin pitkä ajanjakso?</a:t>
            </a:r>
            <a:endParaRPr sz="5400"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  <a:r>
              <a:rPr lang="fi-FI" sz="5400" dirty="0" err="1">
                <a:solidFill>
                  <a:schemeClr val="bg2"/>
                </a:solidFill>
              </a:rPr>
              <a:t>Weren't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Middle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Ages</a:t>
            </a:r>
            <a:r>
              <a:rPr lang="fi-FI" sz="5400" dirty="0">
                <a:solidFill>
                  <a:schemeClr val="bg2"/>
                </a:solidFill>
              </a:rPr>
              <a:t> a long </a:t>
            </a:r>
            <a:r>
              <a:rPr lang="fi-FI" sz="5400" dirty="0" err="1">
                <a:solidFill>
                  <a:schemeClr val="bg2"/>
                </a:solidFill>
              </a:rPr>
              <a:t>period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4. Haluaisitko kesä- vai talvihäät?</a:t>
            </a:r>
            <a:endParaRPr sz="54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</a:t>
            </a:r>
            <a:r>
              <a:rPr lang="fi-FI" sz="5400" dirty="0" err="1">
                <a:solidFill>
                  <a:schemeClr val="bg2"/>
                </a:solidFill>
              </a:rPr>
              <a:t>Would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like</a:t>
            </a:r>
            <a:r>
              <a:rPr lang="fi-FI" sz="5400" dirty="0">
                <a:solidFill>
                  <a:schemeClr val="bg2"/>
                </a:solidFill>
              </a:rPr>
              <a:t> a summer </a:t>
            </a:r>
            <a:r>
              <a:rPr lang="fi-FI" sz="5400" dirty="0" err="1">
                <a:solidFill>
                  <a:schemeClr val="bg2"/>
                </a:solidFill>
              </a:rPr>
              <a:t>or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(a)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winter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wedding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60" name="Google Shape;160;gb44d664259_0_4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D636817-3B68-A548-A04A-9FEF9901E1C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b44d664259_0_5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67" name="Google Shape;167;gb44d664259_0_56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 Sinulla on kauniit kasvot.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beautiful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face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 Väkijoukko hurrasi ohikulkijoille.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crowd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cheered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cheering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</a:rPr>
              <a:t>were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cheering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passers</a:t>
            </a:r>
            <a:r>
              <a:rPr lang="fi-FI" sz="5400" dirty="0">
                <a:solidFill>
                  <a:schemeClr val="bg2"/>
                </a:solidFill>
              </a:rPr>
              <a:t>-		</a:t>
            </a:r>
            <a:r>
              <a:rPr lang="fi-FI" sz="5400" dirty="0" err="1">
                <a:solidFill>
                  <a:schemeClr val="bg2"/>
                </a:solidFill>
              </a:rPr>
              <a:t>by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7. Aiemmin meillä oli tapana kätellä.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  <a:r>
              <a:rPr lang="fi-FI" sz="5400" dirty="0" err="1">
                <a:solidFill>
                  <a:schemeClr val="bg2"/>
                </a:solidFill>
              </a:rPr>
              <a:t>We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used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shake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hands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 Tämän laatikon sisältö on arvoitus.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contents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box 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mystery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68" name="Google Shape;168;gb44d664259_0_5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D85D74B-5527-BF4D-85E1-C0E1063A29A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Englannissa yksikkö, suomessa yksikkö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P</a:t>
            </a:r>
            <a:r>
              <a:rPr lang="fi-FI" dirty="0" err="1"/>
              <a:t>hysics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interested</a:t>
            </a:r>
            <a:r>
              <a:rPr lang="fi-FI" dirty="0"/>
              <a:t> us and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maths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keen</a:t>
            </a:r>
            <a:r>
              <a:rPr lang="fi-FI" dirty="0"/>
              <a:t> on </a:t>
            </a:r>
            <a:r>
              <a:rPr lang="fi-FI" dirty="0" err="1"/>
              <a:t>billiards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Athletics</a:t>
            </a:r>
            <a:r>
              <a:rPr lang="fi-FI" dirty="0"/>
              <a:t> is </a:t>
            </a:r>
            <a:r>
              <a:rPr lang="fi-FI" dirty="0" err="1"/>
              <a:t>fun</a:t>
            </a:r>
            <a:r>
              <a:rPr lang="fi-FI" dirty="0"/>
              <a:t> to </a:t>
            </a:r>
            <a:r>
              <a:rPr lang="fi-FI" dirty="0" err="1"/>
              <a:t>watch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Mumps</a:t>
            </a:r>
            <a:r>
              <a:rPr lang="fi-FI" dirty="0"/>
              <a:t> is an </a:t>
            </a:r>
            <a:r>
              <a:rPr lang="fi-FI" dirty="0" err="1"/>
              <a:t>illness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vaccinated</a:t>
            </a:r>
            <a:r>
              <a:rPr lang="fi-FI" dirty="0"/>
              <a:t> </a:t>
            </a:r>
            <a:r>
              <a:rPr lang="fi-FI" dirty="0" err="1"/>
              <a:t>against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Monien tieteiden, oppiaineiden, pelien, urheilulajien ja sairauksien nimen lopussa on </a:t>
            </a:r>
            <a:r>
              <a:rPr lang="fi-FI" b="1" dirty="0">
                <a:solidFill>
                  <a:schemeClr val="bg2"/>
                </a:solidFill>
              </a:rPr>
              <a:t>s</a:t>
            </a:r>
            <a:r>
              <a:rPr lang="fi-FI" dirty="0">
                <a:solidFill>
                  <a:schemeClr val="bg2"/>
                </a:solidFill>
              </a:rPr>
              <a:t>-kirjain. Ne ovat kuitenkin yksiköllisiä.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N.B.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acoustics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are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 (akustiikka).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rely</a:t>
            </a:r>
            <a:r>
              <a:rPr lang="fi-FI" dirty="0">
                <a:solidFill>
                  <a:schemeClr val="bg2"/>
                </a:solidFill>
              </a:rPr>
              <a:t> on </a:t>
            </a:r>
            <a:r>
              <a:rPr lang="fi-FI" b="1" dirty="0" err="1">
                <a:solidFill>
                  <a:schemeClr val="bg2"/>
                </a:solidFill>
              </a:rPr>
              <a:t>these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statistics</a:t>
            </a:r>
            <a:r>
              <a:rPr lang="fi-FI" dirty="0">
                <a:solidFill>
                  <a:schemeClr val="bg2"/>
                </a:solidFill>
              </a:rPr>
              <a:t> (tilastot)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20B8E32-0EA8-EA40-B40C-4F39AD9BA8E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44d664259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Englannissa yksikkö, suomessa yksikkö</a:t>
            </a:r>
            <a:endParaRPr dirty="0"/>
          </a:p>
        </p:txBody>
      </p:sp>
      <p:sp>
        <p:nvSpPr>
          <p:cNvPr id="102" name="Google Shape;102;gb44d664259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United </a:t>
            </a:r>
            <a:r>
              <a:rPr lang="fi-FI" dirty="0" err="1"/>
              <a:t>Arab</a:t>
            </a:r>
            <a:r>
              <a:rPr lang="fi-FI" dirty="0"/>
              <a:t> </a:t>
            </a:r>
            <a:r>
              <a:rPr lang="fi-FI" dirty="0" err="1"/>
              <a:t>Emirates</a:t>
            </a:r>
            <a:r>
              <a:rPr lang="fi-FI" dirty="0"/>
              <a:t> is a country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East.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United </a:t>
            </a:r>
            <a:r>
              <a:rPr lang="fi-FI" dirty="0" err="1"/>
              <a:t>Nations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founded</a:t>
            </a:r>
            <a:r>
              <a:rPr lang="fi-FI" dirty="0"/>
              <a:t> in 1945.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New York Times is a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daily</a:t>
            </a:r>
            <a:r>
              <a:rPr lang="fi-FI" dirty="0"/>
              <a:t> </a:t>
            </a:r>
            <a:r>
              <a:rPr lang="fi-FI" dirty="0" err="1"/>
              <a:t>newspaper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Valtiot ja järjestöt sekä kirjojen ja lehtien nimet ovat usein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yksiköllisiä</a:t>
            </a:r>
            <a:r>
              <a:rPr lang="fi-FI" dirty="0">
                <a:solidFill>
                  <a:schemeClr val="bg2"/>
                </a:solidFill>
              </a:rPr>
              <a:t>, vaikka niissä on</a:t>
            </a:r>
            <a:r>
              <a:rPr lang="fi-FI" b="1" dirty="0">
                <a:solidFill>
                  <a:schemeClr val="bg2"/>
                </a:solidFill>
              </a:rPr>
              <a:t> s</a:t>
            </a:r>
            <a:r>
              <a:rPr lang="fi-FI" dirty="0">
                <a:solidFill>
                  <a:schemeClr val="bg2"/>
                </a:solidFill>
              </a:rPr>
              <a:t>-pääte.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b44d664259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A88C4BE-A333-0E4F-A2B4-01DA90BB7B1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44d664259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Englannissa monikko, suomessa yksikkö</a:t>
            </a:r>
            <a:endParaRPr dirty="0"/>
          </a:p>
        </p:txBody>
      </p:sp>
      <p:sp>
        <p:nvSpPr>
          <p:cNvPr id="110" name="Google Shape;110;gb44d664259_0_7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cattle</a:t>
            </a:r>
            <a:r>
              <a:rPr lang="fi-FI" dirty="0"/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were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moved</a:t>
            </a:r>
            <a:r>
              <a:rPr lang="fi-FI" dirty="0"/>
              <a:t> </a:t>
            </a:r>
            <a:r>
              <a:rPr lang="fi-FI" dirty="0" err="1"/>
              <a:t>lower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field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police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investigating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case.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informed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Poultry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domesticated</a:t>
            </a:r>
            <a:r>
              <a:rPr lang="fi-FI" dirty="0"/>
              <a:t> </a:t>
            </a:r>
            <a:r>
              <a:rPr lang="fi-FI" dirty="0" err="1"/>
              <a:t>birds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Cattle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people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police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 err="1">
                <a:solidFill>
                  <a:schemeClr val="bg2"/>
                </a:solidFill>
              </a:rPr>
              <a:t>poultry</a:t>
            </a:r>
            <a:r>
              <a:rPr lang="fi-FI" dirty="0">
                <a:solidFill>
                  <a:schemeClr val="bg2"/>
                </a:solidFill>
              </a:rPr>
              <a:t> ovat merkitykseltään monikollisi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a, vaikka ne eivät pääty s-kirjaimeen.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Niihin liittyvät verbit ja pronominit ovat monikkomuodossa.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b44d664259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B7873C3-C9FF-E341-89F0-CDA6AB35B8A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44d664259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Englannissa monikko,</a:t>
            </a:r>
            <a:br>
              <a:rPr lang="fi-FI" dirty="0"/>
            </a:br>
            <a:r>
              <a:rPr lang="fi-FI" dirty="0"/>
              <a:t>suomessa monikko tai yksikkö</a:t>
            </a:r>
            <a:endParaRPr dirty="0"/>
          </a:p>
        </p:txBody>
      </p:sp>
      <p:sp>
        <p:nvSpPr>
          <p:cNvPr id="118" name="Google Shape;118;gb44d664259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contents</a:t>
            </a:r>
            <a:r>
              <a:rPr lang="fi-FI" dirty="0"/>
              <a:t> of </a:t>
            </a:r>
            <a:r>
              <a:rPr lang="fi-FI" dirty="0" err="1"/>
              <a:t>that</a:t>
            </a:r>
            <a:r>
              <a:rPr lang="fi-FI" dirty="0"/>
              <a:t> box </a:t>
            </a:r>
            <a:r>
              <a:rPr lang="fi-FI" dirty="0" err="1"/>
              <a:t>are</a:t>
            </a:r>
            <a:r>
              <a:rPr lang="fi-FI" dirty="0"/>
              <a:t> a </a:t>
            </a:r>
            <a:r>
              <a:rPr lang="fi-FI" dirty="0" err="1"/>
              <a:t>bit</a:t>
            </a:r>
            <a:r>
              <a:rPr lang="fi-FI" dirty="0"/>
              <a:t> </a:t>
            </a:r>
            <a:r>
              <a:rPr lang="fi-FI" dirty="0" err="1"/>
              <a:t>smelly</a:t>
            </a:r>
            <a:r>
              <a:rPr lang="fi-FI" dirty="0"/>
              <a:t>, </a:t>
            </a:r>
            <a:r>
              <a:rPr lang="fi-FI" dirty="0" err="1"/>
              <a:t>aren't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Sometimes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manners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room</a:t>
            </a:r>
            <a:r>
              <a:rPr lang="fi-FI" dirty="0"/>
              <a:t> for </a:t>
            </a:r>
            <a:r>
              <a:rPr lang="fi-FI" dirty="0" err="1"/>
              <a:t>improvement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a </a:t>
            </a:r>
            <a:r>
              <a:rPr lang="fi-FI" dirty="0" err="1"/>
              <a:t>fascinating</a:t>
            </a:r>
            <a:r>
              <a:rPr lang="fi-FI" dirty="0"/>
              <a:t> </a:t>
            </a:r>
            <a:r>
              <a:rPr lang="fi-FI" dirty="0" err="1"/>
              <a:t>period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Jotkut sanat ovat englannissa monikossa, suomessa saattaa olla monikko tai yksikkö.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gb44d664259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422A3B2-FA50-9043-860C-614B71DA6B6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44d664259_0_21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1795883" cy="839989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face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makes</a:t>
            </a:r>
            <a:r>
              <a:rPr lang="fi-FI" dirty="0"/>
              <a:t> me </a:t>
            </a:r>
            <a:r>
              <a:rPr lang="fi-FI" dirty="0" err="1"/>
              <a:t>think</a:t>
            </a:r>
            <a:r>
              <a:rPr lang="fi-FI" dirty="0"/>
              <a:t> of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father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I'd</a:t>
            </a:r>
            <a:r>
              <a:rPr lang="fi-FI" dirty="0"/>
              <a:t> </a:t>
            </a:r>
            <a:r>
              <a:rPr lang="fi-FI" dirty="0" err="1"/>
              <a:t>rather</a:t>
            </a:r>
            <a:r>
              <a:rPr lang="fi-FI" dirty="0"/>
              <a:t> go to a </a:t>
            </a:r>
            <a:r>
              <a:rPr lang="fi-FI" dirty="0" err="1"/>
              <a:t>wedding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a </a:t>
            </a:r>
            <a:r>
              <a:rPr lang="fi-FI" dirty="0" err="1"/>
              <a:t>funeral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This</a:t>
            </a:r>
            <a:r>
              <a:rPr lang="fi-FI" dirty="0"/>
              <a:t> party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ever</a:t>
            </a:r>
            <a:r>
              <a:rPr lang="fi-FI" dirty="0"/>
              <a:t>!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I'm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superstitious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keen</a:t>
            </a:r>
            <a:r>
              <a:rPr lang="fi-FI" dirty="0"/>
              <a:t> to </a:t>
            </a:r>
            <a:r>
              <a:rPr lang="fi-FI" dirty="0" err="1"/>
              <a:t>walk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a </a:t>
            </a:r>
            <a:r>
              <a:rPr lang="fi-FI" dirty="0" err="1"/>
              <a:t>ladder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Kasvot, hautajaiset, tikkaat, juhlat ja häät ovat englannissa yksikössä jos kyse on vain yhdestä, monikossa jos on puhe useista.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7" name="Google Shape;127;gb44d664259_0_2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fi-FI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fi-FI" dirty="0"/>
              <a:t>Kuva: © Pauli Salmi 	</a:t>
            </a:r>
            <a:fld id="{00000000-1234-1234-1234-123412341234}" type="slidenum">
              <a:rPr lang="fi-FI" smtClean="0"/>
              <a:t>6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D17D77A-43A4-7E48-BD7D-EEFE6D0E12C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  <p:sp>
        <p:nvSpPr>
          <p:cNvPr id="125" name="Google Shape;125;gb44d664259_0_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Englannissa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yksikkö</a:t>
            </a:r>
            <a:r>
              <a:rPr lang="fi-FI" dirty="0"/>
              <a:t>, suomessa monikko</a:t>
            </a:r>
            <a:endParaRPr dirty="0"/>
          </a:p>
        </p:txBody>
      </p:sp>
      <p:pic>
        <p:nvPicPr>
          <p:cNvPr id="128" name="Google Shape;128;gb44d664259_0_21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99775" y="2187275"/>
            <a:ext cx="11164956" cy="103826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44d664259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Yhdyssanojen monikon muodostus</a:t>
            </a:r>
            <a:endParaRPr dirty="0"/>
          </a:p>
        </p:txBody>
      </p:sp>
      <p:sp>
        <p:nvSpPr>
          <p:cNvPr id="135" name="Google Shape;135;gb44d664259_0_2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movie</a:t>
            </a:r>
            <a:r>
              <a:rPr lang="fi-FI" sz="5400" dirty="0"/>
              <a:t> </a:t>
            </a:r>
            <a:r>
              <a:rPr lang="fi-FI" sz="5400" dirty="0" err="1"/>
              <a:t>tickets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kitchen</a:t>
            </a:r>
            <a:r>
              <a:rPr lang="fi-FI" sz="5400" dirty="0"/>
              <a:t> </a:t>
            </a:r>
            <a:r>
              <a:rPr lang="fi-FI" sz="5400" dirty="0" err="1"/>
              <a:t>tables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daughters</a:t>
            </a:r>
            <a:r>
              <a:rPr lang="fi-FI" sz="5400" dirty="0"/>
              <a:t>-in-</a:t>
            </a:r>
            <a:r>
              <a:rPr lang="fi-FI" sz="5400" dirty="0" err="1"/>
              <a:t>law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grown-ups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Yhdyssanat kirjoitetaan englannissa yleensä erikseen. Tällöin monikon pääte laitetaan pääsanaan.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Jos yhdyssana muodostetaan väliviivalla ja sen ensimmäinen osa on substantiivi, monikon pääte laitetaan ensimmäiseen osaan.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Muuten monikon pääte laitetaan sanan loppuun.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36" name="Google Shape;136;gb44d664259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D8A7DDD-5EA5-3141-96F0-BD1BE31212D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44d664259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Kollektiivisubstantiivit</a:t>
            </a:r>
            <a:endParaRPr dirty="0"/>
          </a:p>
        </p:txBody>
      </p:sp>
      <p:sp>
        <p:nvSpPr>
          <p:cNvPr id="143" name="Google Shape;143;gb44d664259_0_3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audience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dirty="0" err="1"/>
              <a:t>cheering</a:t>
            </a:r>
            <a:r>
              <a:rPr lang="fi-FI" dirty="0"/>
              <a:t> and </a:t>
            </a:r>
            <a:r>
              <a:rPr lang="fi-FI" dirty="0" err="1"/>
              <a:t>clapping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do</a:t>
            </a:r>
            <a:r>
              <a:rPr lang="fi-FI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audience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experience</a:t>
            </a:r>
            <a:r>
              <a:rPr lang="fi-FI" dirty="0"/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Ihmisryhmää tarkoittavan substantiivin yhteydessä verbi voi olla monikossa tai yksikössä.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4" name="Google Shape;144;gb44d664259_0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DA11DC3-9AB5-6444-BDD7-6763E8FAE36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44d664259_0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Jokaiselle omansa</a:t>
            </a:r>
            <a:endParaRPr dirty="0"/>
          </a:p>
        </p:txBody>
      </p:sp>
      <p:sp>
        <p:nvSpPr>
          <p:cNvPr id="151" name="Google Shape;151;gb44d664259_0_4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once</a:t>
            </a:r>
            <a:r>
              <a:rPr lang="fi-FI" dirty="0"/>
              <a:t> </a:t>
            </a:r>
            <a:r>
              <a:rPr lang="fi-FI" dirty="0" err="1"/>
              <a:t>risked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lives</a:t>
            </a:r>
            <a:r>
              <a:rPr lang="fi-FI" dirty="0"/>
              <a:t> for me.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</a:t>
            </a:r>
            <a:r>
              <a:rPr lang="fi-FI" dirty="0" err="1"/>
              <a:t>places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omistajia on monta,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omistettavat asiatkin ovat monikossa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Jos substantiivin ilmaisemia asioita on osallisena monta jossakin tilanteessa, englannissa käytetään monikkoa.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2" name="Google Shape;152;gb44d664259_0_4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2BE8FBD-9A1D-1E49-9E05-7CE14D95C77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3614D69-D44E-4373-915C-6F3481838CE9}"/>
</file>

<file path=customXml/itemProps2.xml><?xml version="1.0" encoding="utf-8"?>
<ds:datastoreItem xmlns:ds="http://schemas.openxmlformats.org/officeDocument/2006/customXml" ds:itemID="{23FD830F-DEEB-4964-8586-6926E53CF3F8}"/>
</file>

<file path=customXml/itemProps3.xml><?xml version="1.0" encoding="utf-8"?>
<ds:datastoreItem xmlns:ds="http://schemas.openxmlformats.org/officeDocument/2006/customXml" ds:itemID="{FF36E676-CF94-42BC-A3E8-618BD60ED6DE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660</Words>
  <Application>Microsoft Office PowerPoint</Application>
  <PresentationFormat>Mukautettu</PresentationFormat>
  <Paragraphs>103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Monikollinen vai yksiköllinen substantiivi</vt:lpstr>
      <vt:lpstr>Englannissa yksikkö, suomessa yksikkö</vt:lpstr>
      <vt:lpstr>Englannissa yksikkö, suomessa yksikkö</vt:lpstr>
      <vt:lpstr>Englannissa monikko, suomessa yksikkö</vt:lpstr>
      <vt:lpstr>Englannissa monikko, suomessa monikko tai yksikkö</vt:lpstr>
      <vt:lpstr>Englannissa yksikkö, suomessa monikko</vt:lpstr>
      <vt:lpstr>Yhdyssanojen monikon muodostus</vt:lpstr>
      <vt:lpstr>Kollektiivisubstantiivit</vt:lpstr>
      <vt:lpstr>Jokaiselle omansa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Monikollinen vai yksiköllinen substantiivi</dc:title>
  <dc:creator>Väänänen Anna</dc:creator>
  <cp:lastModifiedBy>Paavilainen Laura</cp:lastModifiedBy>
  <cp:revision>5</cp:revision>
  <dcterms:created xsi:type="dcterms:W3CDTF">2020-05-05T09:10:38Z</dcterms:created>
  <dcterms:modified xsi:type="dcterms:W3CDTF">2022-08-16T09:40:00Z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