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24384000" cy="13716000"/>
  <p:notesSz cx="6794500" cy="9931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erriweather Sans" pitchFamily="2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si Rissan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192ef4a04_0_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1192ef4a0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4f6495996_0_13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114f649599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4f6495996_0_13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114f649599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435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4f6495996_0_23:notes"/>
          <p:cNvSpPr txBox="1">
            <a:spLocks noGrp="1"/>
          </p:cNvSpPr>
          <p:nvPr>
            <p:ph type="body" idx="1"/>
          </p:nvPr>
        </p:nvSpPr>
        <p:spPr>
          <a:xfrm>
            <a:off x="905933" y="4717415"/>
            <a:ext cx="4982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14f649599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20726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828800" y="3200400"/>
            <a:ext cx="101601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6800"/>
            </a:lvl1pPr>
            <a:lvl2pPr marL="914400" lvl="1" indent="-603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5900"/>
            </a:lvl2pPr>
            <a:lvl3pPr marL="1371600" lvl="2" indent="-539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4900"/>
            </a:lvl3pPr>
            <a:lvl4pPr marL="1828800" lvl="3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4pPr>
            <a:lvl5pPr marL="2286000" lvl="4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5pPr>
            <a:lvl6pPr marL="2743200" lvl="5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6pPr>
            <a:lvl7pPr marL="3200400" lvl="6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7pPr>
            <a:lvl8pPr marL="3657600" lvl="7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8pPr>
            <a:lvl9pPr marL="4114800" lvl="8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12395200" y="3200400"/>
            <a:ext cx="101601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457200" lvl="0" indent="-2286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6800"/>
            </a:lvl1pPr>
            <a:lvl2pPr marL="914400" lvl="1" indent="-6032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Verdana"/>
              <a:buChar char="•"/>
              <a:defRPr sz="5900"/>
            </a:lvl2pPr>
            <a:lvl3pPr marL="1371600" lvl="2" indent="-539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erdana"/>
              <a:buChar char="•"/>
              <a:defRPr sz="4900"/>
            </a:lvl3pPr>
            <a:lvl4pPr marL="1828800" lvl="3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4pPr>
            <a:lvl5pPr marL="2286000" lvl="4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5pPr>
            <a:lvl6pPr marL="2743200" lvl="5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6pPr>
            <a:lvl7pPr marL="3200400" lvl="6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7pPr>
            <a:lvl8pPr marL="3657600" lvl="7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8pPr>
            <a:lvl9pPr marL="4114800" lvl="8" indent="-508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Char char="•"/>
              <a:defRPr sz="44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1828800" y="12496800"/>
            <a:ext cx="5079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8331200" y="12496800"/>
            <a:ext cx="7721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17475200" y="12496800"/>
            <a:ext cx="5079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5900" i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2. Irti vanhasta</a:t>
            </a:r>
            <a:br>
              <a:rPr lang="fi-FI" dirty="0"/>
            </a:b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Tietoisku: Aleksanteri </a:t>
            </a:r>
            <a:r>
              <a:rPr lang="fi-FI" dirty="0"/>
              <a:t>II:n aikakauden uudistukset</a:t>
            </a:r>
            <a:endParaRPr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Ongelmia Suomessa 1800-luvun puolivälissä</a:t>
            </a:r>
            <a:endParaRPr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5ECD4A-8E1F-4107-9F1B-3CD5A064C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Aleksanteri II:n valtakauden (1855–1881) alussa Suomessa oli edelleen käytössä pääasiassa autonomian alun aikaiset lait.</a:t>
            </a:r>
          </a:p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1700-luvun Ruotsissa laaditut lait olivat aikanaan edistyksellisiä, mutta ne jäivät jälkeen ja hidastivat Suomen kehittämistä 1800-luvun puolivälissä.</a:t>
            </a:r>
          </a:p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Teollistuminen ei edennyt, koska taloutta säädeltiin ja rajoitettiin merkantilististen oppien mukaisesti. Esimerkiksi sahojen ja yritysten perustaminen oli luvanvaraista, eikä kansalaisilla ollut vapautta muuttaa työn perässä. </a:t>
            </a:r>
          </a:p>
          <a:p>
            <a:pPr marL="984250" indent="-85725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Suomen kehittämisen tarpeet tulivat ilmi etenkin nälkävuosien </a:t>
            </a:r>
            <a:br>
              <a:rPr lang="fi-FI" sz="5400" dirty="0">
                <a:solidFill>
                  <a:srgbClr val="000000"/>
                </a:solidFill>
              </a:rPr>
            </a:br>
            <a:r>
              <a:rPr lang="fi-FI" sz="5400" dirty="0">
                <a:solidFill>
                  <a:srgbClr val="000000"/>
                </a:solidFill>
              </a:rPr>
              <a:t>1866–1868 aikana.</a:t>
            </a:r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Aleksanteri II:n aikakauden uudistukset</a:t>
            </a:r>
            <a:endParaRPr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8BC0EB-61A2-4C80-AE7F-B1EF64F69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Valtiopäivät</a:t>
            </a:r>
            <a:r>
              <a:rPr lang="fi-FI" sz="6000" dirty="0">
                <a:latin typeface="Calibri"/>
                <a:cs typeface="Calibri"/>
                <a:sym typeface="Calibri"/>
              </a:rPr>
              <a:t> kokoontuivat säännöllisesti, minkä seurauksena lakeja päivitettiin.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Kunnallisuudistus</a:t>
            </a:r>
            <a:r>
              <a:rPr lang="fi-FI" sz="6000" dirty="0">
                <a:latin typeface="Calibri"/>
                <a:cs typeface="Calibri"/>
                <a:sym typeface="Calibri"/>
              </a:rPr>
              <a:t>: maaseudulle perustettiin 500 kuntaa ja köyhäinhuolto siirrettiin kirkolta kunnille.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Kansakouluasetus</a:t>
            </a:r>
            <a:r>
              <a:rPr lang="fi-FI" sz="6000" dirty="0">
                <a:latin typeface="Calibri"/>
                <a:cs typeface="Calibri"/>
                <a:sym typeface="Calibri"/>
              </a:rPr>
              <a:t>: kansakouluja perustettiin kaupunkeihin ja joihinkin maalaiskuntiin.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Höyrysahojen</a:t>
            </a:r>
            <a:r>
              <a:rPr lang="fi-FI" sz="6000" dirty="0">
                <a:latin typeface="Calibri"/>
                <a:cs typeface="Calibri"/>
                <a:sym typeface="Calibri"/>
              </a:rPr>
              <a:t> perustamista helpotettiin; teollistuminen käynnistyi.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Muuttovapaus</a:t>
            </a:r>
            <a:r>
              <a:rPr lang="fi-FI" sz="6000" dirty="0">
                <a:latin typeface="Calibri"/>
                <a:cs typeface="Calibri"/>
                <a:sym typeface="Calibri"/>
              </a:rPr>
              <a:t> ja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osakeyhtiölaki</a:t>
            </a:r>
            <a:r>
              <a:rPr lang="fi-FI" sz="6000" dirty="0">
                <a:latin typeface="Calibri"/>
                <a:cs typeface="Calibri"/>
                <a:sym typeface="Calibri"/>
              </a:rPr>
              <a:t>: tehtaiden toimintaedellytykset paranivat, kun osakeyhtiölaki helpotti yhtiön perustamista ja työvoiman saatavuus parani.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Aleksanteri II:n aikakauden uudistukset</a:t>
            </a:r>
            <a:endParaRPr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23779B-E5B3-406B-891E-637BCBC43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Suomen kieli sai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virallisen aseman</a:t>
            </a:r>
            <a:r>
              <a:rPr lang="fi-FI" sz="6000" dirty="0">
                <a:latin typeface="Calibri"/>
                <a:cs typeface="Calibri"/>
                <a:sym typeface="Calibri"/>
              </a:rPr>
              <a:t>. Tämä mahdollisti suomenkielisen virkamiehistön ja suomen kielen kehittämisen.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Elinkeinovapaus</a:t>
            </a:r>
            <a:r>
              <a:rPr lang="fi-FI" sz="6000" dirty="0">
                <a:latin typeface="Calibri"/>
                <a:cs typeface="Calibri"/>
                <a:sym typeface="Calibri"/>
              </a:rPr>
              <a:t>,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kaupan</a:t>
            </a:r>
            <a:r>
              <a:rPr lang="fi-FI" sz="6000" dirty="0">
                <a:latin typeface="Calibri"/>
                <a:cs typeface="Calibri"/>
                <a:sym typeface="Calibri"/>
              </a:rPr>
              <a:t>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vapauttaminen</a:t>
            </a:r>
            <a:r>
              <a:rPr lang="fi-FI" sz="6000" dirty="0">
                <a:latin typeface="Calibri"/>
                <a:cs typeface="Calibri"/>
                <a:sym typeface="Calibri"/>
              </a:rPr>
              <a:t> ja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liikenneverkkojen</a:t>
            </a:r>
            <a:r>
              <a:rPr lang="fi-FI" sz="6000" dirty="0">
                <a:latin typeface="Calibri"/>
                <a:cs typeface="Calibri"/>
                <a:sym typeface="Calibri"/>
              </a:rPr>
              <a:t>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kehittäminen </a:t>
            </a:r>
            <a:r>
              <a:rPr lang="fi-FI" dirty="0"/>
              <a:t>johtivat</a:t>
            </a:r>
            <a:r>
              <a:rPr lang="fi-FI" b="1" dirty="0"/>
              <a:t> </a:t>
            </a:r>
            <a:r>
              <a:rPr lang="fi-FI" sz="6000" dirty="0">
                <a:latin typeface="Calibri"/>
                <a:cs typeface="Calibri"/>
                <a:sym typeface="Calibri"/>
              </a:rPr>
              <a:t>kauppojen perustamiseen, taloudellisen toiminnan vilkastumiseen ja viennin kasvuun.</a:t>
            </a:r>
          </a:p>
          <a:p>
            <a:pPr marL="984250" lvl="0" indent="-85725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fi-FI" sz="6000" b="1" dirty="0">
                <a:latin typeface="Calibri"/>
                <a:cs typeface="Calibri"/>
                <a:sym typeface="Calibri"/>
              </a:rPr>
              <a:t>Rautateitä</a:t>
            </a:r>
            <a:r>
              <a:rPr lang="fi-FI" sz="6000" dirty="0">
                <a:latin typeface="Calibri"/>
                <a:cs typeface="Calibri"/>
                <a:sym typeface="Calibri"/>
              </a:rPr>
              <a:t> ja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Saimaan</a:t>
            </a:r>
            <a:r>
              <a:rPr lang="fi-FI" sz="6000" dirty="0">
                <a:latin typeface="Calibri"/>
                <a:cs typeface="Calibri"/>
                <a:sym typeface="Calibri"/>
              </a:rPr>
              <a:t> </a:t>
            </a:r>
            <a:r>
              <a:rPr lang="fi-FI" sz="6000" b="1" dirty="0">
                <a:latin typeface="Calibri"/>
                <a:cs typeface="Calibri"/>
                <a:sym typeface="Calibri"/>
              </a:rPr>
              <a:t>kanava</a:t>
            </a:r>
            <a:r>
              <a:rPr lang="fi-FI" sz="6000" dirty="0">
                <a:latin typeface="Calibri"/>
                <a:cs typeface="Calibri"/>
                <a:sym typeface="Calibri"/>
              </a:rPr>
              <a:t> rakennettiin. Liikkuminen ja kaupankäynti helpottuivat.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9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909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Autofit/>
          </a:bodyPr>
          <a:lstStyle/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Aleksanteri kehitti sekä Venäjää että Suomea. Häntä pidetään ”vapauttajatsaarina” ja Suomelle myötämielisenä Venäjän keisarina.</a:t>
            </a:r>
            <a:endParaRPr sz="40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Aleksanteri II pystytettiin patsas Helsingin Senaatintorille vuonna 1894.</a:t>
            </a:r>
            <a:endParaRPr sz="40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Venäläistämiskaudella patsaasta tuli venäläisvastaisten mielenilmausten pitopaikka.</a:t>
            </a:r>
            <a:endParaRPr sz="4000" dirty="0">
              <a:solidFill>
                <a:srgbClr val="000000"/>
              </a:solidFill>
            </a:endParaRP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Kuvassa patsas on kukitettuna keisarin kuolinpäivän vuosipäivänä 13.3.1899, jolloin suomalaiset kokoontuivat vastustamaan helmikuun manifestia.</a:t>
            </a:r>
          </a:p>
          <a:p>
            <a:pPr marL="984250" lvl="0" indent="-85725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fi-FI" sz="4000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endParaRPr lang="fi-FI" sz="2000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ct val="100000"/>
            </a:pPr>
            <a:r>
              <a:rPr lang="fi-FI" sz="2000" dirty="0">
                <a:solidFill>
                  <a:srgbClr val="000000"/>
                </a:solidFill>
              </a:rPr>
              <a:t>Kuva: K. E. Ståhlberg (1899) / SLS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" name="Kuvan paikkamerkki 3" descr="Kuva, joka sisältää kohteen teksti, vanha, valkoinen, henkilöt&#10;&#10;Kuvaus luotu automaattisesti">
            <a:extLst>
              <a:ext uri="{FF2B5EF4-FFF2-40B4-BE49-F238E27FC236}">
                <a16:creationId xmlns:a16="http://schemas.microsoft.com/office/drawing/2014/main" id="{25E1A6B7-324F-4371-87D2-6C0173A131B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0477" r="20477"/>
          <a:stretch>
            <a:fillRect/>
          </a:stretch>
        </p:blipFill>
        <p:spPr/>
      </p:pic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Aleksanteri II:n patsas</a:t>
            </a:r>
            <a:endParaRPr/>
          </a:p>
        </p:txBody>
      </p:sp>
      <p:sp>
        <p:nvSpPr>
          <p:cNvPr id="8" name="Google Shape;109;p13">
            <a:extLst>
              <a:ext uri="{FF2B5EF4-FFF2-40B4-BE49-F238E27FC236}">
                <a16:creationId xmlns:a16="http://schemas.microsoft.com/office/drawing/2014/main" id="{3D69E2C4-0654-440E-A806-95640EC6D8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Historia 3, Luku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303</Words>
  <Application>Microsoft Office PowerPoint</Application>
  <PresentationFormat>Mukautettu</PresentationFormat>
  <Paragraphs>34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Merriweather Sans</vt:lpstr>
      <vt:lpstr>Arial</vt:lpstr>
      <vt:lpstr>Calibri</vt:lpstr>
      <vt:lpstr>Verdana</vt:lpstr>
      <vt:lpstr>Office-teema</vt:lpstr>
      <vt:lpstr>2. Irti vanhasta  Tietoisku: Aleksanteri II:n aikakauden uudistukset</vt:lpstr>
      <vt:lpstr>Ongelmia Suomessa 1800-luvun puolivälissä</vt:lpstr>
      <vt:lpstr>Aleksanteri II:n aikakauden uudistukset</vt:lpstr>
      <vt:lpstr>Aleksanteri II:n aikakauden uudistukset</vt:lpstr>
      <vt:lpstr>Aleksanteri II:n patsas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Irti vanhasta  Aleksanteri II:n aikakauden uudistukset</dc:title>
  <cp:lastModifiedBy>Mika Kortelainen</cp:lastModifiedBy>
  <cp:revision>3</cp:revision>
  <dcterms:modified xsi:type="dcterms:W3CDTF">2022-03-23T00:05:59Z</dcterms:modified>
</cp:coreProperties>
</file>