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57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86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22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0861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4743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026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1307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505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223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473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4528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79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242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6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556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64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57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92029-D7CB-47AA-91D8-D688BAE14516}" type="datetimeFigureOut">
              <a:rPr lang="fi-FI" smtClean="0"/>
              <a:t>10.1.2020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BD9915-AF12-4924-BD0A-01FB9A448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53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het.colorado.edu/sims/html/friction/latest/friction_fi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8875F-DC81-4959-9B57-EBF9E18426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1. Lämpötila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C2D3BE9-22D9-4354-B1AF-A5C1F7FE37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332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ydneyn Oopperatalo, Sydney, Australia, Bennelong Kohta">
            <a:extLst>
              <a:ext uri="{FF2B5EF4-FFF2-40B4-BE49-F238E27FC236}">
                <a16:creationId xmlns:a16="http://schemas.microsoft.com/office/drawing/2014/main" id="{5D929509-711E-459C-A00C-7AB3EC155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81000"/>
            <a:ext cx="4343399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ähdet, Nightsky, Linnunrata, Pimeys, Tähtitiede, Yö">
            <a:extLst>
              <a:ext uri="{FF2B5EF4-FFF2-40B4-BE49-F238E27FC236}">
                <a16:creationId xmlns:a16="http://schemas.microsoft.com/office/drawing/2014/main" id="{EAA61F71-EB82-4FC3-8A0D-DF1AAC87A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642" y="3824466"/>
            <a:ext cx="4723079" cy="265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un, Tulipallo, Solar Soihdutetun, Auringonvalon">
            <a:extLst>
              <a:ext uri="{FF2B5EF4-FFF2-40B4-BE49-F238E27FC236}">
                <a16:creationId xmlns:a16="http://schemas.microsoft.com/office/drawing/2014/main" id="{44177683-1E66-4A16-BD58-F913755D2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6" y="3581401"/>
            <a:ext cx="3286125" cy="313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eisaripingviineistä, Antarktiksen, Elämä, Eläinten">
            <a:extLst>
              <a:ext uri="{FF2B5EF4-FFF2-40B4-BE49-F238E27FC236}">
                <a16:creationId xmlns:a16="http://schemas.microsoft.com/office/drawing/2014/main" id="{D2BA38CC-2517-4862-AA41-0C67FDC09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270401"/>
            <a:ext cx="4440065" cy="333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93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06367E-8CD6-4E13-B60B-FCEF80BE5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Lämpötila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C541ED-01C0-4C3E-8AEE-EAA608446D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631576"/>
                <a:ext cx="8915400" cy="427964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i-FI" sz="2400" dirty="0"/>
                  <a:t>Kaikki aine koostuu atomeista ja molekyyleistä, jotka ovat jatkuvassa liikkeessä.</a:t>
                </a:r>
              </a:p>
              <a:p>
                <a:r>
                  <a:rPr lang="fi-FI" sz="2400" b="1" dirty="0"/>
                  <a:t>Lämpötila kuvaa aineen rakenneosasten liikettä</a:t>
                </a:r>
                <a:r>
                  <a:rPr lang="fi-FI" sz="2400" dirty="0"/>
                  <a:t>: mitä nopeampaa liike on, niin sitä korkeampi on lämpötila.</a:t>
                </a:r>
              </a:p>
              <a:p>
                <a:pPr marL="0" indent="0">
                  <a:buNone/>
                </a:pPr>
                <a:r>
                  <a:rPr lang="fi-FI" sz="2400" dirty="0"/>
                  <a:t>	</a:t>
                </a:r>
                <a:r>
                  <a:rPr lang="fi-FI" sz="2400" dirty="0">
                    <a:hlinkClick r:id="rId2"/>
                  </a:rPr>
                  <a:t>Linkki</a:t>
                </a:r>
                <a:endParaRPr lang="fi-FI" sz="2000" dirty="0"/>
              </a:p>
              <a:p>
                <a:r>
                  <a:rPr lang="fi-FI" sz="2400" dirty="0"/>
                  <a:t>Jos aineen rakenneosasten liike pysähtyy kokonaan, niin saavutetaan alin mahdollinen lämpötila: </a:t>
                </a:r>
              </a:p>
              <a:p>
                <a:pPr marL="457200" lvl="1" indent="0">
                  <a:buNone/>
                </a:pPr>
                <a:r>
                  <a:rPr lang="fi-FI" sz="2200" b="1" dirty="0"/>
                  <a:t>absoluuttinen nollapiste </a:t>
                </a:r>
                <a:r>
                  <a:rPr lang="fi-FI" sz="2200" dirty="0"/>
                  <a:t>( </a:t>
                </a:r>
                <a14:m>
                  <m:oMath xmlns:m="http://schemas.openxmlformats.org/officeDocument/2006/math">
                    <m:r>
                      <a:rPr lang="fi-FI" sz="2200" b="0" i="1" smtClean="0">
                        <a:latin typeface="Cambria Math" panose="02040503050406030204" pitchFamily="18" charset="0"/>
                      </a:rPr>
                      <m:t>−273 </m:t>
                    </m:r>
                    <m:r>
                      <a:rPr lang="fi-FI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℃=0 </m:t>
                    </m:r>
                    <m:r>
                      <a:rPr lang="fi-FI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  <m:r>
                      <a:rPr lang="fi-FI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i-FI" sz="2200" b="0" dirty="0">
                  <a:ea typeface="Cambria Math" panose="02040503050406030204" pitchFamily="18" charset="0"/>
                </a:endParaRPr>
              </a:p>
              <a:p>
                <a:r>
                  <a:rPr lang="fi-FI" sz="2400" dirty="0">
                    <a:ea typeface="Cambria Math" panose="02040503050406030204" pitchFamily="18" charset="0"/>
                  </a:rPr>
                  <a:t>Lämpötilan </a:t>
                </a:r>
                <a:r>
                  <a:rPr lang="fi-FI" sz="2400" b="1" dirty="0">
                    <a:ea typeface="Cambria Math" panose="02040503050406030204" pitchFamily="18" charset="0"/>
                  </a:rPr>
                  <a:t>tunnus on </a:t>
                </a:r>
                <a14:m>
                  <m:oMath xmlns:m="http://schemas.openxmlformats.org/officeDocument/2006/math">
                    <m:r>
                      <a:rPr lang="fi-FI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fi-FI" sz="2400" dirty="0">
                    <a:ea typeface="Cambria Math" panose="02040503050406030204" pitchFamily="18" charset="0"/>
                  </a:rPr>
                  <a:t> ja </a:t>
                </a:r>
                <a:r>
                  <a:rPr lang="fi-FI" sz="2400" b="1" dirty="0">
                    <a:ea typeface="Cambria Math" panose="02040503050406030204" pitchFamily="18" charset="0"/>
                  </a:rPr>
                  <a:t>yksikkö celsiusaste </a:t>
                </a:r>
                <a14:m>
                  <m:oMath xmlns:m="http://schemas.openxmlformats.org/officeDocument/2006/math">
                    <m:r>
                      <a:rPr lang="fi-FI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fi-FI" sz="2400" b="1" dirty="0">
                    <a:ea typeface="Cambria Math" panose="02040503050406030204" pitchFamily="18" charset="0"/>
                  </a:rPr>
                  <a:t> </a:t>
                </a:r>
                <a:r>
                  <a:rPr lang="fi-FI" sz="2400" b="0" dirty="0">
                    <a:ea typeface="Cambria Math" panose="02040503050406030204" pitchFamily="18" charset="0"/>
                  </a:rPr>
                  <a:t>(tai kelvinaste </a:t>
                </a:r>
                <a14:m>
                  <m:oMath xmlns:m="http://schemas.openxmlformats.org/officeDocument/2006/math">
                    <m:r>
                      <a:rPr lang="fi-FI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fi-FI" sz="2400" b="0" dirty="0">
                    <a:ea typeface="Cambria Math" panose="02040503050406030204" pitchFamily="18" charset="0"/>
                  </a:rPr>
                  <a:t>)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C541ED-01C0-4C3E-8AEE-EAA608446D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631576"/>
                <a:ext cx="8915400" cy="4279646"/>
              </a:xfrm>
              <a:blipFill>
                <a:blip r:embed="rId3"/>
                <a:stretch>
                  <a:fillRect l="-958" t="-1994" r="-75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94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D84221-E7C3-47D4-97BE-43FBF6DE2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Lämpötila-asteikkoja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8B9B960-DE04-49BB-8176-D04F730EDC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694329"/>
                <a:ext cx="8915400" cy="5002306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i-FI" sz="2400" dirty="0"/>
                  <a:t>Lämpötila mitataan lämpömittarilla.</a:t>
                </a:r>
              </a:p>
              <a:p>
                <a:pPr>
                  <a:lnSpc>
                    <a:spcPct val="150000"/>
                  </a:lnSpc>
                </a:pPr>
                <a:r>
                  <a:rPr lang="fi-FI" sz="2400" dirty="0"/>
                  <a:t>Meillä on käytössä </a:t>
                </a:r>
                <a:r>
                  <a:rPr lang="fi-FI" sz="2400" b="1" dirty="0"/>
                  <a:t>celsius-asteikko</a:t>
                </a:r>
                <a:r>
                  <a:rPr lang="fi-FI" sz="2400" dirty="0"/>
                  <a:t>.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fi-FI" sz="2400" dirty="0"/>
                  <a:t>Celsius-asteikon peruspisteet ovat </a:t>
                </a:r>
                <a14:m>
                  <m:oMath xmlns:m="http://schemas.openxmlformats.org/officeDocument/2006/math">
                    <m:r>
                      <a:rPr lang="fi-FI" sz="2400" i="1">
                        <a:latin typeface="Cambria Math" panose="02040503050406030204" pitchFamily="18" charset="0"/>
                      </a:rPr>
                      <m:t>0 </m:t>
                    </m:r>
                    <m:r>
                      <a:rPr lang="fi-FI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fi-FI" sz="2400" dirty="0"/>
                  <a:t> (veden jäätymispiste) ja </a:t>
                </a:r>
                <a14:m>
                  <m:oMath xmlns:m="http://schemas.openxmlformats.org/officeDocument/2006/math">
                    <m:r>
                      <a:rPr lang="fi-FI" sz="2400" i="1">
                        <a:latin typeface="Cambria Math" panose="02040503050406030204" pitchFamily="18" charset="0"/>
                      </a:rPr>
                      <m:t>100 </m:t>
                    </m:r>
                    <m:r>
                      <a:rPr lang="fi-FI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fi-FI" sz="2400" dirty="0"/>
                  <a:t> (veden kiehumispiste) </a:t>
                </a:r>
              </a:p>
              <a:p>
                <a:pPr>
                  <a:lnSpc>
                    <a:spcPct val="150000"/>
                  </a:lnSpc>
                </a:pPr>
                <a:r>
                  <a:rPr lang="fi-FI" sz="2400" dirty="0"/>
                  <a:t>Tieteissä käytetään usein </a:t>
                </a:r>
                <a:r>
                  <a:rPr lang="fi-FI" sz="2400" b="1" dirty="0"/>
                  <a:t>kelvin-asteikkoa</a:t>
                </a:r>
                <a:r>
                  <a:rPr lang="fi-FI" sz="2400" dirty="0"/>
                  <a:t>.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fi-FI" sz="2400" dirty="0"/>
                  <a:t>Kelvin-asteikon peruspiste on absoluuttinen nollapiste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0 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=−273 ℃</m:t>
                    </m:r>
                  </m:oMath>
                </a14:m>
                <a:r>
                  <a:rPr lang="fi-FI" sz="2400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fi-FI" sz="2400" b="1" dirty="0" err="1"/>
                  <a:t>Fahrenheit</a:t>
                </a:r>
                <a:r>
                  <a:rPr lang="fi-FI" sz="2400" b="1" dirty="0"/>
                  <a:t>-asteikko</a:t>
                </a:r>
                <a:r>
                  <a:rPr lang="fi-FI" sz="2400" dirty="0"/>
                  <a:t> on käytössä jossain päin maailmaa.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58B9B960-DE04-49BB-8176-D04F730EDC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694329"/>
                <a:ext cx="8915400" cy="5002306"/>
              </a:xfrm>
              <a:blipFill>
                <a:blip r:embed="rId2"/>
                <a:stretch>
                  <a:fillRect l="-95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589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03BCFE-625F-408A-9EE3-93FC93258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231" y="306333"/>
            <a:ext cx="8911687" cy="1280890"/>
          </a:xfrm>
        </p:spPr>
        <p:txBody>
          <a:bodyPr/>
          <a:lstStyle/>
          <a:p>
            <a:r>
              <a:rPr lang="fi-FI" dirty="0"/>
              <a:t>Celsius- ja kelvin-asteiden muuntaminen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6CAC97-4307-428A-9F99-2CDBE8095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7918" y="1587222"/>
            <a:ext cx="5416270" cy="4454989"/>
          </a:xfrm>
        </p:spPr>
        <p:txBody>
          <a:bodyPr>
            <a:normAutofit/>
          </a:bodyPr>
          <a:lstStyle/>
          <a:p>
            <a:r>
              <a:rPr lang="fi-FI" sz="2400" dirty="0"/>
              <a:t>Celsius-asteet kelvin-asteiksi:</a:t>
            </a:r>
          </a:p>
          <a:p>
            <a:endParaRPr lang="fi-FI" sz="2400" dirty="0"/>
          </a:p>
          <a:p>
            <a:pPr marL="457200" lvl="1" indent="0">
              <a:buNone/>
            </a:pPr>
            <a:r>
              <a:rPr lang="fi-FI" sz="2400" dirty="0"/>
              <a:t>Lisää 273 astetta</a:t>
            </a:r>
          </a:p>
          <a:p>
            <a:endParaRPr lang="fi-FI" sz="2400" dirty="0"/>
          </a:p>
          <a:p>
            <a:endParaRPr lang="fi-FI" sz="2400" dirty="0"/>
          </a:p>
          <a:p>
            <a:r>
              <a:rPr lang="fi-FI" sz="2400" dirty="0"/>
              <a:t>Kelvin-asteet celsius-asteiksi:</a:t>
            </a:r>
          </a:p>
          <a:p>
            <a:endParaRPr lang="fi-FI" sz="2400" dirty="0"/>
          </a:p>
          <a:p>
            <a:pPr marL="457200" lvl="1" indent="0">
              <a:buNone/>
            </a:pPr>
            <a:r>
              <a:rPr lang="fi-FI" sz="2400" dirty="0"/>
              <a:t>Vähennä 273 astetta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5785B02-EF1E-4D0E-9435-B7724ED80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781" y="971505"/>
            <a:ext cx="4362450" cy="568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95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8A990A69-18AA-45E1-A755-9DB02582EB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85EF7E-CBE3-4EDE-97A1-154B04A5EF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A82589-3633-4D77-91BB-3283553A3E80}">
  <ds:schemaRefs>
    <ds:schemaRef ds:uri="http://schemas.microsoft.com/office/2006/metadata/properties"/>
    <ds:schemaRef ds:uri="http://schemas.microsoft.com/office/infopath/2007/PartnerControls"/>
    <ds:schemaRef ds:uri="f7427850-3259-443f-8d12-2acba1542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2676</TotalTime>
  <Words>137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Cambria Math</vt:lpstr>
      <vt:lpstr>Century Gothic</vt:lpstr>
      <vt:lpstr>Wingdings 3</vt:lpstr>
      <vt:lpstr>Kuiskaus</vt:lpstr>
      <vt:lpstr>1. Lämpötila</vt:lpstr>
      <vt:lpstr>PowerPoint-esitys</vt:lpstr>
      <vt:lpstr>Lämpötila</vt:lpstr>
      <vt:lpstr>Lämpötila-asteikkoja</vt:lpstr>
      <vt:lpstr>Celsius- ja kelvin-asteiden muuntaminen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Lämpötila</dc:title>
  <dc:creator>Samu Montonen</dc:creator>
  <cp:lastModifiedBy>Samu Montonen</cp:lastModifiedBy>
  <cp:revision>8</cp:revision>
  <dcterms:created xsi:type="dcterms:W3CDTF">2020-01-10T13:48:54Z</dcterms:created>
  <dcterms:modified xsi:type="dcterms:W3CDTF">2020-01-12T10:25:15Z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