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42113" cy="987266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41B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01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326AD8-14C7-BF66-D062-2EA4DC635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D1E6572-D3D8-A714-9942-5796D313D2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DE0784-61CA-27E5-FAAB-94C44AD6D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183BFFC-3299-3FCF-4B79-D2D6D3499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1D0F96-0947-4FE4-2900-421E29AEE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978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D24359-FCF1-E9C5-C158-A43EFF96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5291F6-3828-C129-4344-646612880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FC01ADF-919D-8CB9-2BB4-A9999A3A7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79A949-D444-773B-1FD0-DF8DF9C50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400FD6B-C31F-7AC3-2785-B0A1648D5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836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AF962F-27D6-4BDE-2530-94F9DCABB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05B54D-8AC7-3D23-3100-6DD635FD6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E266AD-CD0F-158D-FDF9-BBB0149E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4F0625-9276-FF9B-C3CA-F9006812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47C004-F514-4F51-5243-2F3055B93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968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E33E63-33CA-11C1-C61F-FD18939C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4E224F-9B19-4BFC-CA7B-8033585F91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41262A-93FC-1772-2224-53299C4F5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4538C9-90A3-0FE5-D845-66FAE5D93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7BC72BF-2646-C9D0-BBB9-CD469B756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D5824C2-8CAB-C5A9-21E6-B94BB232F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920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5DF476-755F-05CD-B65B-F8B839F7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C3D441A-8389-C65E-D121-A03774E00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A705622-D59A-8B61-935F-FB228C6EB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35BD2CC-2924-D3C2-6F4D-B5E65A3BBA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C12106A-7EDE-97F2-F6FD-57EAE1098C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08224A7-28E9-6AD8-24B4-7E7DD80F5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2D124FC-5701-7CC1-A7DC-6F2EDC5D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F596803-2804-05F1-5257-29457DF5F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847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718D2B-63C9-036B-7C24-DE9C0F0BE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6590D91-9247-568E-3BCB-7ACF2539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85610F7-3B25-7E2C-63BD-01265B1B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C6831E6-FE6A-C7EE-4223-AF2652B7C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8419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D7A82D0-9669-797A-D585-B9FFAB81E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1B4C753-C62B-F0AC-5F8E-CA666A9FA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32FCEC1-D8D2-3BE3-D5D6-EFC1D351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72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366C2B-B8D6-F878-43D6-61F56E5E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68EEB5-6CD2-8F91-11E1-332A35A15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4ECD9CA-567F-2B96-2940-4F16BA6E2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D0DC322-15B8-BEFF-78F3-4A96D18C0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CEBA5D3-033F-CB26-5F97-3AB0B44AB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DE0C8C4-73CE-A36B-46EE-8258A918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3182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7D0AA0-0AD2-B9D6-D28B-DE426798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6E72E6E-F46A-527D-274D-0456311611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C8A3F07-7A7A-A38F-CD58-DD5A70C578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4FD1E47-9F90-A236-A7D0-58BAD121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7E3AA7C-0784-28D8-0754-EFAA81E3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6CE6589-CDB5-1829-E2A5-8B9D0E60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50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ECC173-F530-A357-6CDD-3A54AC774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BBE93B-1942-CF3D-CE5A-9BAD0CA21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A3030A8-57D5-B3BD-306E-9769AE2C7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C470924-FE40-5D78-6A14-80F027C5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4E787D-68AA-D26F-4EBC-8277B2053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66916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7A07B97-4698-CD96-38C5-7B56A92C11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AA761D3-B719-0C48-D974-F1195F372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DA9C8E-DF57-5528-57F1-52E5E1489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5062598-EEC8-01C8-F0C6-E48A4BD6C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D21051A-6983-20CA-DE31-9AC11E18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19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FE0E9A5-D791-169C-F79E-0A81252CB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FEA87B5-4B11-6523-6545-E5493D397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918C6-CCC6-424C-2EF7-4E0F84313D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3A4CE-CFBA-44B8-A5EE-05E5723C9C1C}" type="datetimeFigureOut">
              <a:rPr lang="fi-FI" smtClean="0"/>
              <a:t>14.9.2026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F8FAC12-987E-A8CF-2E2F-53A1F6B30D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95821D-4A33-08B7-7A69-DDF26C22C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432C-C15A-4831-B513-47BF1E33BDA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530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orakulmio 18">
            <a:extLst>
              <a:ext uri="{FF2B5EF4-FFF2-40B4-BE49-F238E27FC236}">
                <a16:creationId xmlns:a16="http://schemas.microsoft.com/office/drawing/2014/main" id="{A79D1795-1E1C-BB93-5FB9-6D3A5501F9C6}"/>
              </a:ext>
            </a:extLst>
          </p:cNvPr>
          <p:cNvSpPr/>
          <p:nvPr/>
        </p:nvSpPr>
        <p:spPr>
          <a:xfrm>
            <a:off x="0" y="1703163"/>
            <a:ext cx="12192000" cy="2566219"/>
          </a:xfrm>
          <a:prstGeom prst="rect">
            <a:avLst/>
          </a:prstGeom>
          <a:solidFill>
            <a:srgbClr val="41B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BFF84A5-D65C-1C3C-37FA-A0BEC2FF299B}"/>
              </a:ext>
            </a:extLst>
          </p:cNvPr>
          <p:cNvSpPr txBox="1"/>
          <p:nvPr/>
        </p:nvSpPr>
        <p:spPr>
          <a:xfrm>
            <a:off x="338585" y="226874"/>
            <a:ext cx="60532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>
                <a:ln w="6350">
                  <a:solidFill>
                    <a:srgbClr val="4472C4"/>
                  </a:solidFill>
                </a:ln>
                <a:solidFill>
                  <a:srgbClr val="41BFEF"/>
                </a:solidFill>
                <a:latin typeface="Century Gothic" panose="020B0502020202020204" pitchFamily="34" charset="0"/>
              </a:rPr>
              <a:t>Harrastuskaruselli </a:t>
            </a:r>
            <a:r>
              <a:rPr lang="fi-FI" b="1" dirty="0" err="1">
                <a:ln w="6350">
                  <a:solidFill>
                    <a:srgbClr val="4472C4"/>
                  </a:solidFill>
                </a:ln>
                <a:solidFill>
                  <a:srgbClr val="41BFEF"/>
                </a:solidFill>
                <a:latin typeface="Century Gothic" panose="020B0502020202020204" pitchFamily="34" charset="0"/>
              </a:rPr>
              <a:t>Muuvi</a:t>
            </a:r>
            <a:r>
              <a:rPr lang="fi-FI" b="1" dirty="0">
                <a:ln w="6350">
                  <a:solidFill>
                    <a:srgbClr val="4472C4"/>
                  </a:solidFill>
                </a:ln>
                <a:solidFill>
                  <a:srgbClr val="41BFEF"/>
                </a:solidFill>
                <a:latin typeface="Century Gothic" panose="020B0502020202020204" pitchFamily="34" charset="0"/>
              </a:rPr>
              <a:t> &amp; Meikki		</a:t>
            </a:r>
            <a:r>
              <a:rPr lang="fi-FI" b="1" dirty="0">
                <a:ln w="6350">
                  <a:solidFill>
                    <a:srgbClr val="4472C4"/>
                  </a:solidFill>
                </a:ln>
                <a:solidFill>
                  <a:srgbClr val="FF0000"/>
                </a:solidFill>
                <a:latin typeface="Century Gothic" panose="020B0502020202020204" pitchFamily="34" charset="0"/>
              </a:rPr>
              <a:t>SYKSY 2026</a:t>
            </a:r>
          </a:p>
          <a:p>
            <a:r>
              <a:rPr lang="fi-FI" dirty="0"/>
              <a:t>Nerkoon koulu</a:t>
            </a:r>
          </a:p>
          <a:p>
            <a:r>
              <a:rPr lang="fi-FI" dirty="0"/>
              <a:t>lv. 2026−2027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E24163AA-A138-0248-AACF-AB86368257A5}"/>
              </a:ext>
            </a:extLst>
          </p:cNvPr>
          <p:cNvSpPr txBox="1"/>
          <p:nvPr/>
        </p:nvSpPr>
        <p:spPr>
          <a:xfrm>
            <a:off x="338585" y="5008246"/>
            <a:ext cx="119560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Harrastamisen Suomen mallin tavoitteena on mahdollistaa jokaiselle lapselle ja nuorelle mieluisa ja maksuton harrastus koulupäivän yhteydessä.</a:t>
            </a:r>
          </a:p>
          <a:p>
            <a:r>
              <a:rPr lang="fi-FI" sz="1200" b="1" dirty="0"/>
              <a:t>Kaikki Harrastamisen Suomen mallin kerhot ovat osallistujille maksuttomia. </a:t>
            </a:r>
            <a:r>
              <a:rPr lang="fi-FI" sz="1200" dirty="0"/>
              <a:t>Lapinlahdella toiminnan koordinoinnista vastaa Lapinlahden kansalaisopisto, p. 040 488 3201.</a:t>
            </a:r>
          </a:p>
          <a:p>
            <a:endParaRPr lang="fi-FI" sz="1200" dirty="0"/>
          </a:p>
          <a:p>
            <a:r>
              <a:rPr lang="fi-FI" sz="1200" dirty="0"/>
              <a:t>Toiminta on suunnattu perusopetuksen 1–9-luokkalaisille, ja harrastukset järjestetään pääosin koulupäivän jälkeen koulun tiloissa tai niiden läheisyydessä. Lapinlahdella harrastustoiminta kulkee nimellä </a:t>
            </a:r>
            <a:r>
              <a:rPr lang="fi-FI" sz="1200" i="1" dirty="0"/>
              <a:t>Harrastuskaruselli </a:t>
            </a:r>
            <a:r>
              <a:rPr lang="fi-FI" sz="1200" i="1" dirty="0" err="1"/>
              <a:t>Muuvi</a:t>
            </a:r>
            <a:r>
              <a:rPr lang="fi-FI" sz="1200" i="1" dirty="0"/>
              <a:t> &amp; Meikki </a:t>
            </a:r>
            <a:r>
              <a:rPr lang="fi-FI" sz="1200" dirty="0"/>
              <a:t>(</a:t>
            </a:r>
            <a:r>
              <a:rPr lang="fi-FI" sz="1200" dirty="0" err="1"/>
              <a:t>Move</a:t>
            </a:r>
            <a:r>
              <a:rPr lang="fi-FI" sz="1200" dirty="0"/>
              <a:t> &amp; Make). Kerhoja järjestetään Matin ja Liisan koululla sekä Alapitkän, Nerkoon ja Varpaisjärven kouluissa. Toimintaa on iltapäivisin maanantaista torstaihin, ja tiloina hyödynnetään muun muassa kouluja, liikuntasaleja, nuorisotiloja ja kirjastoa.</a:t>
            </a:r>
          </a:p>
          <a:p>
            <a:endParaRPr lang="fi-FI" sz="1200" dirty="0"/>
          </a:p>
          <a:p>
            <a:r>
              <a:rPr lang="fi-FI" sz="1200" dirty="0"/>
              <a:t>Toiminta käynnistyy syyskuussa, ja </a:t>
            </a:r>
            <a:r>
              <a:rPr lang="fi-FI" sz="1200" b="1" dirty="0"/>
              <a:t>ilmoittautuminen verkossa www.opistopalvelut.fi/lapinlahti </a:t>
            </a:r>
            <a:r>
              <a:rPr lang="fi-FI" sz="1200" dirty="0"/>
              <a:t>, soittamalla p. 040 48832 02 / 040 488 3201 tai kansalaisopiston toimistolla (Asematie 4). Ilmoittautuminen kattaa koko lukuvuoden. Voit ilmoittautua useaankin kerhoon. Mahdollisilta varasijoilta osallistujia nostetaan mukaan paikkojen vapautuessa.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2F8F3008-C125-35ED-A4DF-6A4045BEB8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187" y="-235250"/>
            <a:ext cx="2202426" cy="1575649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8161EB3C-581F-B344-1BB0-453CE878B468}"/>
              </a:ext>
            </a:extLst>
          </p:cNvPr>
          <p:cNvSpPr txBox="1"/>
          <p:nvPr/>
        </p:nvSpPr>
        <p:spPr>
          <a:xfrm>
            <a:off x="338585" y="1962331"/>
            <a:ext cx="20441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MAANANTAI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32A9F3D9-3CBE-554D-D6B4-8CC62402CF71}"/>
              </a:ext>
            </a:extLst>
          </p:cNvPr>
          <p:cNvSpPr txBox="1"/>
          <p:nvPr/>
        </p:nvSpPr>
        <p:spPr>
          <a:xfrm>
            <a:off x="2996928" y="1962331"/>
            <a:ext cx="1130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TIISTAI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5C9AB900-00B5-02EE-1525-7DF4F77FC046}"/>
              </a:ext>
            </a:extLst>
          </p:cNvPr>
          <p:cNvSpPr txBox="1"/>
          <p:nvPr/>
        </p:nvSpPr>
        <p:spPr>
          <a:xfrm>
            <a:off x="4869864" y="1967680"/>
            <a:ext cx="2044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KESKIVIIKKO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E0E405B-4AFA-B207-FEC7-BEA8A47F24BD}"/>
              </a:ext>
            </a:extLst>
          </p:cNvPr>
          <p:cNvSpPr txBox="1"/>
          <p:nvPr/>
        </p:nvSpPr>
        <p:spPr>
          <a:xfrm>
            <a:off x="7656650" y="1966185"/>
            <a:ext cx="1451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TORSTAI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1324F40-C903-7EC8-12FB-51E80A11E86C}"/>
              </a:ext>
            </a:extLst>
          </p:cNvPr>
          <p:cNvSpPr txBox="1"/>
          <p:nvPr/>
        </p:nvSpPr>
        <p:spPr>
          <a:xfrm>
            <a:off x="462321" y="2581792"/>
            <a:ext cx="16802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b="1" dirty="0" err="1"/>
              <a:t>Kepparit</a:t>
            </a:r>
            <a:endParaRPr lang="fi-FI" b="1" dirty="0"/>
          </a:p>
          <a:p>
            <a:pPr algn="ctr"/>
            <a:r>
              <a:rPr lang="fi-FI" sz="1200" dirty="0"/>
              <a:t>Jonna Partanen, luokka</a:t>
            </a:r>
          </a:p>
          <a:p>
            <a:pPr algn="ctr"/>
            <a:r>
              <a:rPr lang="fi-FI" sz="1200" dirty="0"/>
              <a:t>1.−6.lk. klo 12.45−14.15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1AA04567-8F00-8896-7FD8-C997EA75D1F6}"/>
              </a:ext>
            </a:extLst>
          </p:cNvPr>
          <p:cNvSpPr txBox="1"/>
          <p:nvPr/>
        </p:nvSpPr>
        <p:spPr>
          <a:xfrm>
            <a:off x="5051804" y="2616941"/>
            <a:ext cx="168026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b="1" dirty="0" err="1"/>
              <a:t>CheerLeading</a:t>
            </a:r>
            <a:endParaRPr lang="fi-FI" b="1" dirty="0"/>
          </a:p>
          <a:p>
            <a:pPr algn="ctr"/>
            <a:r>
              <a:rPr lang="fi-FI" sz="1200" dirty="0" err="1"/>
              <a:t>CheerStars</a:t>
            </a:r>
            <a:r>
              <a:rPr lang="fi-FI" sz="1200" dirty="0"/>
              <a:t> / koulun sali</a:t>
            </a:r>
          </a:p>
          <a:p>
            <a:pPr algn="ctr"/>
            <a:r>
              <a:rPr lang="fi-FI" sz="1200" dirty="0"/>
              <a:t>1.−6.lk. klo 15.00−16.30</a:t>
            </a:r>
          </a:p>
        </p:txBody>
      </p:sp>
      <p:pic>
        <p:nvPicPr>
          <p:cNvPr id="21" name="Kuva 20">
            <a:extLst>
              <a:ext uri="{FF2B5EF4-FFF2-40B4-BE49-F238E27FC236}">
                <a16:creationId xmlns:a16="http://schemas.microsoft.com/office/drawing/2014/main" id="{57A8AC2E-EB10-A7C8-8621-DD4D9BABB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9669" y="277112"/>
            <a:ext cx="1597023" cy="614768"/>
          </a:xfrm>
          <a:prstGeom prst="rect">
            <a:avLst/>
          </a:prstGeom>
        </p:spPr>
      </p:pic>
      <p:sp>
        <p:nvSpPr>
          <p:cNvPr id="22" name="Tekstiruutu 21">
            <a:extLst>
              <a:ext uri="{FF2B5EF4-FFF2-40B4-BE49-F238E27FC236}">
                <a16:creationId xmlns:a16="http://schemas.microsoft.com/office/drawing/2014/main" id="{B27F564E-0116-2BFD-33A4-4D9FCE112455}"/>
              </a:ext>
            </a:extLst>
          </p:cNvPr>
          <p:cNvSpPr txBox="1"/>
          <p:nvPr/>
        </p:nvSpPr>
        <p:spPr>
          <a:xfrm>
            <a:off x="2736950" y="1331166"/>
            <a:ext cx="7325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spc="600" dirty="0">
                <a:ln w="22225">
                  <a:solidFill>
                    <a:srgbClr val="4472C4"/>
                  </a:solidFill>
                </a:ln>
                <a:solidFill>
                  <a:srgbClr val="41BFEF"/>
                </a:solidFill>
                <a:latin typeface="Century Gothic" panose="020B0502020202020204" pitchFamily="34" charset="0"/>
              </a:rPr>
              <a:t>MAKSUTTOMAT KERHOT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1289C76-7E41-6E8E-213D-A49BA74C824D}"/>
              </a:ext>
            </a:extLst>
          </p:cNvPr>
          <p:cNvSpPr txBox="1"/>
          <p:nvPr/>
        </p:nvSpPr>
        <p:spPr>
          <a:xfrm>
            <a:off x="9641287" y="2616941"/>
            <a:ext cx="19184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i-FI" b="1" dirty="0"/>
              <a:t>Futiskerho</a:t>
            </a:r>
          </a:p>
          <a:p>
            <a:pPr algn="ctr"/>
            <a:r>
              <a:rPr lang="fi-FI" sz="1200" dirty="0"/>
              <a:t>Pekka Torvinen / koulun sali</a:t>
            </a:r>
          </a:p>
          <a:p>
            <a:pPr algn="ctr"/>
            <a:r>
              <a:rPr lang="fi-FI" sz="1200" dirty="0"/>
              <a:t>1.−6.lk. klo 13.00−14.00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82D5C31B-6600-35E6-50A2-FB8B09C6C3AE}"/>
              </a:ext>
            </a:extLst>
          </p:cNvPr>
          <p:cNvSpPr txBox="1"/>
          <p:nvPr/>
        </p:nvSpPr>
        <p:spPr>
          <a:xfrm>
            <a:off x="1395201" y="3924751"/>
            <a:ext cx="94015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spc="600" dirty="0">
                <a:ln w="22225">
                  <a:solidFill>
                    <a:srgbClr val="4472C4"/>
                  </a:solidFill>
                </a:ln>
                <a:solidFill>
                  <a:srgbClr val="41BFEF"/>
                </a:solidFill>
                <a:latin typeface="Century Gothic" panose="020B0502020202020204" pitchFamily="34" charset="0"/>
              </a:rPr>
              <a:t>TUU MUKAAN, KERHOT ALKAVAT!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866581C-CBD3-F0CF-1065-008E4B2AE327}"/>
              </a:ext>
            </a:extLst>
          </p:cNvPr>
          <p:cNvSpPr txBox="1"/>
          <p:nvPr/>
        </p:nvSpPr>
        <p:spPr>
          <a:xfrm>
            <a:off x="9768574" y="1980321"/>
            <a:ext cx="1918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PERJANTAI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564274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230</Words>
  <Application>Microsoft Office PowerPoint</Application>
  <PresentationFormat>Laajakuva</PresentationFormat>
  <Paragraphs>25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Komulainen Marko</dc:creator>
  <cp:lastModifiedBy>Komulainen Marko</cp:lastModifiedBy>
  <cp:revision>20</cp:revision>
  <cp:lastPrinted>2026-05-25T11:44:51Z</cp:lastPrinted>
  <dcterms:created xsi:type="dcterms:W3CDTF">2026-05-25T11:04:33Z</dcterms:created>
  <dcterms:modified xsi:type="dcterms:W3CDTF">2026-09-14T05:16:21Z</dcterms:modified>
</cp:coreProperties>
</file>