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79" r:id="rId2"/>
    <p:sldId id="280" r:id="rId3"/>
    <p:sldId id="257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66" autoAdjust="0"/>
    <p:restoredTop sz="94660"/>
  </p:normalViewPr>
  <p:slideViewPr>
    <p:cSldViewPr>
      <p:cViewPr varScale="1">
        <p:scale>
          <a:sx n="57" d="100"/>
          <a:sy n="57" d="100"/>
        </p:scale>
        <p:origin x="-1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a ja kuva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pet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D3221F-6DF2-4794-84AB-C1B465E68A44}" type="datetimeFigureOut">
              <a:rPr lang="fi-FI" smtClean="0"/>
              <a:t>20.12.2017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BD3546E-0A2A-40F6-BB1D-D4B488EF30D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</p:spPr>
        <p:txBody>
          <a:bodyPr>
            <a:normAutofit/>
          </a:bodyPr>
          <a:lstStyle/>
          <a:p>
            <a:r>
              <a:rPr lang="fi-FI" dirty="0" smtClean="0"/>
              <a:t>Keskeiset liikuntatiedot ja –taidot telinevoimistelussa ja akrobatiassa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dirty="0" smtClean="0"/>
              <a:t>Telinevoimistelun  eri telineiden perusliikkeiden </a:t>
            </a:r>
            <a:r>
              <a:rPr lang="fi-FI" dirty="0"/>
              <a:t>(kehonhallinnalliset asennot, </a:t>
            </a:r>
            <a:r>
              <a:rPr lang="fi-FI" dirty="0" smtClean="0"/>
              <a:t>pään asento, vartalon liikkeet (lantion taitto-ojennus), ylä- ja alaraajojen </a:t>
            </a:r>
            <a:r>
              <a:rPr lang="fi-FI" dirty="0"/>
              <a:t>liikkeet, </a:t>
            </a:r>
            <a:r>
              <a:rPr lang="fi-FI" dirty="0" smtClean="0"/>
              <a:t>hypyt </a:t>
            </a:r>
            <a:r>
              <a:rPr lang="fi-FI" dirty="0"/>
              <a:t>ja </a:t>
            </a:r>
            <a:r>
              <a:rPr lang="fi-FI" dirty="0" smtClean="0"/>
              <a:t>tasapainoilu) </a:t>
            </a:r>
            <a:r>
              <a:rPr lang="fi-FI" dirty="0"/>
              <a:t>hallinta ja ydinkohtien tietäminen. </a:t>
            </a:r>
          </a:p>
          <a:p>
            <a:r>
              <a:rPr lang="fi-FI" dirty="0" smtClean="0"/>
              <a:t>Eri liikkeiden yhdistely sarjoiksi.</a:t>
            </a:r>
          </a:p>
          <a:p>
            <a:pPr lvl="0"/>
            <a:r>
              <a:rPr lang="fi-FI" dirty="0"/>
              <a:t>Oman </a:t>
            </a:r>
            <a:r>
              <a:rPr lang="fi-FI" dirty="0" smtClean="0"/>
              <a:t>liikkuvuuden ja kehonhallinnan tiedostaminen </a:t>
            </a:r>
            <a:r>
              <a:rPr lang="fi-FI" dirty="0"/>
              <a:t>ja liikkeiden suorittamisen kannalta riittävän tason saavuttaminen</a:t>
            </a:r>
            <a:r>
              <a:rPr lang="fi-FI" dirty="0" smtClean="0"/>
              <a:t>. Tietää näiden harjoittamisperusteet.</a:t>
            </a:r>
          </a:p>
          <a:p>
            <a:r>
              <a:rPr lang="fi-FI" dirty="0" smtClean="0"/>
              <a:t>Avustamisen periaatteiden tunteminen eri telineliikkeissä.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13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</p:spPr>
        <p:txBody>
          <a:bodyPr>
            <a:normAutofit/>
          </a:bodyPr>
          <a:lstStyle/>
          <a:p>
            <a:r>
              <a:rPr lang="fi-FI" dirty="0" smtClean="0"/>
              <a:t>Keskeiset havainnointitaidot telinevoimistelussa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Taito havainnoida suorituksissa </a:t>
            </a:r>
            <a:r>
              <a:rPr lang="fi-FI" dirty="0" smtClean="0"/>
              <a:t>kehonhallintaa ja </a:t>
            </a:r>
            <a:r>
              <a:rPr lang="fi-FI" dirty="0"/>
              <a:t>liikkuvuutta sekä miten ne näkyvät suorituksissa </a:t>
            </a:r>
            <a:r>
              <a:rPr lang="fi-FI" dirty="0" smtClean="0"/>
              <a:t>(pään, vartalon ja raajojen asennot).</a:t>
            </a:r>
          </a:p>
          <a:p>
            <a:r>
              <a:rPr lang="fi-FI" dirty="0" smtClean="0"/>
              <a:t>Taito havainnoida eri telineiden perusliikkeiden ydinkohtia (liikkeen rytmi ja ajoitus, voimantuotto, kehon osien asennot).</a:t>
            </a:r>
          </a:p>
          <a:p>
            <a:r>
              <a:rPr lang="fi-FI" dirty="0" smtClean="0"/>
              <a:t>Taito havainnoida avustuksen tarve (avustuksen määrä ja laatu)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05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07132" y="332656"/>
            <a:ext cx="8305800" cy="167949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Arviointi</a:t>
            </a:r>
            <a:br>
              <a:rPr lang="fi-FI" dirty="0" smtClean="0"/>
            </a:br>
            <a:r>
              <a:rPr lang="fi-FI" sz="4000" dirty="0" smtClean="0"/>
              <a:t>Telinevoimistelun tiedot ja taidot</a:t>
            </a:r>
            <a:br>
              <a:rPr lang="fi-FI" sz="4000" dirty="0" smtClean="0"/>
            </a:br>
            <a:r>
              <a:rPr lang="fi-FI" sz="4000" dirty="0" smtClean="0"/>
              <a:t>50 % arvosanasta</a:t>
            </a:r>
            <a:endParaRPr lang="fi-FI" sz="4000" dirty="0"/>
          </a:p>
        </p:txBody>
      </p:sp>
      <p:sp>
        <p:nvSpPr>
          <p:cNvPr id="5" name="Ellipsi 4"/>
          <p:cNvSpPr/>
          <p:nvPr/>
        </p:nvSpPr>
        <p:spPr>
          <a:xfrm>
            <a:off x="971600" y="2492896"/>
            <a:ext cx="238937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Havainto-motoriikka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T2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Kehon asennot, liikkeiden ydinkohdat</a:t>
            </a:r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3518882" y="2492896"/>
            <a:ext cx="2529281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300" b="1" dirty="0" smtClean="0">
                <a:solidFill>
                  <a:prstClr val="white"/>
                </a:solidFill>
              </a:rPr>
              <a:t>Tasapaino- ja liikkumistaidot</a:t>
            </a:r>
          </a:p>
          <a:p>
            <a:pPr algn="ctr"/>
            <a:r>
              <a:rPr lang="fi-FI" sz="1300" b="1" dirty="0" smtClean="0">
                <a:solidFill>
                  <a:prstClr val="white"/>
                </a:solidFill>
              </a:rPr>
              <a:t>T3</a:t>
            </a:r>
          </a:p>
          <a:p>
            <a:pPr algn="ctr"/>
            <a:r>
              <a:rPr lang="fi-FI" sz="1300" dirty="0" smtClean="0">
                <a:solidFill>
                  <a:prstClr val="white"/>
                </a:solidFill>
              </a:rPr>
              <a:t>Perusliikkeet eri telineillä, liikkeiden yhdistely sarjoiksi</a:t>
            </a:r>
            <a:endParaRPr lang="fi-FI" sz="1300" dirty="0">
              <a:solidFill>
                <a:prstClr val="white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6228184" y="2574867"/>
            <a:ext cx="252028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>
                <a:solidFill>
                  <a:prstClr val="white"/>
                </a:solidFill>
              </a:rPr>
              <a:t>Välineen-käsittelytaidot</a:t>
            </a:r>
          </a:p>
          <a:p>
            <a:pPr algn="ctr"/>
            <a:r>
              <a:rPr lang="fi-FI" sz="1600" b="1" dirty="0" smtClean="0">
                <a:solidFill>
                  <a:prstClr val="white"/>
                </a:solidFill>
              </a:rPr>
              <a:t>T4</a:t>
            </a:r>
            <a:endParaRPr lang="fi-FI" sz="1600" b="1" dirty="0">
              <a:solidFill>
                <a:prstClr val="white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>
            <a:off x="2231740" y="4221088"/>
            <a:ext cx="23762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Fyysisten ominaisuuksien arviointi- ja kehittämistaidot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T5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Liikkuvuus, voimankäyttö</a:t>
            </a:r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4860032" y="4221088"/>
            <a:ext cx="23762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Liikuntaympäristö- kohtaiset taidot </a:t>
            </a:r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2382459" y="5877272"/>
            <a:ext cx="3379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prstClr val="black"/>
                </a:solidFill>
              </a:rPr>
              <a:t>Fyysisen kunnon tasoa ei arvioida.</a:t>
            </a:r>
            <a:endParaRPr lang="fi-F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21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8300" y="260648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Arviointi</a:t>
            </a:r>
            <a:br>
              <a:rPr lang="fi-FI" dirty="0" smtClean="0"/>
            </a:br>
            <a:r>
              <a:rPr lang="fi-FI" sz="4000" dirty="0" smtClean="0"/>
              <a:t>Työskentelytaidot</a:t>
            </a:r>
            <a:br>
              <a:rPr lang="fi-FI" sz="4000" dirty="0" smtClean="0"/>
            </a:br>
            <a:r>
              <a:rPr lang="fi-FI" sz="4000" dirty="0" smtClean="0"/>
              <a:t>50 %arvosanasta </a:t>
            </a:r>
            <a:endParaRPr lang="fi-FI" sz="4000" dirty="0"/>
          </a:p>
        </p:txBody>
      </p:sp>
      <p:sp>
        <p:nvSpPr>
          <p:cNvPr id="3" name="Ellipsi 2"/>
          <p:cNvSpPr/>
          <p:nvPr/>
        </p:nvSpPr>
        <p:spPr>
          <a:xfrm>
            <a:off x="1547664" y="1916832"/>
            <a:ext cx="2304256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Aktiivisuus ja yrittäminen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T1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Aktiivinen harjoittelu, myös avustamisessa, ajoissa paikalla</a:t>
            </a:r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4004566" y="1916832"/>
            <a:ext cx="2423621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Turvallinen ja asiallinen toiminta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T7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Turvallisuuden edistäminen, ohjeiden noudattaminen</a:t>
            </a:r>
          </a:p>
          <a:p>
            <a:pPr algn="ctr"/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6693677" y="1916832"/>
            <a:ext cx="2232248" cy="1731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Yhteistyö- ja vuorovaikutus-taidot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T8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Oma-aloitteisuus avustamisessa, kannustaminen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2686127" y="3708292"/>
            <a:ext cx="2268252" cy="17369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Reilu peli ja vastuullisuus ryhmässä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T9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Välineiden kokoaminen, muiden avustaminen</a:t>
            </a:r>
            <a:endParaRPr lang="fi-FI" sz="1400" dirty="0">
              <a:solidFill>
                <a:prstClr val="white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5294100" y="3820672"/>
            <a:ext cx="2806292" cy="1764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smtClean="0">
                <a:solidFill>
                  <a:prstClr val="white"/>
                </a:solidFill>
              </a:rPr>
              <a:t>Itsenäinen </a:t>
            </a:r>
            <a:r>
              <a:rPr lang="fi-FI" sz="1400" b="1" dirty="0" smtClean="0">
                <a:solidFill>
                  <a:prstClr val="white"/>
                </a:solidFill>
              </a:rPr>
              <a:t>työskentely ja vastuu omasta toiminnasta</a:t>
            </a:r>
          </a:p>
          <a:p>
            <a:pPr algn="ctr"/>
            <a:r>
              <a:rPr lang="fi-FI" sz="1400" b="1" dirty="0" smtClean="0">
                <a:solidFill>
                  <a:prstClr val="white"/>
                </a:solidFill>
              </a:rPr>
              <a:t>T10</a:t>
            </a:r>
          </a:p>
          <a:p>
            <a:pPr algn="ctr"/>
            <a:r>
              <a:rPr lang="fi-FI" sz="1400" dirty="0" smtClean="0">
                <a:solidFill>
                  <a:prstClr val="white"/>
                </a:solidFill>
              </a:rPr>
              <a:t>Annettujen tehtävien suorittaminen ajallaan, omatoiminen </a:t>
            </a:r>
            <a:r>
              <a:rPr lang="fi-FI" sz="1600" dirty="0" smtClean="0">
                <a:solidFill>
                  <a:prstClr val="white"/>
                </a:solidFill>
              </a:rPr>
              <a:t>harjoittelu</a:t>
            </a:r>
            <a:endParaRPr lang="fi-FI" sz="1600" dirty="0">
              <a:solidFill>
                <a:prstClr val="white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310693" y="3284984"/>
            <a:ext cx="15679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Arvioitavat</a:t>
            </a:r>
            <a:br>
              <a:rPr lang="fi-FI" dirty="0" smtClean="0"/>
            </a:br>
            <a:r>
              <a:rPr lang="fi-FI" dirty="0" smtClean="0"/>
              <a:t>tavoitteet:</a:t>
            </a:r>
            <a:br>
              <a:rPr lang="fi-FI" dirty="0" smtClean="0"/>
            </a:br>
            <a:r>
              <a:rPr lang="fi-FI" dirty="0" smtClean="0"/>
              <a:t>kaikki</a:t>
            </a:r>
            <a:r>
              <a:rPr lang="fi-FI" dirty="0"/>
              <a:t> </a:t>
            </a:r>
            <a:r>
              <a:rPr lang="fi-FI" dirty="0" smtClean="0"/>
              <a:t>kriteerit </a:t>
            </a:r>
            <a:br>
              <a:rPr lang="fi-FI" dirty="0" smtClean="0"/>
            </a:br>
            <a:r>
              <a:rPr lang="fi-FI" dirty="0" smtClean="0"/>
              <a:t>(</a:t>
            </a:r>
            <a:r>
              <a:rPr lang="fi-FI" dirty="0"/>
              <a:t>T1 ja T7-10),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huomioidaan</a:t>
            </a:r>
          </a:p>
          <a:p>
            <a:r>
              <a:rPr lang="fi-FI" dirty="0"/>
              <a:t>a</a:t>
            </a:r>
            <a:r>
              <a:rPr lang="fi-FI" dirty="0" smtClean="0"/>
              <a:t>rvioinnissa.</a:t>
            </a:r>
          </a:p>
        </p:txBody>
      </p:sp>
      <p:sp>
        <p:nvSpPr>
          <p:cNvPr id="10" name="Ellipsi 9"/>
          <p:cNvSpPr/>
          <p:nvPr/>
        </p:nvSpPr>
        <p:spPr>
          <a:xfrm>
            <a:off x="3632200" y="5623785"/>
            <a:ext cx="3168352" cy="123421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Myönteiset kokemukset omasta kehosta, pätevyydestä ja yhteisöllisyydestä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T11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323528" y="5585548"/>
            <a:ext cx="2011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Opetuksen tavoite, </a:t>
            </a:r>
            <a:br>
              <a:rPr lang="fi-FI" dirty="0" smtClean="0"/>
            </a:br>
            <a:r>
              <a:rPr lang="fi-FI" dirty="0" smtClean="0"/>
              <a:t>jota ei huomioida </a:t>
            </a:r>
            <a:br>
              <a:rPr lang="fi-FI" dirty="0" smtClean="0"/>
            </a:br>
            <a:r>
              <a:rPr lang="fi-FI" dirty="0" smtClean="0"/>
              <a:t>arvioinnissa (T11)</a:t>
            </a:r>
            <a:endParaRPr lang="fi-FI" dirty="0"/>
          </a:p>
        </p:txBody>
      </p:sp>
      <p:cxnSp>
        <p:nvCxnSpPr>
          <p:cNvPr id="13" name="Suora yhdysviiva 12"/>
          <p:cNvCxnSpPr/>
          <p:nvPr/>
        </p:nvCxnSpPr>
        <p:spPr>
          <a:xfrm>
            <a:off x="2084028" y="5585548"/>
            <a:ext cx="6264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929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yntytaru">
  <a:themeElements>
    <a:clrScheme name="Syntytaru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Syntytaru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Syntytaru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Syntytaru.thmx</Template>
  <TotalTime>305</TotalTime>
  <Words>225</Words>
  <Application>Microsoft Office PowerPoint</Application>
  <PresentationFormat>Näytössä katseltava diaesitys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Syntytaru</vt:lpstr>
      <vt:lpstr>Keskeiset liikuntatiedot ja –taidot telinevoimistelussa ja akrobatiassa</vt:lpstr>
      <vt:lpstr>Keskeiset havainnointitaidot telinevoimistelussa</vt:lpstr>
      <vt:lpstr>Arviointi Telinevoimistelun tiedot ja taidot 50 % arvosanasta</vt:lpstr>
      <vt:lpstr>Arviointi Työskentelytaidot 50 %arvosanasta 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OSAAMINEN JA OPPIMINEN = Liikunnan tiedot ja taidot 50 % arvosanasta</dc:title>
  <dc:creator>Kalaja Merja</dc:creator>
  <cp:lastModifiedBy>Kalaja Teppo</cp:lastModifiedBy>
  <cp:revision>27</cp:revision>
  <dcterms:created xsi:type="dcterms:W3CDTF">2017-03-30T08:43:51Z</dcterms:created>
  <dcterms:modified xsi:type="dcterms:W3CDTF">2017-12-20T11:29:54Z</dcterms:modified>
</cp:coreProperties>
</file>