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9" r:id="rId3"/>
    <p:sldId id="267" r:id="rId4"/>
    <p:sldId id="261" r:id="rId5"/>
    <p:sldId id="262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7890D8-BB43-4CB5-9AA9-49EB0F515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B8BA6DB-E117-4E1E-8DBE-2BE47588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C100508-1B36-4709-A107-2B49FEDA0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937D-E2A5-4A96-85CB-91612D61B6AE}" type="datetimeFigureOut">
              <a:rPr lang="fi-FI" smtClean="0"/>
              <a:t>25.10.2022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A0BE716-E248-47C1-BC21-2CAD34449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5E83731-9BCE-46D0-8E2A-11B184258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AA78-EF6D-42A0-A2A9-427F792E5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8860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9C0B07-E981-4BCC-9857-B020C4A1C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C6B0804-5BF9-4F03-AE0C-46BBE3ADDA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ACBC613-18E4-43F5-9F86-8708966D2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937D-E2A5-4A96-85CB-91612D61B6AE}" type="datetimeFigureOut">
              <a:rPr lang="fi-FI" smtClean="0"/>
              <a:t>25.10.2022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EB1510-FA71-4E11-A48F-D20432CEA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2D0436D-F7AA-41EB-B40E-D26DA5824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AA78-EF6D-42A0-A2A9-427F792E5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7826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3F8308C-0755-4751-B1E5-ED297569DF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002BFDD-B287-4B71-AC34-73E96F2E7F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A730DF2-0D48-4CBC-9D7C-E08F288B7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937D-E2A5-4A96-85CB-91612D61B6AE}" type="datetimeFigureOut">
              <a:rPr lang="fi-FI" smtClean="0"/>
              <a:t>25.10.2022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4BAF549-54C1-4DDB-85B9-A203AE6E1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7CE84C8-F3B9-44B3-98B5-CC6F9E179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AA78-EF6D-42A0-A2A9-427F792E5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58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439854-C88C-43D0-B7B1-A5AEDE477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01FB31-3D99-4A5D-88CB-80F559FFB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879C003-FC99-42D5-8890-0FACE6E70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937D-E2A5-4A96-85CB-91612D61B6AE}" type="datetimeFigureOut">
              <a:rPr lang="fi-FI" smtClean="0"/>
              <a:t>25.10.2022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B6CBD97-EF5A-4A39-A9F7-F30919F53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6757006-AEB1-43D4-A29A-15F5E625A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AA78-EF6D-42A0-A2A9-427F792E5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9954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87813D-75AE-4BCE-98CE-2E5EAE20C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3474697-A091-481A-A645-0F564624BE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2284B07-F78E-457C-B6DA-076D25066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937D-E2A5-4A96-85CB-91612D61B6AE}" type="datetimeFigureOut">
              <a:rPr lang="fi-FI" smtClean="0"/>
              <a:t>25.10.2022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DAF6022-197D-472D-8D25-706E6E121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EC432FB-2274-416D-8435-03EA004D1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AA78-EF6D-42A0-A2A9-427F792E5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7725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3289E9-DADE-4CED-B12B-E63352B2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4A7154-E62C-4A24-8D95-6197880171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5DA2252-3122-4422-87C2-D27FBF893F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E77E53B-F12E-47DE-8E42-ECC69FA7C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937D-E2A5-4A96-85CB-91612D61B6AE}" type="datetimeFigureOut">
              <a:rPr lang="fi-FI" smtClean="0"/>
              <a:t>25.10.2022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25B465C-2FAF-46EF-BBB2-FCC66F00C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CA7937C-271F-491F-A2F5-69F7F2872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AA78-EF6D-42A0-A2A9-427F792E5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1635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5B71B7-E275-40C6-BE10-63AAB744B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CC0FB85-527A-42A7-96D0-F70518B9E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827C1B4-BA4B-4A04-9581-6DFD5B8B9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4699355-673F-48A6-B8CE-0411A725AE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2593CBB-A3CA-4315-84D4-6C6C6530CA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FFEC6DF-369D-466C-BE78-806F0D2B1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937D-E2A5-4A96-85CB-91612D61B6AE}" type="datetimeFigureOut">
              <a:rPr lang="fi-FI" smtClean="0"/>
              <a:t>25.10.2022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AE077B9-73F2-4625-8E8C-50C7B32F8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7EE3136-0D9A-41FA-B599-7B325B523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AA78-EF6D-42A0-A2A9-427F792E5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7970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9147BE-05C2-4130-8C79-3E4916FFE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88D2B78-94F2-420C-82C4-C60581022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937D-E2A5-4A96-85CB-91612D61B6AE}" type="datetimeFigureOut">
              <a:rPr lang="fi-FI" smtClean="0"/>
              <a:t>25.10.2022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D8041DD-4537-447A-898F-4206A9CF0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2DFAF83-E210-4ACE-9D76-96E175E40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AA78-EF6D-42A0-A2A9-427F792E5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6268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477AFDF-ACE4-44B3-8313-C931AD848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937D-E2A5-4A96-85CB-91612D61B6AE}" type="datetimeFigureOut">
              <a:rPr lang="fi-FI" smtClean="0"/>
              <a:t>25.10.2022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10D076B-A318-4DDE-96E7-A75FB2434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A2C5BB6-B070-4DB8-83EA-9C4831014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AA78-EF6D-42A0-A2A9-427F792E5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835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294B00-1565-4798-AC3A-1832A9AE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6544FA-3C2E-486B-9166-9236D36811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6578E98-266E-46A9-BE3F-81186A4F28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E3ADF19-F5D0-4C50-A665-6F4B37261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937D-E2A5-4A96-85CB-91612D61B6AE}" type="datetimeFigureOut">
              <a:rPr lang="fi-FI" smtClean="0"/>
              <a:t>25.10.2022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B9DF404-A908-40AB-AA56-68C51A35B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1076A88-EB90-461B-8CA4-806F97B03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AA78-EF6D-42A0-A2A9-427F792E5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6767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775920-A0A0-43F3-874B-A3ED68C91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E51B00C-DAB4-45C8-9E74-DD742E2D4A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FAAE895-DF9C-41D1-B0F8-D01BE15193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570ADF8-C4FE-4F17-94FA-C1737E991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937D-E2A5-4A96-85CB-91612D61B6AE}" type="datetimeFigureOut">
              <a:rPr lang="fi-FI" smtClean="0"/>
              <a:t>25.10.2022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F4FAA21-7BF7-4F31-8AB8-16D022890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BB75B7A-3F47-4D3B-BB46-0CED9AA55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AA78-EF6D-42A0-A2A9-427F792E5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2091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28277C1-D80F-4E80-AC99-4CBC7D6D7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19DBDFF-FBEC-45DA-B6FC-DAC33F0A1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9A89B1-D37D-4DBA-B6CE-BB685E9C2E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F937D-E2A5-4A96-85CB-91612D61B6AE}" type="datetimeFigureOut">
              <a:rPr lang="fi-FI" smtClean="0"/>
              <a:t>25.10.2022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5F4D956-0D7A-452F-B5DB-628670814B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4FBCB1-9514-45F1-B5AA-9A2D960C94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7AA78-EF6D-42A0-A2A9-427F792E5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02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ultimate.fi/home/aloita-ultimate/perussaanno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57200"/>
            <a:ext cx="7772400" cy="533400"/>
          </a:xfrm>
        </p:spPr>
        <p:txBody>
          <a:bodyPr/>
          <a:lstStyle/>
          <a:p>
            <a:pPr algn="l" eaLnBrk="1" hangingPunct="1"/>
            <a:r>
              <a:rPr lang="fi-FI" altLang="fi-FI" sz="2800" dirty="0"/>
              <a:t>Maalipelit: Ultimate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066800"/>
            <a:ext cx="7772400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altLang="fi-FI" sz="2400" dirty="0"/>
              <a:t>*Säännöt: </a:t>
            </a:r>
            <a:r>
              <a:rPr lang="fi-FI" altLang="fi-FI" sz="2000" dirty="0">
                <a:hlinkClick r:id="rId2"/>
              </a:rPr>
              <a:t>https://ultimate.fi/home/aloita-ultimate/perussaannot/</a:t>
            </a:r>
            <a:endParaRPr lang="fi-FI" altLang="fi-FI" dirty="0"/>
          </a:p>
          <a:p>
            <a:pPr marL="0" indent="0">
              <a:buNone/>
            </a:pPr>
            <a:r>
              <a:rPr lang="fi-FI" altLang="fi-FI" sz="2400" dirty="0"/>
              <a:t>*Hyökkäyspeli (yksilö-/joukkuepeli):</a:t>
            </a:r>
          </a:p>
          <a:p>
            <a:pPr marL="0" indent="0">
              <a:buNone/>
            </a:pPr>
            <a:r>
              <a:rPr lang="fi-FI" altLang="fi-FI" sz="2400" dirty="0"/>
              <a:t>	</a:t>
            </a:r>
            <a:r>
              <a:rPr lang="fi-FI" altLang="fi-FI" sz="2000" dirty="0"/>
              <a:t>-erinomainen havainnoinnin opettaja</a:t>
            </a:r>
          </a:p>
          <a:p>
            <a:pPr marL="0" indent="0">
              <a:buNone/>
            </a:pPr>
            <a:r>
              <a:rPr lang="fi-FI" altLang="fi-FI" sz="2000" dirty="0"/>
              <a:t>	-pallottomat hyökkääjät aktiivista vapaata paikkaa</a:t>
            </a:r>
          </a:p>
          <a:p>
            <a:pPr marL="0" indent="0">
              <a:buNone/>
            </a:pPr>
            <a:r>
              <a:rPr lang="fi-FI" altLang="fi-FI" sz="2000" dirty="0"/>
              <a:t>	-liikesuunnan ja juoksutempon muutokset vapauttavat</a:t>
            </a:r>
          </a:p>
          <a:p>
            <a:pPr marL="0" indent="0">
              <a:buNone/>
            </a:pPr>
            <a:r>
              <a:rPr lang="fi-FI" altLang="fi-FI" sz="2000" dirty="0"/>
              <a:t>	-kenttätasapaino tärkeää</a:t>
            </a:r>
          </a:p>
          <a:p>
            <a:pPr marL="0" indent="0">
              <a:buNone/>
            </a:pPr>
            <a:r>
              <a:rPr lang="fi-FI" altLang="fi-FI" sz="2400" dirty="0"/>
              <a:t>*Puolustuspeli (pelaajavartiointi):</a:t>
            </a:r>
          </a:p>
          <a:p>
            <a:pPr marL="0" indent="0">
              <a:buNone/>
            </a:pPr>
            <a:r>
              <a:rPr lang="fi-FI" altLang="fi-FI" sz="2400" dirty="0"/>
              <a:t>	</a:t>
            </a:r>
            <a:r>
              <a:rPr lang="fi-FI" altLang="fi-FI" sz="2000" dirty="0"/>
              <a:t>-menetyksen jälkeen merkkaa hyökkääjä (nopea lähin/vaihto)</a:t>
            </a:r>
          </a:p>
          <a:p>
            <a:pPr marL="0" indent="0">
              <a:buNone/>
            </a:pPr>
            <a:r>
              <a:rPr lang="fi-FI" altLang="fi-FI" sz="2000" dirty="0"/>
              <a:t>	-sijoitu keskustan puolelle ja alapuolelle</a:t>
            </a:r>
          </a:p>
          <a:p>
            <a:pPr marL="0" indent="0">
              <a:buNone/>
            </a:pPr>
            <a:r>
              <a:rPr lang="fi-FI" altLang="fi-FI" sz="2000" dirty="0"/>
              <a:t>	-katko ainoastaan varmoissa tilanteissa</a:t>
            </a:r>
          </a:p>
          <a:p>
            <a:pPr marL="0" indent="0">
              <a:buNone/>
            </a:pPr>
            <a:r>
              <a:rPr lang="fi-FI" altLang="fi-FI" sz="2000" dirty="0"/>
              <a:t>	-anna hyökkääjälle tilaa, kun laidassa tai välineestä kaukana</a:t>
            </a:r>
          </a:p>
          <a:p>
            <a:pPr marL="0" indent="0">
              <a:buNone/>
            </a:pPr>
            <a:r>
              <a:rPr lang="fi-FI" altLang="fi-FI" sz="2000" dirty="0"/>
              <a:t>	-pitkä </a:t>
            </a:r>
            <a:r>
              <a:rPr lang="fi-FI" altLang="fi-FI" sz="2000"/>
              <a:t>syöttö pois</a:t>
            </a:r>
            <a:endParaRPr lang="fi-FI" altLang="fi-FI" sz="2400" dirty="0"/>
          </a:p>
        </p:txBody>
      </p:sp>
    </p:spTree>
    <p:extLst>
      <p:ext uri="{BB962C8B-B14F-4D97-AF65-F5344CB8AC3E}">
        <p14:creationId xmlns:p14="http://schemas.microsoft.com/office/powerpoint/2010/main" val="4188444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0740"/>
          </a:xfrm>
        </p:spPr>
        <p:txBody>
          <a:bodyPr>
            <a:normAutofit/>
          </a:bodyPr>
          <a:lstStyle/>
          <a:p>
            <a:r>
              <a:rPr lang="fi-FI" sz="3200" dirty="0" err="1"/>
              <a:t>Soikkissäännöt</a:t>
            </a:r>
            <a:r>
              <a:rPr lang="fi-FI" sz="3200" dirty="0"/>
              <a:t> lyhyesti/Pekka Lumela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030778"/>
            <a:ext cx="10515600" cy="5644342"/>
          </a:xfrm>
        </p:spPr>
        <p:txBody>
          <a:bodyPr>
            <a:normAutofit lnSpcReduction="10000"/>
          </a:bodyPr>
          <a:lstStyle/>
          <a:p>
            <a:r>
              <a:rPr lang="fi-FI" sz="2000" dirty="0"/>
              <a:t>Pelikenttä:</a:t>
            </a:r>
          </a:p>
          <a:p>
            <a:endParaRPr lang="fi-FI" sz="2000" dirty="0"/>
          </a:p>
          <a:p>
            <a:endParaRPr lang="fi-FI" sz="2000" dirty="0"/>
          </a:p>
          <a:p>
            <a:endParaRPr lang="fi-FI" sz="2000" dirty="0"/>
          </a:p>
          <a:p>
            <a:endParaRPr lang="fi-FI" sz="2000" dirty="0"/>
          </a:p>
          <a:p>
            <a:r>
              <a:rPr lang="fi-FI" sz="2000" dirty="0"/>
              <a:t>Aloitus tapahtuu alussa keskeltä ja maalin jälkeen kenttä kolmanneksesta. Hyökkäyssuunnan muuttuessa peliä jatketaan menetyspaikasta (heitto-, kosketus- tai kenttä kolmanneskohdasta).</a:t>
            </a:r>
          </a:p>
          <a:p>
            <a:r>
              <a:rPr lang="fi-FI" sz="2000" dirty="0"/>
              <a:t>Pallollinen saa vapaasti kuljettaa tai syöttää palloa ja maalialueelle pyritään joko syötöllä tai kuljetuksella.</a:t>
            </a:r>
          </a:p>
          <a:p>
            <a:r>
              <a:rPr lang="fi-FI" sz="2000" dirty="0"/>
              <a:t>Hyökkääjillä 4 yritystä edetä vastustajan maalialueelle. Puolustajat yrittävät pysäyttää pallollista hyökkääjää koskemalla 2-kädellä hartioiden ja lantion väliin (taklaus) miltä puolelta tahansa.</a:t>
            </a:r>
          </a:p>
          <a:p>
            <a:r>
              <a:rPr lang="fi-FI" sz="2000" dirty="0"/>
              <a:t>Seuraava hyökkäysyritys lähtee puolustajan taklauspaikasta. Syötön osuessa maahan seuraava yritys lähtee syöttökohdasta (alimmillaan kenttä kolmanneksesta).</a:t>
            </a:r>
          </a:p>
          <a:p>
            <a:r>
              <a:rPr lang="fi-FI" sz="2000" dirty="0"/>
              <a:t>4. hyökkäysyrityksen loppuessa puolustajan ”taklaukseen”, puolustajat aloittavat hyökkäämisen taklaus kohdasta.</a:t>
            </a:r>
          </a:p>
          <a:p>
            <a:r>
              <a:rPr lang="fi-FI" sz="2000" dirty="0"/>
              <a:t>Peli käynnistyy taaksepäin syötöllä maasta. Hyökkääjät ovat pallon linjalla tai takana ja puolustajat vähintään 2 m päässä pallosta. Joukkueet saavat liikkua, kun pallo on liikkunut.</a:t>
            </a:r>
          </a:p>
          <a:p>
            <a:endParaRPr lang="fi-FI" sz="2000" dirty="0"/>
          </a:p>
        </p:txBody>
      </p:sp>
      <p:sp>
        <p:nvSpPr>
          <p:cNvPr id="6" name="Rectangle 5"/>
          <p:cNvSpPr/>
          <p:nvPr/>
        </p:nvSpPr>
        <p:spPr>
          <a:xfrm>
            <a:off x="3366654" y="1405404"/>
            <a:ext cx="3092335" cy="142978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3354878" y="1413069"/>
            <a:ext cx="274320" cy="14297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Rectangle 11"/>
          <p:cNvSpPr/>
          <p:nvPr/>
        </p:nvSpPr>
        <p:spPr>
          <a:xfrm>
            <a:off x="6169428" y="1413069"/>
            <a:ext cx="281248" cy="14221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4" name="Straight Connector 13"/>
          <p:cNvCxnSpPr/>
          <p:nvPr/>
        </p:nvCxnSpPr>
        <p:spPr>
          <a:xfrm>
            <a:off x="5552900" y="1257167"/>
            <a:ext cx="33251" cy="18038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166754" y="1257167"/>
            <a:ext cx="8313" cy="17789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3257895" y="2351949"/>
            <a:ext cx="3366655" cy="249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257895" y="1874521"/>
            <a:ext cx="3359036" cy="41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701636" y="976326"/>
            <a:ext cx="939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Maalialue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698374" y="909477"/>
            <a:ext cx="1537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Kenttä kolmannes aloitusviiva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55722" y="2159098"/>
            <a:ext cx="1537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/>
              <a:t>Sivurajan kenttä kolmannes</a:t>
            </a:r>
          </a:p>
        </p:txBody>
      </p:sp>
    </p:spTree>
    <p:extLst>
      <p:ext uri="{BB962C8B-B14F-4D97-AF65-F5344CB8AC3E}">
        <p14:creationId xmlns:p14="http://schemas.microsoft.com/office/powerpoint/2010/main" val="2688731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 err="1"/>
              <a:t>Soikkissäännöt</a:t>
            </a:r>
            <a:r>
              <a:rPr lang="fi-FI" sz="3200" dirty="0"/>
              <a:t> lyhyesti/Pekka Lumela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713923"/>
          </a:xfrm>
        </p:spPr>
        <p:txBody>
          <a:bodyPr>
            <a:normAutofit/>
          </a:bodyPr>
          <a:lstStyle/>
          <a:p>
            <a:r>
              <a:rPr lang="fi-FI" sz="2000" dirty="0"/>
              <a:t>Pelikenttä:</a:t>
            </a:r>
          </a:p>
          <a:p>
            <a:endParaRPr lang="fi-FI" sz="2000" dirty="0"/>
          </a:p>
          <a:p>
            <a:endParaRPr lang="fi-FI" sz="2000" dirty="0"/>
          </a:p>
          <a:p>
            <a:endParaRPr lang="fi-FI" sz="2000" dirty="0"/>
          </a:p>
          <a:p>
            <a:endParaRPr lang="fi-FI" sz="2000" dirty="0"/>
          </a:p>
          <a:p>
            <a:endParaRPr lang="fi-FI" sz="2000" dirty="0"/>
          </a:p>
          <a:p>
            <a:r>
              <a:rPr lang="fi-FI" sz="2000" dirty="0"/>
              <a:t>Muutama sääntöesimerkki:</a:t>
            </a:r>
          </a:p>
          <a:p>
            <a:pPr lvl="1"/>
            <a:r>
              <a:rPr lang="fi-FI" sz="1600" dirty="0"/>
              <a:t>1) 4. hyökkäysyritys ja pelintekijän pitkän syöttöyrityksen tiputtamisen jälkeinen lähtöpaikka.</a:t>
            </a:r>
          </a:p>
          <a:p>
            <a:pPr lvl="1"/>
            <a:r>
              <a:rPr lang="fi-FI" sz="1600" dirty="0"/>
              <a:t>2) Pallon kuljettaja juoksee pelikentältä ulos ja katkon jälkeinen aloituspaikka. </a:t>
            </a:r>
          </a:p>
          <a:p>
            <a:pPr lvl="1"/>
            <a:r>
              <a:rPr lang="fi-FI" sz="1600" dirty="0"/>
              <a:t>3) Syötössä maalialueen lähelle ja puolustajan ”taklatessa” jatkohyökkäys lähtee kenttä kolmanneksesta ja pallon tippuessa kiinniottajalta jatketaan pallollisen hyökkääjän syöttöpaikalta.</a:t>
            </a:r>
          </a:p>
          <a:p>
            <a:pPr lvl="1"/>
            <a:r>
              <a:rPr lang="fi-FI" sz="1600" dirty="0"/>
              <a:t>4) Huomaa, että maalialueen lähellä (kenttäkolmannes viivan ja maalin välissä) taklatut hyökkääjät jatkavat kenttäkolmannes viivalta tai puolustaneiden 1. hyökkäysyritys lähtee </a:t>
            </a:r>
            <a:r>
              <a:rPr lang="fi-FI" sz="1600"/>
              <a:t>kenttäkolmannes viivalta.</a:t>
            </a:r>
            <a:endParaRPr lang="fi-FI" sz="1600" dirty="0"/>
          </a:p>
        </p:txBody>
      </p:sp>
      <p:sp>
        <p:nvSpPr>
          <p:cNvPr id="6" name="Rectangle 5"/>
          <p:cNvSpPr/>
          <p:nvPr/>
        </p:nvSpPr>
        <p:spPr>
          <a:xfrm>
            <a:off x="3374967" y="2235475"/>
            <a:ext cx="3092335" cy="142978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3374967" y="2227810"/>
            <a:ext cx="274320" cy="14297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Rectangle 11"/>
          <p:cNvSpPr/>
          <p:nvPr/>
        </p:nvSpPr>
        <p:spPr>
          <a:xfrm>
            <a:off x="6186054" y="2235475"/>
            <a:ext cx="281248" cy="14221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4" name="Straight Connector 13"/>
          <p:cNvCxnSpPr/>
          <p:nvPr/>
        </p:nvCxnSpPr>
        <p:spPr>
          <a:xfrm>
            <a:off x="5627716" y="2086495"/>
            <a:ext cx="33251" cy="18038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166061" y="2111433"/>
            <a:ext cx="8313" cy="17789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3250276" y="3300153"/>
            <a:ext cx="3366655" cy="249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258589" y="2593571"/>
            <a:ext cx="33334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651760" y="1895302"/>
            <a:ext cx="939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Maalialue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644341" y="1743628"/>
            <a:ext cx="1537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Kenttä kolmannes aloitusviiva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75119" y="3225338"/>
            <a:ext cx="1537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/>
              <a:t>Sivurajan kenttä kolmannes</a:t>
            </a:r>
          </a:p>
        </p:txBody>
      </p:sp>
      <p:sp>
        <p:nvSpPr>
          <p:cNvPr id="2" name="Oval 1"/>
          <p:cNvSpPr/>
          <p:nvPr/>
        </p:nvSpPr>
        <p:spPr>
          <a:xfrm>
            <a:off x="3765665" y="2266848"/>
            <a:ext cx="116379" cy="10227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Freeform 2"/>
          <p:cNvSpPr/>
          <p:nvPr/>
        </p:nvSpPr>
        <p:spPr>
          <a:xfrm>
            <a:off x="3906982" y="2335876"/>
            <a:ext cx="1564178" cy="45719"/>
          </a:xfrm>
          <a:custGeom>
            <a:avLst/>
            <a:gdLst>
              <a:gd name="connsiteX0" fmla="*/ 0 w 157942"/>
              <a:gd name="connsiteY0" fmla="*/ 0 h 36925"/>
              <a:gd name="connsiteX1" fmla="*/ 157942 w 157942"/>
              <a:gd name="connsiteY1" fmla="*/ 33251 h 36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57942" h="36925">
                <a:moveTo>
                  <a:pt x="0" y="0"/>
                </a:moveTo>
                <a:cubicBezTo>
                  <a:pt x="79848" y="53233"/>
                  <a:pt x="29895" y="33251"/>
                  <a:pt x="157942" y="33251"/>
                </a:cubicBezTo>
              </a:path>
            </a:pathLst>
          </a:custGeom>
          <a:noFill/>
          <a:ln cmpd="sng">
            <a:prstDash val="dash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Oval 6"/>
          <p:cNvSpPr/>
          <p:nvPr/>
        </p:nvSpPr>
        <p:spPr>
          <a:xfrm>
            <a:off x="5353396" y="2418293"/>
            <a:ext cx="124691" cy="12740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Multiply 7"/>
          <p:cNvSpPr/>
          <p:nvPr/>
        </p:nvSpPr>
        <p:spPr>
          <a:xfrm>
            <a:off x="4098682" y="2561007"/>
            <a:ext cx="259079" cy="208769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xtBox 8"/>
          <p:cNvSpPr txBox="1"/>
          <p:nvPr/>
        </p:nvSpPr>
        <p:spPr>
          <a:xfrm>
            <a:off x="3765665" y="1866143"/>
            <a:ext cx="408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1)</a:t>
            </a:r>
          </a:p>
        </p:txBody>
      </p:sp>
      <p:sp>
        <p:nvSpPr>
          <p:cNvPr id="18" name="Freeform 17"/>
          <p:cNvSpPr/>
          <p:nvPr/>
        </p:nvSpPr>
        <p:spPr>
          <a:xfrm>
            <a:off x="4049486" y="3209731"/>
            <a:ext cx="550579" cy="643812"/>
          </a:xfrm>
          <a:custGeom>
            <a:avLst/>
            <a:gdLst>
              <a:gd name="connsiteX0" fmla="*/ 0 w 550579"/>
              <a:gd name="connsiteY0" fmla="*/ 46653 h 643812"/>
              <a:gd name="connsiteX1" fmla="*/ 46653 w 550579"/>
              <a:gd name="connsiteY1" fmla="*/ 37322 h 643812"/>
              <a:gd name="connsiteX2" fmla="*/ 102636 w 550579"/>
              <a:gd name="connsiteY2" fmla="*/ 0 h 643812"/>
              <a:gd name="connsiteX3" fmla="*/ 139959 w 550579"/>
              <a:gd name="connsiteY3" fmla="*/ 9330 h 643812"/>
              <a:gd name="connsiteX4" fmla="*/ 158620 w 550579"/>
              <a:gd name="connsiteY4" fmla="*/ 37322 h 643812"/>
              <a:gd name="connsiteX5" fmla="*/ 130628 w 550579"/>
              <a:gd name="connsiteY5" fmla="*/ 158620 h 643812"/>
              <a:gd name="connsiteX6" fmla="*/ 111967 w 550579"/>
              <a:gd name="connsiteY6" fmla="*/ 214604 h 643812"/>
              <a:gd name="connsiteX7" fmla="*/ 102636 w 550579"/>
              <a:gd name="connsiteY7" fmla="*/ 242596 h 643812"/>
              <a:gd name="connsiteX8" fmla="*/ 121298 w 550579"/>
              <a:gd name="connsiteY8" fmla="*/ 261257 h 643812"/>
              <a:gd name="connsiteX9" fmla="*/ 177281 w 550579"/>
              <a:gd name="connsiteY9" fmla="*/ 233265 h 643812"/>
              <a:gd name="connsiteX10" fmla="*/ 233265 w 550579"/>
              <a:gd name="connsiteY10" fmla="*/ 214604 h 643812"/>
              <a:gd name="connsiteX11" fmla="*/ 261257 w 550579"/>
              <a:gd name="connsiteY11" fmla="*/ 205273 h 643812"/>
              <a:gd name="connsiteX12" fmla="*/ 345232 w 550579"/>
              <a:gd name="connsiteY12" fmla="*/ 233265 h 643812"/>
              <a:gd name="connsiteX13" fmla="*/ 335902 w 550579"/>
              <a:gd name="connsiteY13" fmla="*/ 261257 h 643812"/>
              <a:gd name="connsiteX14" fmla="*/ 307910 w 550579"/>
              <a:gd name="connsiteY14" fmla="*/ 279918 h 643812"/>
              <a:gd name="connsiteX15" fmla="*/ 289249 w 550579"/>
              <a:gd name="connsiteY15" fmla="*/ 307910 h 643812"/>
              <a:gd name="connsiteX16" fmla="*/ 251926 w 550579"/>
              <a:gd name="connsiteY16" fmla="*/ 382555 h 643812"/>
              <a:gd name="connsiteX17" fmla="*/ 242596 w 550579"/>
              <a:gd name="connsiteY17" fmla="*/ 410547 h 643812"/>
              <a:gd name="connsiteX18" fmla="*/ 354563 w 550579"/>
              <a:gd name="connsiteY18" fmla="*/ 391885 h 643812"/>
              <a:gd name="connsiteX19" fmla="*/ 401216 w 550579"/>
              <a:gd name="connsiteY19" fmla="*/ 382555 h 643812"/>
              <a:gd name="connsiteX20" fmla="*/ 457200 w 550579"/>
              <a:gd name="connsiteY20" fmla="*/ 363893 h 643812"/>
              <a:gd name="connsiteX21" fmla="*/ 522514 w 550579"/>
              <a:gd name="connsiteY21" fmla="*/ 373224 h 643812"/>
              <a:gd name="connsiteX22" fmla="*/ 550506 w 550579"/>
              <a:gd name="connsiteY22" fmla="*/ 391885 h 643812"/>
              <a:gd name="connsiteX23" fmla="*/ 513183 w 550579"/>
              <a:gd name="connsiteY23" fmla="*/ 447869 h 643812"/>
              <a:gd name="connsiteX24" fmla="*/ 494522 w 550579"/>
              <a:gd name="connsiteY24" fmla="*/ 513183 h 643812"/>
              <a:gd name="connsiteX25" fmla="*/ 494522 w 550579"/>
              <a:gd name="connsiteY25" fmla="*/ 643812 h 643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50579" h="643812">
                <a:moveTo>
                  <a:pt x="0" y="46653"/>
                </a:moveTo>
                <a:cubicBezTo>
                  <a:pt x="15551" y="43543"/>
                  <a:pt x="32216" y="43885"/>
                  <a:pt x="46653" y="37322"/>
                </a:cubicBezTo>
                <a:cubicBezTo>
                  <a:pt x="67070" y="28041"/>
                  <a:pt x="102636" y="0"/>
                  <a:pt x="102636" y="0"/>
                </a:cubicBezTo>
                <a:cubicBezTo>
                  <a:pt x="115077" y="3110"/>
                  <a:pt x="129289" y="2217"/>
                  <a:pt x="139959" y="9330"/>
                </a:cubicBezTo>
                <a:cubicBezTo>
                  <a:pt x="149290" y="15550"/>
                  <a:pt x="157504" y="26164"/>
                  <a:pt x="158620" y="37322"/>
                </a:cubicBezTo>
                <a:cubicBezTo>
                  <a:pt x="162347" y="74595"/>
                  <a:pt x="142078" y="124271"/>
                  <a:pt x="130628" y="158620"/>
                </a:cubicBezTo>
                <a:lnTo>
                  <a:pt x="111967" y="214604"/>
                </a:lnTo>
                <a:lnTo>
                  <a:pt x="102636" y="242596"/>
                </a:lnTo>
                <a:cubicBezTo>
                  <a:pt x="108857" y="248816"/>
                  <a:pt x="112672" y="259532"/>
                  <a:pt x="121298" y="261257"/>
                </a:cubicBezTo>
                <a:cubicBezTo>
                  <a:pt x="138900" y="264777"/>
                  <a:pt x="165082" y="238687"/>
                  <a:pt x="177281" y="233265"/>
                </a:cubicBezTo>
                <a:cubicBezTo>
                  <a:pt x="195256" y="225276"/>
                  <a:pt x="214604" y="220824"/>
                  <a:pt x="233265" y="214604"/>
                </a:cubicBezTo>
                <a:lnTo>
                  <a:pt x="261257" y="205273"/>
                </a:lnTo>
                <a:cubicBezTo>
                  <a:pt x="270331" y="206785"/>
                  <a:pt x="335861" y="209837"/>
                  <a:pt x="345232" y="233265"/>
                </a:cubicBezTo>
                <a:cubicBezTo>
                  <a:pt x="348885" y="242397"/>
                  <a:pt x="342046" y="253577"/>
                  <a:pt x="335902" y="261257"/>
                </a:cubicBezTo>
                <a:cubicBezTo>
                  <a:pt x="328897" y="270014"/>
                  <a:pt x="317241" y="273698"/>
                  <a:pt x="307910" y="279918"/>
                </a:cubicBezTo>
                <a:cubicBezTo>
                  <a:pt x="301690" y="289249"/>
                  <a:pt x="293804" y="297663"/>
                  <a:pt x="289249" y="307910"/>
                </a:cubicBezTo>
                <a:cubicBezTo>
                  <a:pt x="254939" y="385105"/>
                  <a:pt x="290250" y="344229"/>
                  <a:pt x="251926" y="382555"/>
                </a:cubicBezTo>
                <a:cubicBezTo>
                  <a:pt x="248816" y="391886"/>
                  <a:pt x="233054" y="408162"/>
                  <a:pt x="242596" y="410547"/>
                </a:cubicBezTo>
                <a:cubicBezTo>
                  <a:pt x="294752" y="423586"/>
                  <a:pt x="314378" y="401931"/>
                  <a:pt x="354563" y="391885"/>
                </a:cubicBezTo>
                <a:cubicBezTo>
                  <a:pt x="369948" y="388039"/>
                  <a:pt x="385916" y="386728"/>
                  <a:pt x="401216" y="382555"/>
                </a:cubicBezTo>
                <a:cubicBezTo>
                  <a:pt x="420194" y="377379"/>
                  <a:pt x="457200" y="363893"/>
                  <a:pt x="457200" y="363893"/>
                </a:cubicBezTo>
                <a:cubicBezTo>
                  <a:pt x="478971" y="367003"/>
                  <a:pt x="501449" y="366904"/>
                  <a:pt x="522514" y="373224"/>
                </a:cubicBezTo>
                <a:cubicBezTo>
                  <a:pt x="533255" y="376446"/>
                  <a:pt x="551897" y="380758"/>
                  <a:pt x="550506" y="391885"/>
                </a:cubicBezTo>
                <a:cubicBezTo>
                  <a:pt x="547724" y="414140"/>
                  <a:pt x="513183" y="447869"/>
                  <a:pt x="513183" y="447869"/>
                </a:cubicBezTo>
                <a:cubicBezTo>
                  <a:pt x="508185" y="462863"/>
                  <a:pt x="495303" y="499129"/>
                  <a:pt x="494522" y="513183"/>
                </a:cubicBezTo>
                <a:cubicBezTo>
                  <a:pt x="492107" y="556659"/>
                  <a:pt x="494522" y="600269"/>
                  <a:pt x="494522" y="643812"/>
                </a:cubicBez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Oval 19"/>
          <p:cNvSpPr/>
          <p:nvPr/>
        </p:nvSpPr>
        <p:spPr>
          <a:xfrm>
            <a:off x="3958245" y="3172917"/>
            <a:ext cx="140437" cy="14164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Multiply 24"/>
          <p:cNvSpPr/>
          <p:nvPr/>
        </p:nvSpPr>
        <p:spPr>
          <a:xfrm>
            <a:off x="4433453" y="3225338"/>
            <a:ext cx="251926" cy="21757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TextBox 25"/>
          <p:cNvSpPr txBox="1"/>
          <p:nvPr/>
        </p:nvSpPr>
        <p:spPr>
          <a:xfrm>
            <a:off x="3798916" y="3364763"/>
            <a:ext cx="3754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2)</a:t>
            </a:r>
          </a:p>
        </p:txBody>
      </p:sp>
      <p:sp>
        <p:nvSpPr>
          <p:cNvPr id="27" name="Oval 26"/>
          <p:cNvSpPr/>
          <p:nvPr/>
        </p:nvSpPr>
        <p:spPr>
          <a:xfrm>
            <a:off x="5103845" y="2864498"/>
            <a:ext cx="139959" cy="13062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Oval 27"/>
          <p:cNvSpPr/>
          <p:nvPr/>
        </p:nvSpPr>
        <p:spPr>
          <a:xfrm>
            <a:off x="5817523" y="2696547"/>
            <a:ext cx="160714" cy="14929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5243804" y="2769776"/>
            <a:ext cx="533541" cy="94722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Multiply 30"/>
          <p:cNvSpPr/>
          <p:nvPr/>
        </p:nvSpPr>
        <p:spPr>
          <a:xfrm>
            <a:off x="5943077" y="2649979"/>
            <a:ext cx="261738" cy="233265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Oval 31"/>
          <p:cNvSpPr/>
          <p:nvPr/>
        </p:nvSpPr>
        <p:spPr>
          <a:xfrm>
            <a:off x="5486781" y="2845837"/>
            <a:ext cx="140935" cy="13822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TextBox 32"/>
          <p:cNvSpPr txBox="1"/>
          <p:nvPr/>
        </p:nvSpPr>
        <p:spPr>
          <a:xfrm>
            <a:off x="5103845" y="2929812"/>
            <a:ext cx="382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3)</a:t>
            </a:r>
          </a:p>
        </p:txBody>
      </p:sp>
    </p:spTree>
    <p:extLst>
      <p:ext uri="{BB962C8B-B14F-4D97-AF65-F5344CB8AC3E}">
        <p14:creationId xmlns:p14="http://schemas.microsoft.com/office/powerpoint/2010/main" val="4114245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781397" y="457200"/>
            <a:ext cx="9200803" cy="609600"/>
          </a:xfrm>
        </p:spPr>
        <p:txBody>
          <a:bodyPr/>
          <a:lstStyle/>
          <a:p>
            <a:pPr algn="l" eaLnBrk="1" hangingPunct="1"/>
            <a:r>
              <a:rPr lang="fi-FI" altLang="fi-FI" sz="2800" dirty="0"/>
              <a:t>MAALIPELIT: </a:t>
            </a:r>
            <a:r>
              <a:rPr lang="fi-FI" altLang="fi-FI" sz="2800" dirty="0" err="1"/>
              <a:t>Soikkis</a:t>
            </a:r>
            <a:endParaRPr lang="fi-FI" altLang="fi-FI" sz="2800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1397" y="1371600"/>
            <a:ext cx="10548850" cy="4724400"/>
          </a:xfrm>
        </p:spPr>
        <p:txBody>
          <a:bodyPr/>
          <a:lstStyle/>
          <a:p>
            <a:pPr eaLnBrk="1" hangingPunct="1"/>
            <a:r>
              <a:rPr lang="fi-FI" altLang="fi-FI" sz="2000" dirty="0"/>
              <a:t>Hyökkäyspeli: </a:t>
            </a:r>
            <a:r>
              <a:rPr lang="fi-FI" altLang="fi-FI" sz="2000" i="1" dirty="0"/>
              <a:t>(”jatkuva pelipaikan vaihto”)</a:t>
            </a:r>
          </a:p>
          <a:p>
            <a:pPr lvl="1" eaLnBrk="1" hangingPunct="1"/>
            <a:r>
              <a:rPr lang="fi-FI" altLang="fi-FI" sz="2000" dirty="0"/>
              <a:t>perustaidot ovat helpohkot (1-käden syötöt </a:t>
            </a:r>
            <a:r>
              <a:rPr lang="fi-FI" altLang="fi-FI" sz="2000" dirty="0" err="1"/>
              <a:t>etp</a:t>
            </a:r>
            <a:r>
              <a:rPr lang="fi-FI" altLang="fi-FI" sz="2000" dirty="0"/>
              <a:t>. ja </a:t>
            </a:r>
            <a:r>
              <a:rPr lang="fi-FI" altLang="fi-FI" sz="2000" dirty="0" err="1"/>
              <a:t>tp</a:t>
            </a:r>
            <a:r>
              <a:rPr lang="fi-FI" altLang="fi-FI" sz="2000" dirty="0"/>
              <a:t>. ja 2-käden syötöt sivulle ja </a:t>
            </a:r>
            <a:r>
              <a:rPr lang="fi-FI" altLang="fi-FI" sz="2000" dirty="0" err="1"/>
              <a:t>tp</a:t>
            </a:r>
            <a:r>
              <a:rPr lang="fi-FI" altLang="fi-FI" sz="2000" dirty="0"/>
              <a:t>., syötön vastaanotot ja kuljetus)</a:t>
            </a:r>
          </a:p>
          <a:p>
            <a:pPr lvl="1" eaLnBrk="1" hangingPunct="1"/>
            <a:r>
              <a:rPr lang="fi-FI" altLang="fi-FI" sz="2000" dirty="0"/>
              <a:t>aloitusheitto, 4 yritystä, hyökkäysvuoro vaihtuu maasyötön (aloitus) ja puolustajan syötönkatkon jälkeen (heti)</a:t>
            </a:r>
          </a:p>
          <a:p>
            <a:pPr lvl="1" eaLnBrk="1" hangingPunct="1"/>
            <a:r>
              <a:rPr lang="fi-FI" altLang="fi-FI" sz="2000" dirty="0"/>
              <a:t>pelissä korostuu sm-hyökkäyspeli (alueellinen ylivoima) ja yksilöratkaisut (harhautukset, heitot, juoksunopeus)</a:t>
            </a:r>
          </a:p>
          <a:p>
            <a:pPr lvl="1" eaLnBrk="1" hangingPunct="1"/>
            <a:r>
              <a:rPr lang="fi-FI" altLang="fi-FI" sz="2000" dirty="0"/>
              <a:t>järjestelmällinen hyökkäyspeli mahdollistuu aloitusten jälkeen joukkuepelinä (sovitut juoksu- tai heittokuviot, tasapaino, </a:t>
            </a:r>
            <a:r>
              <a:rPr lang="fi-FI" altLang="fi-FI" sz="2000" u="sng" dirty="0"/>
              <a:t>liike keskeltä alaspäin</a:t>
            </a:r>
            <a:r>
              <a:rPr lang="fi-FI" altLang="fi-FI" sz="2000" dirty="0"/>
              <a:t>)</a:t>
            </a:r>
          </a:p>
          <a:p>
            <a:pPr lvl="1" eaLnBrk="1" hangingPunct="1"/>
            <a:r>
              <a:rPr lang="fi-FI" altLang="fi-FI" sz="2000" dirty="0"/>
              <a:t>kaikki pelaajat saavat pelata kaikissa pelirooleissa</a:t>
            </a:r>
          </a:p>
        </p:txBody>
      </p:sp>
    </p:spTree>
    <p:extLst>
      <p:ext uri="{BB962C8B-B14F-4D97-AF65-F5344CB8AC3E}">
        <p14:creationId xmlns:p14="http://schemas.microsoft.com/office/powerpoint/2010/main" val="3067103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864524" y="457200"/>
            <a:ext cx="9117676" cy="685800"/>
          </a:xfrm>
        </p:spPr>
        <p:txBody>
          <a:bodyPr/>
          <a:lstStyle/>
          <a:p>
            <a:pPr algn="l" eaLnBrk="1" hangingPunct="1"/>
            <a:r>
              <a:rPr lang="fi-FI" altLang="fi-FI" sz="2800" dirty="0"/>
              <a:t>MAALIPELIT: </a:t>
            </a:r>
            <a:r>
              <a:rPr lang="fi-FI" altLang="fi-FI" sz="2800" dirty="0" err="1"/>
              <a:t>Soikkis</a:t>
            </a:r>
            <a:endParaRPr lang="fi-FI" altLang="fi-FI" sz="2800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64524" y="1371600"/>
            <a:ext cx="10316094" cy="4724400"/>
          </a:xfrm>
        </p:spPr>
        <p:txBody>
          <a:bodyPr/>
          <a:lstStyle/>
          <a:p>
            <a:pPr eaLnBrk="1" hangingPunct="1"/>
            <a:r>
              <a:rPr lang="fi-FI" altLang="fi-FI" sz="2000" dirty="0"/>
              <a:t>Puolustuspeli:</a:t>
            </a:r>
          </a:p>
          <a:p>
            <a:pPr lvl="1" eaLnBrk="1" hangingPunct="1"/>
            <a:r>
              <a:rPr lang="fi-FI" altLang="fi-FI" sz="2000" dirty="0"/>
              <a:t>pelissä korostuu järjestelmällinen puolustuspeli, mutta myös suunnanmuutos puolustuspeli tulee esille hyökkäyksen pitkittyessä (alue- ja pelaajavartiointi)</a:t>
            </a:r>
          </a:p>
          <a:p>
            <a:pPr lvl="1" eaLnBrk="1" hangingPunct="1"/>
            <a:r>
              <a:rPr lang="fi-FI" altLang="fi-FI" sz="2000" dirty="0"/>
              <a:t>pelissä pyritään mahdollisimman nopeasti päästä taklaamaan (2-käden kosketus ylävartaloon) </a:t>
            </a:r>
            <a:r>
              <a:rPr lang="fi-FI" altLang="fi-FI" sz="2000" u="sng" dirty="0"/>
              <a:t>pallon kantaja</a:t>
            </a:r>
          </a:p>
          <a:p>
            <a:pPr lvl="1" eaLnBrk="1" hangingPunct="1"/>
            <a:r>
              <a:rPr lang="fi-FI" altLang="fi-FI" sz="2000" dirty="0"/>
              <a:t>vapaita hyökkääjiä ei saa häiritä kontaktilla ennen kuin he saavat pallon, mutta myötäily ja hidastaminen on sallittu</a:t>
            </a:r>
          </a:p>
          <a:p>
            <a:pPr lvl="1" eaLnBrk="1" hangingPunct="1"/>
            <a:r>
              <a:rPr lang="fi-FI" altLang="fi-FI" sz="2000" dirty="0"/>
              <a:t>linjapuolustajat pyrkivät aloituksen jälkeen heti kiinni pallolliseen hyökkääjään (repiminen kielletty), alemmat puolustajat seuraavat linjan kiertäjiä tai läpijuoksijoita, yksi pelaaja varmistaa ja </a:t>
            </a:r>
            <a:r>
              <a:rPr lang="fi-FI" altLang="fi-FI" sz="2000" u="sng" dirty="0"/>
              <a:t>koko puolustus tiivistää pallon suuntaan</a:t>
            </a:r>
          </a:p>
          <a:p>
            <a:pPr lvl="1" eaLnBrk="1" hangingPunct="1"/>
            <a:r>
              <a:rPr lang="fi-FI" altLang="fi-FI" sz="2000" dirty="0"/>
              <a:t>syötönkatkon voi tehdä haltuunotolla tai pallon maahanlyönnillä</a:t>
            </a:r>
          </a:p>
        </p:txBody>
      </p:sp>
    </p:spTree>
    <p:extLst>
      <p:ext uri="{BB962C8B-B14F-4D97-AF65-F5344CB8AC3E}">
        <p14:creationId xmlns:p14="http://schemas.microsoft.com/office/powerpoint/2010/main" val="2740028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512</Words>
  <Application>Microsoft Office PowerPoint</Application>
  <PresentationFormat>Laajakuva</PresentationFormat>
  <Paragraphs>60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Maalipelit: Ultimate</vt:lpstr>
      <vt:lpstr>Soikkissäännöt lyhyesti/Pekka Lumela</vt:lpstr>
      <vt:lpstr>Soikkissäännöt lyhyesti/Pekka Lumela</vt:lpstr>
      <vt:lpstr>MAALIPELIT: Soikkis</vt:lpstr>
      <vt:lpstr>MAALIPELIT: Soikkis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Maalipelit: Ultimate</dc:title>
  <dc:creator>Lumela, Jari-Pekka</dc:creator>
  <cp:lastModifiedBy>Lumela, Jari-Pekka</cp:lastModifiedBy>
  <cp:revision>1</cp:revision>
  <dcterms:created xsi:type="dcterms:W3CDTF">2022-10-25T07:22:04Z</dcterms:created>
  <dcterms:modified xsi:type="dcterms:W3CDTF">2022-10-25T07:24:23Z</dcterms:modified>
</cp:coreProperties>
</file>