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8" r:id="rId2"/>
    <p:sldId id="269" r:id="rId3"/>
    <p:sldId id="270" r:id="rId4"/>
    <p:sldId id="275" r:id="rId5"/>
    <p:sldId id="271" r:id="rId6"/>
    <p:sldId id="272" r:id="rId7"/>
    <p:sldId id="276" r:id="rId8"/>
    <p:sldId id="273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A0D"/>
    <a:srgbClr val="FFFFCC"/>
    <a:srgbClr val="898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887" autoAdjust="0"/>
  </p:normalViewPr>
  <p:slideViewPr>
    <p:cSldViewPr snapToGrid="0">
      <p:cViewPr varScale="1">
        <p:scale>
          <a:sx n="54" d="100"/>
          <a:sy n="54" d="100"/>
        </p:scale>
        <p:origin x="7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4D35C-D682-4C73-9F55-47CC4D61F0D1}" type="datetimeFigureOut">
              <a:rPr lang="fi-FI" smtClean="0"/>
              <a:t>20.8.2019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A311C-B0D2-47B0-A065-525B8A82B7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695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Dokumenttitehtävä A opettajan aineistossa käsittelee 1600-luvun koulunkäyntiä ja dokumenttitehtävä B opiskelijaelämää Turun akatemiassa. Löydät tehtävät opettajan aineistosta kappaleen 12 kohdalta ja osion ”Lisätehtävät</a:t>
            </a:r>
            <a:r>
              <a:rPr lang="fi-FI"/>
              <a:t>” alta.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A311C-B0D2-47B0-A065-525B8A82B7CE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1329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20.8.2019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8760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20.8.2019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6280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20.8.2019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643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20.8.2019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6030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20.8.2019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51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20.8.2019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158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20.8.2019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0865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20.8.2019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994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20.8.2019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6972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20.8.2019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2345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20.8.2019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139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9F5B7-D733-4DD4-A3CF-F3D000078A37}" type="datetimeFigureOut">
              <a:rPr lang="fi-FI" smtClean="0"/>
              <a:t>20.8.2019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00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9">
            <a:extLst>
              <a:ext uri="{FF2B5EF4-FFF2-40B4-BE49-F238E27FC236}">
                <a16:creationId xmlns:a16="http://schemas.microsoft.com/office/drawing/2014/main" id="{C6335F8A-AC91-47F7-8668-7A59F4A25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2185"/>
            <a:ext cx="9144000" cy="1981200"/>
          </a:xfrm>
          <a:prstGeom prst="rect">
            <a:avLst/>
          </a:prstGeom>
          <a:gradFill rotWithShape="0">
            <a:gsLst>
              <a:gs pos="36000">
                <a:srgbClr val="898E2A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/>
          </a:gradFill>
          <a:ln>
            <a:noFill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fi-FI" altLang="fi-FI" sz="180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476AEA7-45C9-443E-9CE9-387452C1F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193890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fi-FI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12. Koulutus ja kulttuuri</a:t>
            </a:r>
          </a:p>
        </p:txBody>
      </p:sp>
      <p:pic>
        <p:nvPicPr>
          <p:cNvPr id="5" name="Kuva 4" descr="Kuva, joka sisältää kohteen lattia, sisä, rakennus, ryhmä&#10;&#10;Kuvaus luotu automaattisesti">
            <a:extLst>
              <a:ext uri="{FF2B5EF4-FFF2-40B4-BE49-F238E27FC236}">
                <a16:creationId xmlns:a16="http://schemas.microsoft.com/office/drawing/2014/main" id="{6A6BC6FF-5B20-49BE-8CDC-F7AF10A6F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1879"/>
            <a:ext cx="9144000" cy="3535680"/>
          </a:xfrm>
          <a:prstGeom prst="rect">
            <a:avLst/>
          </a:prstGeom>
        </p:spPr>
      </p:pic>
      <p:sp>
        <p:nvSpPr>
          <p:cNvPr id="6" name="Shape 91">
            <a:extLst>
              <a:ext uri="{FF2B5EF4-FFF2-40B4-BE49-F238E27FC236}">
                <a16:creationId xmlns:a16="http://schemas.microsoft.com/office/drawing/2014/main" id="{6BB26A0C-5390-485A-8D7B-06356E127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01798"/>
            <a:ext cx="9144000" cy="368300"/>
          </a:xfrm>
          <a:prstGeom prst="rect">
            <a:avLst/>
          </a:prstGeom>
          <a:solidFill>
            <a:srgbClr val="FFBA0D">
              <a:alpha val="62000"/>
            </a:srgbClr>
          </a:solidFill>
          <a:ln>
            <a:noFill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400"/>
              <a:buFont typeface="Times New Roman" panose="02020603050405020304" pitchFamily="18" charset="0"/>
              <a:buNone/>
            </a:pPr>
            <a:r>
              <a:rPr lang="en-US" altLang="fi-FI" sz="1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fi-FI" sz="18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  <a:sym typeface="Times New Roman" panose="02020603050405020304" pitchFamily="18" charset="0"/>
              </a:rPr>
              <a:t>Sivut</a:t>
            </a:r>
            <a:r>
              <a:rPr lang="en-US" altLang="fi-FI" sz="1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  <a:sym typeface="Times New Roman" panose="02020603050405020304" pitchFamily="18" charset="0"/>
              </a:rPr>
              <a:t> 102-107 </a:t>
            </a:r>
            <a:endParaRPr lang="fi-FI" altLang="fi-FI" sz="18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531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5D1687B-13E9-4768-B279-971CBC513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083" y="1550373"/>
            <a:ext cx="4339249" cy="342222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136" y="95160"/>
            <a:ext cx="7886700" cy="1325563"/>
          </a:xfrm>
        </p:spPr>
        <p:txBody>
          <a:bodyPr>
            <a:normAutofit/>
          </a:bodyPr>
          <a:lstStyle/>
          <a:p>
            <a:r>
              <a:rPr lang="fi-FI" sz="3600" b="1" dirty="0">
                <a:latin typeface="+mn-lt"/>
              </a:rPr>
              <a:t>Koulutustarve lisääntyy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200297" y="1271451"/>
            <a:ext cx="4798423" cy="4905512"/>
          </a:xfrm>
        </p:spPr>
        <p:txBody>
          <a:bodyPr>
            <a:noAutofit/>
          </a:bodyPr>
          <a:lstStyle/>
          <a:p>
            <a:r>
              <a:rPr lang="fi-FI" sz="2400" dirty="0"/>
              <a:t>Kasvava hallinto ja kirkko tarvitsivat osaavia virkamiehiä.</a:t>
            </a:r>
          </a:p>
          <a:p>
            <a:r>
              <a:rPr lang="fi-FI" sz="2400" dirty="0"/>
              <a:t>Kirkolla ei enää ollut varaa vastata koulutuksesta kuten keskiajalla. Sen tehtävä oli opettaa rahvas lukemaan ”pyhää sanaa”.</a:t>
            </a:r>
          </a:p>
          <a:p>
            <a:r>
              <a:rPr lang="fi-FI" sz="2400" dirty="0"/>
              <a:t>Aatelisto pystyi lähettämään poikansa ulkomaille oppia saamaan.</a:t>
            </a:r>
          </a:p>
          <a:p>
            <a:r>
              <a:rPr lang="fi-FI" sz="2400" dirty="0"/>
              <a:t>Valtion oli otettava vastuu koulujärjestelmän kehittämisestä </a:t>
            </a:r>
          </a:p>
          <a:p>
            <a:pPr marL="0" indent="0">
              <a:buNone/>
            </a:pPr>
            <a:endParaRPr lang="fi-FI" sz="2400" dirty="0"/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977395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tsikko 1"/>
          <p:cNvSpPr>
            <a:spLocks noGrp="1"/>
          </p:cNvSpPr>
          <p:nvPr>
            <p:ph type="title"/>
          </p:nvPr>
        </p:nvSpPr>
        <p:spPr>
          <a:xfrm>
            <a:off x="387626" y="500061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3600" b="1" dirty="0">
                <a:latin typeface="+mn-lt"/>
                <a:ea typeface="ＭＳ Ｐゴシック" panose="020B0600070205080204" pitchFamily="34" charset="-128"/>
                <a:cs typeface="Times New Roman" panose="02020603050405020304" pitchFamily="18" charset="0"/>
              </a:rPr>
              <a:t>Koulutuksen kehittäminen</a:t>
            </a:r>
          </a:p>
        </p:txBody>
      </p:sp>
      <p:sp>
        <p:nvSpPr>
          <p:cNvPr id="4100" name="Sisällön paikkamerkki 3"/>
          <p:cNvSpPr>
            <a:spLocks noGrp="1"/>
          </p:cNvSpPr>
          <p:nvPr>
            <p:ph sz="half" idx="1"/>
          </p:nvPr>
        </p:nvSpPr>
        <p:spPr>
          <a:xfrm>
            <a:off x="387626" y="1825625"/>
            <a:ext cx="4127224" cy="4351338"/>
          </a:xfrm>
        </p:spPr>
        <p:txBody>
          <a:bodyPr>
            <a:noAutofit/>
          </a:bodyPr>
          <a:lstStyle/>
          <a:p>
            <a:pPr eaLnBrk="1" hangingPunct="1"/>
            <a:r>
              <a:rPr lang="fi-FI" altLang="fi-FI" sz="20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Turun akatemia (nykyinen Helsingin yliopisto) avattiin 1640. Yliopiston tehtävänä oli virkamiesten kouluttaminen.</a:t>
            </a:r>
          </a:p>
          <a:p>
            <a:pPr eaLnBrk="1" hangingPunct="1"/>
            <a:r>
              <a:rPr lang="fi-FI" altLang="fi-FI" sz="20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Kuningatar Kristiinan koulujärjestys 1649: </a:t>
            </a:r>
            <a:r>
              <a:rPr lang="fi-FI" altLang="fi-FI" sz="2000" dirty="0" err="1">
                <a:ea typeface="ＭＳ Ｐゴシック" panose="020B0600070205080204" pitchFamily="34" charset="-128"/>
                <a:cs typeface="Times New Roman" panose="02020603050405020304" pitchFamily="18" charset="0"/>
              </a:rPr>
              <a:t>pedagogiot</a:t>
            </a:r>
            <a:r>
              <a:rPr lang="fi-FI" altLang="fi-FI" sz="20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, triviaalikoulut ja lukio.</a:t>
            </a:r>
          </a:p>
          <a:p>
            <a:pPr eaLnBrk="1" hangingPunct="1"/>
            <a:r>
              <a:rPr lang="fi-FI" altLang="fi-FI" sz="20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Koulutuksessa noudatettiin klassisen yleissivistyksen ihanteita.</a:t>
            </a:r>
          </a:p>
          <a:p>
            <a:pPr eaLnBrk="1" hangingPunct="1"/>
            <a:r>
              <a:rPr lang="fi-FI" altLang="fi-FI" sz="20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Kouluissa ei opiskeltu suomen kielellä vaan ruotsiksi ja latinaksi.</a:t>
            </a:r>
          </a:p>
          <a:p>
            <a:pPr eaLnBrk="1" hangingPunct="1"/>
            <a:r>
              <a:rPr lang="fi-FI" altLang="fi-FI" sz="20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Naiset jäivät julkisen koulutuksen ulkopuolelle.</a:t>
            </a:r>
          </a:p>
        </p:txBody>
      </p:sp>
      <p:pic>
        <p:nvPicPr>
          <p:cNvPr id="8" name="Kuva 7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0E49F13F-8BDB-480F-A370-BCF784426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15209"/>
            <a:ext cx="4281117" cy="230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20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E6D68978-30C5-4A4D-866E-F5FC968D5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16" y="1251395"/>
            <a:ext cx="8710777" cy="4692205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37B9C99F-8C0E-4900-8C35-F2271D48DCC6}"/>
              </a:ext>
            </a:extLst>
          </p:cNvPr>
          <p:cNvSpPr/>
          <p:nvPr/>
        </p:nvSpPr>
        <p:spPr>
          <a:xfrm>
            <a:off x="1605170" y="4891582"/>
            <a:ext cx="6723822" cy="1766317"/>
          </a:xfrm>
          <a:prstGeom prst="rect">
            <a:avLst/>
          </a:prstGeom>
          <a:solidFill>
            <a:srgbClr val="FFFFCC"/>
          </a:solidFill>
          <a:ln>
            <a:solidFill>
              <a:srgbClr val="828C3F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SzPts val="3600"/>
            </a:pPr>
            <a:r>
              <a:rPr lang="fi-FI" sz="2400" b="1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Dokumenttitehtävä: opiskelu 1600-luvulla</a:t>
            </a:r>
          </a:p>
          <a:p>
            <a:pPr>
              <a:lnSpc>
                <a:spcPct val="115000"/>
              </a:lnSpc>
              <a:buSzPts val="3600"/>
            </a:pPr>
            <a:r>
              <a:rPr lang="fi-FI" sz="2400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Minkälaista oli koulunkäynti 1600-luvulla? </a:t>
            </a:r>
          </a:p>
          <a:p>
            <a:pPr>
              <a:lnSpc>
                <a:spcPct val="115000"/>
              </a:lnSpc>
              <a:buSzPts val="3600"/>
            </a:pPr>
            <a:r>
              <a:rPr lang="fi-FI" sz="2400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Entä opiskelijaelämä Turun akatemiassa? </a:t>
            </a:r>
          </a:p>
          <a:p>
            <a:pPr>
              <a:lnSpc>
                <a:spcPct val="115000"/>
              </a:lnSpc>
              <a:buSzPts val="3600"/>
            </a:pPr>
            <a:r>
              <a:rPr lang="fi-FI" sz="2400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Perehdy näihin dokumenttitehtävien avulla.</a:t>
            </a:r>
          </a:p>
        </p:txBody>
      </p:sp>
      <p:pic>
        <p:nvPicPr>
          <p:cNvPr id="7" name="Kuva 6" descr="Asiakirja">
            <a:extLst>
              <a:ext uri="{FF2B5EF4-FFF2-40B4-BE49-F238E27FC236}">
                <a16:creationId xmlns:a16="http://schemas.microsoft.com/office/drawing/2014/main" id="{D7B65085-D56C-46AF-8D44-65935788A2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96498" y="4891582"/>
            <a:ext cx="729349" cy="78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6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49" y="817972"/>
            <a:ext cx="7886700" cy="1325563"/>
          </a:xfrm>
        </p:spPr>
        <p:txBody>
          <a:bodyPr>
            <a:normAutofit/>
          </a:bodyPr>
          <a:lstStyle/>
          <a:p>
            <a:r>
              <a:rPr lang="fi-FI" sz="3600" b="1" dirty="0">
                <a:latin typeface="+mn-lt"/>
              </a:rPr>
              <a:t>Eurooppalaiset kulttuurivirtaukset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49" y="2226468"/>
            <a:ext cx="7740287" cy="3684829"/>
          </a:xfrm>
        </p:spPr>
        <p:txBody>
          <a:bodyPr>
            <a:noAutofit/>
          </a:bodyPr>
          <a:lstStyle/>
          <a:p>
            <a:r>
              <a:rPr lang="fi-FI" altLang="fi-FI" sz="2000" dirty="0">
                <a:cs typeface="Times New Roman" panose="02020603050405020304" pitchFamily="18" charset="0"/>
              </a:rPr>
              <a:t>Yhteydet muuhun Eurooppaan (sodat, kauppa) tiivistyivät 1600-luvulla.</a:t>
            </a:r>
          </a:p>
          <a:p>
            <a:r>
              <a:rPr lang="fi-FI" altLang="fi-FI" sz="2000" dirty="0">
                <a:cs typeface="Times New Roman" panose="02020603050405020304" pitchFamily="18" charset="0"/>
              </a:rPr>
              <a:t> Hovi ja ylimystö omaksuivat ensin uudet musiikin, kirjallisuuden, teatterin ja kuvataiteiden virtaukset.</a:t>
            </a:r>
          </a:p>
          <a:p>
            <a:r>
              <a:rPr lang="fi-FI" altLang="fi-FI" sz="2000" dirty="0">
                <a:cs typeface="Times New Roman" panose="02020603050405020304" pitchFamily="18" charset="0"/>
              </a:rPr>
              <a:t>Myös kehittyvä opetuslaitos välitti maahan tietoa.</a:t>
            </a:r>
          </a:p>
          <a:p>
            <a:r>
              <a:rPr lang="fi-FI" altLang="fi-FI" sz="2000" dirty="0">
                <a:cs typeface="Times New Roman" panose="02020603050405020304" pitchFamily="18" charset="0"/>
              </a:rPr>
              <a:t>Luterilainen kirkko välitti Suomeen protestanttiteologien ajatuksia sekä tuotti suomenkielistä uskonnollista kirjallisuutta ja musiikkia.</a:t>
            </a:r>
          </a:p>
          <a:p>
            <a:r>
              <a:rPr lang="fi-FI" altLang="fi-FI" sz="2000" dirty="0">
                <a:cs typeface="Times New Roman" panose="02020603050405020304" pitchFamily="18" charset="0"/>
              </a:rPr>
              <a:t>Kansainväliset vaikutteet näkyivät vähitellen myös talonpoikaiskulttuurissa (esim. rakentaminen, pukeutuminen, musiikki, kulutustottumukset).</a:t>
            </a:r>
          </a:p>
          <a:p>
            <a:endParaRPr lang="fi-FI" altLang="fi-FI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altLang="fi-FI" sz="2000" dirty="0">
              <a:cs typeface="Times New Roman" panose="02020603050405020304" pitchFamily="18" charset="0"/>
            </a:endParaRPr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1164470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5430" y="111417"/>
            <a:ext cx="4844140" cy="1325563"/>
          </a:xfrm>
        </p:spPr>
        <p:txBody>
          <a:bodyPr>
            <a:normAutofit/>
          </a:bodyPr>
          <a:lstStyle/>
          <a:p>
            <a:r>
              <a:rPr lang="fi-FI" sz="3600" b="1" dirty="0">
                <a:latin typeface="+mn-lt"/>
              </a:rPr>
              <a:t>Rakennettu kulttuuriympäristö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35429" y="1436980"/>
            <a:ext cx="4844141" cy="3984040"/>
          </a:xfrm>
        </p:spPr>
        <p:txBody>
          <a:bodyPr>
            <a:noAutofit/>
          </a:bodyPr>
          <a:lstStyle/>
          <a:p>
            <a:r>
              <a:rPr lang="fi-FI" sz="2000" dirty="0">
                <a:cs typeface="Times New Roman" panose="02020603050405020304" pitchFamily="18" charset="0"/>
              </a:rPr>
              <a:t>1600-luvun barokki-tyyli on jättänyt runsaasti jälkiä Suomen rakentamiseen historiaan.</a:t>
            </a:r>
          </a:p>
          <a:p>
            <a:r>
              <a:rPr lang="fi-FI" sz="2000" dirty="0">
                <a:cs typeface="Times New Roman" panose="02020603050405020304" pitchFamily="18" charset="0"/>
              </a:rPr>
              <a:t>Suomen barokkirakennuksista useimmat ovat puusta tehtyjä kirkkoja. Niiden sisältä voi lisäksi löytää tyyliin sopivia maalauksia, saarnastuoleja ja muuta koristetaidetta.</a:t>
            </a:r>
          </a:p>
          <a:p>
            <a:r>
              <a:rPr lang="fi-FI" sz="2000" dirty="0">
                <a:cs typeface="Times New Roman" panose="02020603050405020304" pitchFamily="18" charset="0"/>
              </a:rPr>
              <a:t>Joukkoon mahtuu myös muutama kaupunkitalo, koulu ja pari ylhäisaatelisten rakennuttamaa kivistä kartanorakennusta.</a:t>
            </a:r>
          </a:p>
          <a:p>
            <a:r>
              <a:rPr lang="fi-FI" sz="2000" dirty="0">
                <a:cs typeface="Times New Roman" panose="02020603050405020304" pitchFamily="18" charset="0"/>
              </a:rPr>
              <a:t>Jälkiä renessanssista on vaikeampi löytää, mutta esimerkiksi perinteisen suomalaisen maalaistalon pohjakaava eli ns. paritupa on täysin renessanssin ihanteiden mukainen.</a:t>
            </a:r>
          </a:p>
          <a:p>
            <a:endParaRPr lang="fi-FI" sz="2000" b="1" dirty="0"/>
          </a:p>
          <a:p>
            <a:endParaRPr lang="fi-FI" sz="2000" b="1" dirty="0"/>
          </a:p>
        </p:txBody>
      </p:sp>
      <p:pic>
        <p:nvPicPr>
          <p:cNvPr id="8" name="Kuva 7" descr="Kuva, joka sisältää kohteen sisä, rakennus, lattia, seinä&#10;&#10;Kuvaus luotu automaattisesti">
            <a:extLst>
              <a:ext uri="{FF2B5EF4-FFF2-40B4-BE49-F238E27FC236}">
                <a16:creationId xmlns:a16="http://schemas.microsoft.com/office/drawing/2014/main" id="{AFA3C72F-2841-4179-8B00-7523C7419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6"/>
          <a:stretch/>
        </p:blipFill>
        <p:spPr>
          <a:xfrm>
            <a:off x="5279570" y="0"/>
            <a:ext cx="3864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45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7E8C4F-5D28-44EC-8A0E-C86E05C26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19" y="1522098"/>
            <a:ext cx="7886700" cy="793719"/>
          </a:xfrm>
        </p:spPr>
        <p:txBody>
          <a:bodyPr/>
          <a:lstStyle/>
          <a:p>
            <a:r>
              <a:rPr lang="fi-FI" b="1" i="1" dirty="0"/>
              <a:t>Hae tietoa!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E43C81-896E-49D1-B2E8-7307369B07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319" y="2675634"/>
            <a:ext cx="8284266" cy="48409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000" dirty="0"/>
              <a:t>Ruotsin ajan jäljet näkyvät yhä Suomen rakennetussa kulttuuriympäristössä. Niistä on esimerkkejä myös tämän aukeaman kuvissa.</a:t>
            </a:r>
            <a:br>
              <a:rPr lang="fi-FI" sz="2000" dirty="0"/>
            </a:br>
            <a:br>
              <a:rPr lang="fi-FI" sz="2000" dirty="0"/>
            </a:br>
            <a:r>
              <a:rPr lang="fi-FI" sz="2000" dirty="0"/>
              <a:t>Etsi lähiseudultasi jokin Ruotsin ajalta peräisin oleva rakennus tai rakennelma – esimerkiksi linna, kirkko, asuinrakennus tai vaikkapa maantiesilta. Tee valitsemastasi kohteesta tutkimus, jossa nostat esiin esimerkiksi tutkimuskohteesi historiallisia vaiheita sekä henkilö- tai taidehistoriallisia piirteitä. Ryhmäsi on varmasti kiinnostunut myös kohteeseesi mahdollisesti liittyvistä tarinoista. </a:t>
            </a:r>
          </a:p>
          <a:p>
            <a:pPr marL="0" indent="0">
              <a:buNone/>
            </a:pPr>
            <a:r>
              <a:rPr lang="fi-FI" sz="2000" dirty="0"/>
              <a:t>Mikäli et pääse käymään paikan päällä, voit tehdä tutkimuksesi kirjallisuuden ja internetin avulla. Voit lisäksi keskustella kohteen historiaan perehtyneiden asiantuntijoiden kanssa.</a:t>
            </a:r>
          </a:p>
          <a:p>
            <a:pPr marL="0" indent="0">
              <a:buNone/>
            </a:pPr>
            <a:endParaRPr lang="fi-FI" sz="2000" dirty="0"/>
          </a:p>
        </p:txBody>
      </p:sp>
      <p:pic>
        <p:nvPicPr>
          <p:cNvPr id="7" name="Sisällön paikkamerkki 6" descr="Kuva, joka sisältää kohteen rakennus, ulko, talo, kirkko&#10;&#10;Kuvaus luotu automaattisesti">
            <a:extLst>
              <a:ext uri="{FF2B5EF4-FFF2-40B4-BE49-F238E27FC236}">
                <a16:creationId xmlns:a16="http://schemas.microsoft.com/office/drawing/2014/main" id="{DDEED051-EFCF-4F70-96CE-5642D7EC5D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8977">
            <a:off x="3776870" y="472026"/>
            <a:ext cx="2534478" cy="1672755"/>
          </a:xfrm>
        </p:spPr>
      </p:pic>
    </p:spTree>
    <p:extLst>
      <p:ext uri="{BB962C8B-B14F-4D97-AF65-F5344CB8AC3E}">
        <p14:creationId xmlns:p14="http://schemas.microsoft.com/office/powerpoint/2010/main" val="3899149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D573BEC8-902F-45FD-9B57-E843D3740C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18" y="0"/>
            <a:ext cx="55823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20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15;g5bba3fe83b_0_0">
            <a:extLst>
              <a:ext uri="{FF2B5EF4-FFF2-40B4-BE49-F238E27FC236}">
                <a16:creationId xmlns:a16="http://schemas.microsoft.com/office/drawing/2014/main" id="{E837A90C-8F0C-4553-8DAD-9CF2F403A7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8357" y="216039"/>
            <a:ext cx="6569765" cy="113568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800" b="1" dirty="0">
                <a:latin typeface="+mn-lt"/>
              </a:rPr>
              <a:t>Esimerkkejä 1500- ja 1600-lukuja käsittelevistä ylioppilaskoetehtävistä</a:t>
            </a:r>
            <a:endParaRPr sz="2800" b="1" dirty="0">
              <a:latin typeface="+mn-lt"/>
            </a:endParaRP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84061492-B833-4616-AB51-4D68EEBB8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7" y="1421296"/>
            <a:ext cx="8696739" cy="47556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800" b="1" dirty="0"/>
              <a:t>Syksy 2015</a:t>
            </a:r>
          </a:p>
          <a:p>
            <a:pPr marL="0" indent="0">
              <a:buNone/>
            </a:pPr>
            <a:r>
              <a:rPr lang="fi-FI" sz="2000" dirty="0"/>
              <a:t>Suomen käskynhaltija Klaus Fleming kirjoitti vuonna 1593 kirjeessään Kaarle-herttualle levottomuuksista Suomessa: </a:t>
            </a:r>
          </a:p>
          <a:p>
            <a:pPr marL="0" indent="0">
              <a:buNone/>
            </a:pPr>
            <a:r>
              <a:rPr lang="fi-FI" sz="2000" i="1" dirty="0"/>
              <a:t>Talonpojat ovat tulleet hulluiksi – – He ovat lyöneet sotilaita hengiltä ja kohdelleet heitä kaltoin, kokoontuneet yhteen ja tehneet itsestään sotaeverstejä</a:t>
            </a:r>
            <a:r>
              <a:rPr lang="fi-FI" sz="1800" i="1" dirty="0"/>
              <a:t>. </a:t>
            </a:r>
          </a:p>
          <a:p>
            <a:pPr marL="0" indent="0">
              <a:buNone/>
            </a:pPr>
            <a:r>
              <a:rPr lang="fi-FI" sz="1400" dirty="0"/>
              <a:t>Mirkka Lappalainen, Susimessu. 1590-luvun sisällissota Ruotsissa ja Suomessa (2009) </a:t>
            </a:r>
          </a:p>
          <a:p>
            <a:pPr marL="0" indent="0">
              <a:buNone/>
            </a:pPr>
            <a:r>
              <a:rPr lang="fi-FI" sz="2000" dirty="0"/>
              <a:t>Levottomuudet johtivat väkivaltaisuuksiin, joita sittemmin on nimitetty nuijasodaksi. Miksi nuijasota syttyi, ja miten se vaikutti suomalaisten elämään? </a:t>
            </a:r>
          </a:p>
          <a:p>
            <a:pPr marL="0" indent="0">
              <a:buNone/>
            </a:pPr>
            <a:r>
              <a:rPr lang="fi-FI" sz="2000" b="1" dirty="0"/>
              <a:t>Kevät 2011 </a:t>
            </a:r>
          </a:p>
          <a:p>
            <a:pPr marL="0" indent="0">
              <a:buNone/>
            </a:pPr>
            <a:r>
              <a:rPr lang="fi-FI" sz="2000" dirty="0"/>
              <a:t>Tarkastele sääty-yhteiskunnan syntyä ja rakennetta Suomessa ns. Ruotsin vallan aikana. </a:t>
            </a:r>
          </a:p>
          <a:p>
            <a:pPr marL="0" indent="0">
              <a:buNone/>
            </a:pPr>
            <a:r>
              <a:rPr lang="fi-FI" sz="2000" b="1" dirty="0"/>
              <a:t>Kevät 2008</a:t>
            </a:r>
          </a:p>
          <a:p>
            <a:pPr marL="0" indent="0">
              <a:buNone/>
            </a:pPr>
            <a:r>
              <a:rPr lang="fi-FI" sz="2000" dirty="0"/>
              <a:t>Mitä Ruotsin suurvaltakausi 1600-luvulla merkitsi Suomen ja suomalaisten kannalta? </a:t>
            </a:r>
            <a:endParaRPr lang="fi-FI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1897440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</TotalTime>
  <Words>411</Words>
  <Application>Microsoft Office PowerPoint</Application>
  <PresentationFormat>Näytössä katseltava diaesitys (4:3)</PresentationFormat>
  <Paragraphs>44</Paragraphs>
  <Slides>9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Office-teema</vt:lpstr>
      <vt:lpstr>12. Koulutus ja kulttuuri</vt:lpstr>
      <vt:lpstr>Koulutustarve lisääntyy</vt:lpstr>
      <vt:lpstr>Koulutuksen kehittäminen</vt:lpstr>
      <vt:lpstr>PowerPoint-esitys</vt:lpstr>
      <vt:lpstr>Eurooppalaiset kulttuurivirtaukset</vt:lpstr>
      <vt:lpstr>Rakennettu kulttuuriympäristö</vt:lpstr>
      <vt:lpstr>Hae tietoa!</vt:lpstr>
      <vt:lpstr>PowerPoint-esitys</vt:lpstr>
      <vt:lpstr>Esimerkkejä 1500- ja 1600-lukuja käsittelevistä ylioppilaskoetehtävistä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Otsikkodia</dc:title>
  <dc:creator>Minna Sallanen</dc:creator>
  <cp:lastModifiedBy>Minna Sallanen</cp:lastModifiedBy>
  <cp:revision>16</cp:revision>
  <dcterms:created xsi:type="dcterms:W3CDTF">2019-05-29T10:24:56Z</dcterms:created>
  <dcterms:modified xsi:type="dcterms:W3CDTF">2019-08-20T06:41:46Z</dcterms:modified>
</cp:coreProperties>
</file>