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58" r:id="rId5"/>
    <p:sldId id="263" r:id="rId6"/>
    <p:sldId id="264" r:id="rId7"/>
    <p:sldId id="265" r:id="rId8"/>
    <p:sldId id="259" r:id="rId9"/>
    <p:sldId id="260" r:id="rId10"/>
    <p:sldId id="262" r:id="rId11"/>
    <p:sldId id="261" r:id="rId12"/>
    <p:sldId id="266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E643A7B-BC02-E24C-97EE-14FA04AC04F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EC79111-2A29-5E4C-AB7D-CC69F2AAD32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Kongruenssi ja rektio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AI 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68678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325945"/>
            <a:ext cx="6508377" cy="865727"/>
          </a:xfrm>
        </p:spPr>
        <p:txBody>
          <a:bodyPr/>
          <a:lstStyle/>
          <a:p>
            <a:r>
              <a:rPr lang="fi-FI" dirty="0" smtClean="0"/>
              <a:t>Tavallisimpia rektioita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1645323"/>
            <a:ext cx="6508377" cy="4485521"/>
          </a:xfrm>
        </p:spPr>
        <p:txBody>
          <a:bodyPr numCol="2">
            <a:noAutofit/>
          </a:bodyPr>
          <a:lstStyle/>
          <a:p>
            <a:r>
              <a:rPr lang="fi-FI" sz="1400" dirty="0"/>
              <a:t>kuvata joksikin/</a:t>
            </a:r>
            <a:r>
              <a:rPr lang="fi-FI" sz="1400" dirty="0" smtClean="0"/>
              <a:t>jonakin</a:t>
            </a:r>
          </a:p>
          <a:p>
            <a:r>
              <a:rPr lang="fi-FI" sz="1400" dirty="0" smtClean="0"/>
              <a:t>kieltää </a:t>
            </a:r>
            <a:r>
              <a:rPr lang="fi-FI" sz="1400" dirty="0"/>
              <a:t>joltakin</a:t>
            </a:r>
          </a:p>
          <a:p>
            <a:endParaRPr lang="fi-FI" sz="1400" dirty="0"/>
          </a:p>
          <a:p>
            <a:r>
              <a:rPr lang="fi-FI" sz="1400" dirty="0"/>
              <a:t>merkitys jollekin</a:t>
            </a:r>
          </a:p>
          <a:p>
            <a:r>
              <a:rPr lang="fi-FI" sz="1400" dirty="0"/>
              <a:t>vaikutus johonkin</a:t>
            </a:r>
          </a:p>
          <a:p>
            <a:endParaRPr lang="fi-FI" sz="1400" dirty="0"/>
          </a:p>
          <a:p>
            <a:r>
              <a:rPr lang="fi-FI" sz="1400" dirty="0"/>
              <a:t>pidättyä jostakin</a:t>
            </a:r>
          </a:p>
          <a:p>
            <a:r>
              <a:rPr lang="fi-FI" sz="1400" dirty="0"/>
              <a:t>joutua tekemään jotakin</a:t>
            </a:r>
          </a:p>
          <a:p>
            <a:r>
              <a:rPr lang="fi-FI" sz="1400" dirty="0" smtClean="0"/>
              <a:t>pystyä </a:t>
            </a:r>
            <a:r>
              <a:rPr lang="fi-FI" sz="1400" dirty="0"/>
              <a:t>tekemään jotakin</a:t>
            </a:r>
          </a:p>
          <a:p>
            <a:r>
              <a:rPr lang="fi-FI" sz="1400" dirty="0" smtClean="0"/>
              <a:t>onnistua tekemään jotakin</a:t>
            </a:r>
            <a:endParaRPr lang="fi-FI" sz="1400" dirty="0"/>
          </a:p>
          <a:p>
            <a:r>
              <a:rPr lang="fi-FI" sz="1400" dirty="0"/>
              <a:t>ottaa kantaa johonkin</a:t>
            </a:r>
          </a:p>
          <a:p>
            <a:r>
              <a:rPr lang="fi-FI" sz="1400" dirty="0" smtClean="0"/>
              <a:t>pohjautua </a:t>
            </a:r>
            <a:r>
              <a:rPr lang="fi-FI" sz="1400" dirty="0"/>
              <a:t>johonkin</a:t>
            </a:r>
          </a:p>
          <a:p>
            <a:r>
              <a:rPr lang="fi-FI" sz="1400" dirty="0" smtClean="0"/>
              <a:t>ratkaisu </a:t>
            </a:r>
            <a:r>
              <a:rPr lang="fi-FI" sz="1400" dirty="0"/>
              <a:t>johonkin</a:t>
            </a:r>
          </a:p>
          <a:p>
            <a:r>
              <a:rPr lang="fi-FI" sz="1400" dirty="0"/>
              <a:t>reagoida johonkin</a:t>
            </a:r>
          </a:p>
          <a:p>
            <a:endParaRPr lang="fi-FI" sz="1400" dirty="0"/>
          </a:p>
          <a:p>
            <a:r>
              <a:rPr lang="fi-FI" sz="1400" dirty="0"/>
              <a:t>selittää joksikin</a:t>
            </a:r>
          </a:p>
          <a:p>
            <a:r>
              <a:rPr lang="fi-FI" sz="1400" dirty="0"/>
              <a:t>selitys johonkin</a:t>
            </a:r>
          </a:p>
          <a:p>
            <a:r>
              <a:rPr lang="fi-FI" sz="1400" dirty="0"/>
              <a:t>syy johonkin</a:t>
            </a:r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xmlns="" val="125269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Rektio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virkkeessä on monta eri verbiä, määritteiden pitää olla oikeissa muodoissa</a:t>
            </a:r>
          </a:p>
          <a:p>
            <a:pPr marL="457200" lvl="1" indent="0">
              <a:buNone/>
            </a:pPr>
            <a:r>
              <a:rPr lang="fi-FI" dirty="0" smtClean="0"/>
              <a:t>V: Marsut eivät jaksa eivätkä edes pysty syödä/syömään tätä enempää.</a:t>
            </a:r>
          </a:p>
          <a:p>
            <a:pPr marL="457200" lvl="1" indent="0">
              <a:buNone/>
            </a:pPr>
            <a:r>
              <a:rPr lang="fi-FI" dirty="0" smtClean="0"/>
              <a:t>O: Marsut eivät </a:t>
            </a:r>
            <a:r>
              <a:rPr lang="fi-FI" b="1" dirty="0" smtClean="0"/>
              <a:t>jaksa syödä </a:t>
            </a:r>
            <a:r>
              <a:rPr lang="fi-FI" dirty="0" smtClean="0"/>
              <a:t>eivätkä edes </a:t>
            </a:r>
            <a:r>
              <a:rPr lang="fi-FI" b="1" dirty="0" smtClean="0"/>
              <a:t>pysty syömään</a:t>
            </a:r>
            <a:r>
              <a:rPr lang="fi-FI" dirty="0" smtClean="0"/>
              <a:t> tätä enempää.</a:t>
            </a:r>
          </a:p>
          <a:p>
            <a:pPr marL="457200" lvl="1" indent="0">
              <a:buNone/>
            </a:pPr>
            <a:r>
              <a:rPr lang="fi-FI" dirty="0" smtClean="0"/>
              <a:t>O: Marsut eivät </a:t>
            </a:r>
            <a:r>
              <a:rPr lang="fi-FI" b="1" dirty="0" smtClean="0"/>
              <a:t>jaksa</a:t>
            </a:r>
            <a:r>
              <a:rPr lang="fi-FI" dirty="0" smtClean="0"/>
              <a:t> eivätkä edes </a:t>
            </a:r>
            <a:r>
              <a:rPr lang="fi-FI" b="1" dirty="0" smtClean="0"/>
              <a:t>voi syödä </a:t>
            </a:r>
            <a:r>
              <a:rPr lang="fi-FI" dirty="0" smtClean="0"/>
              <a:t>tätä enempää.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98483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Harjoitellaan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Minä aloin juosta ja harrastamaan muutakin liikuntaa.</a:t>
            </a:r>
          </a:p>
          <a:p>
            <a:r>
              <a:rPr lang="fi-FI" dirty="0" smtClean="0"/>
              <a:t>Minä aloin juosta ja </a:t>
            </a:r>
            <a:r>
              <a:rPr lang="fi-FI" b="1" dirty="0" smtClean="0"/>
              <a:t>harrastaa</a:t>
            </a:r>
            <a:r>
              <a:rPr lang="fi-FI" dirty="0" smtClean="0"/>
              <a:t> muutakin liikuntaa.</a:t>
            </a:r>
          </a:p>
          <a:p>
            <a:r>
              <a:rPr lang="fi-FI" dirty="0" smtClean="0"/>
              <a:t>Pidän ja jopa rakastan Marttia.</a:t>
            </a:r>
          </a:p>
          <a:p>
            <a:r>
              <a:rPr lang="fi-FI" dirty="0" smtClean="0"/>
              <a:t>Pidän </a:t>
            </a:r>
            <a:r>
              <a:rPr lang="fi-FI" b="1" dirty="0" smtClean="0"/>
              <a:t>Martista</a:t>
            </a:r>
            <a:r>
              <a:rPr lang="fi-FI" dirty="0" smtClean="0"/>
              <a:t> ja jopa rakastan </a:t>
            </a:r>
            <a:r>
              <a:rPr lang="fi-FI" b="1" dirty="0" smtClean="0"/>
              <a:t>häntä</a:t>
            </a:r>
            <a:r>
              <a:rPr lang="fi-FI" dirty="0" smtClean="0"/>
              <a:t>.</a:t>
            </a:r>
          </a:p>
          <a:p>
            <a:r>
              <a:rPr lang="fi-FI" dirty="0" smtClean="0"/>
              <a:t>Ensin aloin kirjoittamaan esseetä mutta ajanpuutteen takia pian lopetinkin kirjoittamisen.</a:t>
            </a:r>
          </a:p>
          <a:p>
            <a:r>
              <a:rPr lang="fi-FI" dirty="0"/>
              <a:t>Ensin aloin </a:t>
            </a:r>
            <a:r>
              <a:rPr lang="fi-FI" b="1" dirty="0" smtClean="0"/>
              <a:t>kirjoittaa</a:t>
            </a:r>
            <a:r>
              <a:rPr lang="fi-FI" dirty="0" smtClean="0"/>
              <a:t> </a:t>
            </a:r>
            <a:r>
              <a:rPr lang="fi-FI" dirty="0"/>
              <a:t>esseetä mutta ajanpuutteen takia pian lopetinkin kirjoittamisen</a:t>
            </a:r>
            <a:r>
              <a:rPr lang="fi-FI" dirty="0" smtClean="0"/>
              <a:t>.</a:t>
            </a:r>
          </a:p>
          <a:p>
            <a:r>
              <a:rPr lang="fi-FI" dirty="0" smtClean="0"/>
              <a:t>Päätös perustuu mutta myös johtuu näistä asiakirjoista.</a:t>
            </a:r>
          </a:p>
          <a:p>
            <a:r>
              <a:rPr lang="fi-FI" dirty="0" smtClean="0"/>
              <a:t>Päätös perustuu </a:t>
            </a:r>
            <a:r>
              <a:rPr lang="fi-FI" b="1" dirty="0" smtClean="0"/>
              <a:t>näihin</a:t>
            </a:r>
            <a:r>
              <a:rPr lang="fi-FI" dirty="0" smtClean="0"/>
              <a:t> </a:t>
            </a:r>
            <a:r>
              <a:rPr lang="fi-FI" b="1" dirty="0" smtClean="0"/>
              <a:t>asiakirjoihin</a:t>
            </a:r>
            <a:r>
              <a:rPr lang="fi-FI" dirty="0" smtClean="0"/>
              <a:t> mutta myös johtuu </a:t>
            </a:r>
            <a:r>
              <a:rPr lang="fi-FI" b="1" dirty="0" smtClean="0"/>
              <a:t>niistä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8714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Kongruenssi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Tarkoittaa sitä, miten lauseen subjekti ja verbi ovat samassa luvussa ja persoonassa.</a:t>
            </a:r>
          </a:p>
          <a:p>
            <a:r>
              <a:rPr lang="fi-FI" dirty="0" smtClean="0"/>
              <a:t>Perussääntö</a:t>
            </a:r>
            <a:r>
              <a:rPr lang="fi-FI" dirty="0" smtClean="0"/>
              <a:t>: </a:t>
            </a:r>
          </a:p>
          <a:p>
            <a:pPr lvl="1"/>
            <a:r>
              <a:rPr lang="fi-FI" dirty="0" smtClean="0"/>
              <a:t>yksikkö + yksikkö</a:t>
            </a:r>
          </a:p>
          <a:p>
            <a:pPr lvl="1"/>
            <a:r>
              <a:rPr lang="fi-FI" dirty="0" smtClean="0"/>
              <a:t>monikko + monikko</a:t>
            </a:r>
          </a:p>
          <a:p>
            <a:pPr lvl="1"/>
            <a:endParaRPr lang="fi-FI" dirty="0"/>
          </a:p>
          <a:p>
            <a:pPr marL="228600" lvl="1" indent="0">
              <a:buNone/>
            </a:pPr>
            <a:r>
              <a:rPr lang="fi-FI" dirty="0" smtClean="0"/>
              <a:t>Poika pelasi jalkapalloa.</a:t>
            </a:r>
          </a:p>
          <a:p>
            <a:pPr marL="228600" lvl="1" indent="0">
              <a:buNone/>
            </a:pPr>
            <a:r>
              <a:rPr lang="fi-FI" dirty="0" smtClean="0"/>
              <a:t>Pojat pelasivat jalkapalloa.</a:t>
            </a:r>
          </a:p>
        </p:txBody>
      </p:sp>
    </p:spTree>
    <p:extLst>
      <p:ext uri="{BB962C8B-B14F-4D97-AF65-F5344CB8AC3E}">
        <p14:creationId xmlns:p14="http://schemas.microsoft.com/office/powerpoint/2010/main" xmlns="" val="226814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tiedän, tuleeko yksikkö- vai monikkoverbi?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Tärkeintä on tunnistaa, mikä on lauseen </a:t>
            </a:r>
            <a:r>
              <a:rPr lang="fi-FI" dirty="0" smtClean="0">
                <a:solidFill>
                  <a:srgbClr val="FF0000"/>
                </a:solidFill>
              </a:rPr>
              <a:t>subjekti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Subjekti = lauseopillinen tekijä </a:t>
            </a:r>
            <a:r>
              <a:rPr lang="fi-FI" dirty="0" smtClean="0">
                <a:sym typeface="Wingdings" pitchFamily="2" charset="2"/>
              </a:rPr>
              <a:t> Vastaa usein kysymykseen kuka/mikä (ketkä/mitkä)</a:t>
            </a:r>
          </a:p>
          <a:p>
            <a:r>
              <a:rPr lang="fi-FI" dirty="0" smtClean="0">
                <a:sym typeface="Wingdings" pitchFamily="2" charset="2"/>
              </a:rPr>
              <a:t>Minä menin tänään aikaisin kouluun.</a:t>
            </a:r>
          </a:p>
          <a:p>
            <a:r>
              <a:rPr lang="fi-FI" dirty="0" smtClean="0">
                <a:sym typeface="Wingdings" pitchFamily="2" charset="2"/>
              </a:rPr>
              <a:t>Kentällä pelaavat pienet lapset.</a:t>
            </a:r>
          </a:p>
          <a:p>
            <a:r>
              <a:rPr lang="fi-FI" dirty="0" smtClean="0">
                <a:sym typeface="Wingdings" pitchFamily="2" charset="2"/>
              </a:rPr>
              <a:t>Matti ja Pekka ovat veljeksiä.</a:t>
            </a:r>
          </a:p>
          <a:p>
            <a:r>
              <a:rPr lang="fi-FI" dirty="0" smtClean="0">
                <a:sym typeface="Wingdings" pitchFamily="2" charset="2"/>
              </a:rPr>
              <a:t>Olisivatko järkisyyt riittäneet asian ratkaisemiseen?</a:t>
            </a:r>
          </a:p>
          <a:p>
            <a:r>
              <a:rPr lang="fi-FI" dirty="0" smtClean="0">
                <a:sym typeface="Wingdings" pitchFamily="2" charset="2"/>
              </a:rPr>
              <a:t>Milloin saamme selville, ketkä olivat teon takana?</a:t>
            </a:r>
          </a:p>
          <a:p>
            <a:r>
              <a:rPr lang="fi-FI" dirty="0" smtClean="0">
                <a:sym typeface="Wingdings" pitchFamily="2" charset="2"/>
              </a:rPr>
              <a:t>Kansa halusi paremman johtajan.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Yksikkömuoto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2209800"/>
            <a:ext cx="6508377" cy="4062163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Osa, puolet, kumpikin</a:t>
            </a:r>
          </a:p>
          <a:p>
            <a:pPr lvl="1"/>
            <a:r>
              <a:rPr lang="fi-FI" b="1" dirty="0" smtClean="0"/>
              <a:t>Osa</a:t>
            </a:r>
            <a:r>
              <a:rPr lang="fi-FI" dirty="0" smtClean="0"/>
              <a:t> meistä </a:t>
            </a:r>
            <a:r>
              <a:rPr lang="fi-FI" b="1" dirty="0" smtClean="0"/>
              <a:t>haluaa</a:t>
            </a:r>
            <a:r>
              <a:rPr lang="fi-FI" dirty="0" smtClean="0"/>
              <a:t> lukea kirjansa sähköisessä muodossa.</a:t>
            </a:r>
          </a:p>
          <a:p>
            <a:pPr lvl="1"/>
            <a:r>
              <a:rPr lang="fi-FI" dirty="0" smtClean="0"/>
              <a:t>Ainakin </a:t>
            </a:r>
            <a:r>
              <a:rPr lang="fi-FI" b="1" dirty="0" smtClean="0"/>
              <a:t>puolet</a:t>
            </a:r>
            <a:r>
              <a:rPr lang="fi-FI" dirty="0" smtClean="0"/>
              <a:t> opiskelijoista </a:t>
            </a:r>
            <a:r>
              <a:rPr lang="fi-FI" b="1" dirty="0" smtClean="0"/>
              <a:t>halusi</a:t>
            </a:r>
            <a:r>
              <a:rPr lang="fi-FI" dirty="0" smtClean="0"/>
              <a:t> painetun kirjan.</a:t>
            </a:r>
          </a:p>
          <a:p>
            <a:pPr lvl="1"/>
            <a:r>
              <a:rPr lang="fi-FI" dirty="0" smtClean="0"/>
              <a:t>Ruotsalaisista </a:t>
            </a:r>
            <a:r>
              <a:rPr lang="fi-FI" b="1" dirty="0" smtClean="0"/>
              <a:t>kumpikin jäi</a:t>
            </a:r>
            <a:r>
              <a:rPr lang="fi-FI" dirty="0" smtClean="0"/>
              <a:t> matkan varrelle.</a:t>
            </a:r>
          </a:p>
          <a:p>
            <a:r>
              <a:rPr lang="fi-FI" dirty="0" smtClean="0"/>
              <a:t>Lukusana subjektina</a:t>
            </a:r>
          </a:p>
          <a:p>
            <a:pPr lvl="1"/>
            <a:r>
              <a:rPr lang="fi-FI" b="1" dirty="0" smtClean="0"/>
              <a:t>Neljätoista</a:t>
            </a:r>
            <a:r>
              <a:rPr lang="fi-FI" dirty="0" smtClean="0"/>
              <a:t> opiskelijaa </a:t>
            </a:r>
            <a:r>
              <a:rPr lang="fi-FI" b="1" dirty="0" smtClean="0"/>
              <a:t>luki</a:t>
            </a:r>
            <a:r>
              <a:rPr lang="fi-FI" dirty="0" smtClean="0"/>
              <a:t> Kalevalan.</a:t>
            </a:r>
          </a:p>
          <a:p>
            <a:r>
              <a:rPr lang="fi-FI" dirty="0" smtClean="0"/>
              <a:t>Monikkomuotoinen erisnimi, yksiköllinen käsite</a:t>
            </a:r>
          </a:p>
          <a:p>
            <a:pPr lvl="1"/>
            <a:r>
              <a:rPr lang="fi-FI" b="1" dirty="0" smtClean="0"/>
              <a:t>Nummisuutarit</a:t>
            </a:r>
            <a:r>
              <a:rPr lang="fi-FI" dirty="0" smtClean="0"/>
              <a:t> </a:t>
            </a:r>
            <a:r>
              <a:rPr lang="fi-FI" b="1" dirty="0" smtClean="0"/>
              <a:t>kuuluu</a:t>
            </a:r>
            <a:r>
              <a:rPr lang="fi-FI" dirty="0" smtClean="0"/>
              <a:t> Kiven pääteoksiin.</a:t>
            </a:r>
          </a:p>
          <a:p>
            <a:pPr lvl="1"/>
            <a:r>
              <a:rPr lang="fi-FI" b="1" dirty="0" smtClean="0"/>
              <a:t>Helsingin Sanomat </a:t>
            </a:r>
            <a:r>
              <a:rPr lang="fi-FI" dirty="0" smtClean="0"/>
              <a:t>kirjoitti eilen asiasta. </a:t>
            </a:r>
          </a:p>
          <a:p>
            <a:r>
              <a:rPr lang="fi-FI" dirty="0" smtClean="0"/>
              <a:t>Lause alkaa ajan, paikan tai omistajan ilmauksella</a:t>
            </a:r>
          </a:p>
          <a:p>
            <a:pPr lvl="1"/>
            <a:r>
              <a:rPr lang="fi-FI" b="1" dirty="0" smtClean="0"/>
              <a:t>Mainoksessa</a:t>
            </a:r>
            <a:r>
              <a:rPr lang="fi-FI" dirty="0" smtClean="0"/>
              <a:t> on erikoiset housut. (vrt. Housut olivat punaiset.)</a:t>
            </a:r>
          </a:p>
          <a:p>
            <a:pPr lvl="1"/>
            <a:r>
              <a:rPr lang="fi-FI" b="1" dirty="0" smtClean="0"/>
              <a:t>Opiskelijoilla</a:t>
            </a:r>
            <a:r>
              <a:rPr lang="fi-FI" dirty="0" smtClean="0"/>
              <a:t> oli hyvät eväät. (vrt. Hyvät eväät ovat yo-kirjoituksissa tarpeen.)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00018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Monikkomuoto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>
                <a:sym typeface="Wingdings"/>
              </a:rPr>
              <a:t>Useita </a:t>
            </a:r>
            <a:r>
              <a:rPr lang="fi-FI" dirty="0">
                <a:sym typeface="Wingdings"/>
              </a:rPr>
              <a:t>subjekteja</a:t>
            </a:r>
          </a:p>
          <a:p>
            <a:pPr lvl="1"/>
            <a:r>
              <a:rPr lang="fi-FI" b="1" dirty="0">
                <a:sym typeface="Wingdings"/>
              </a:rPr>
              <a:t>Romaani ja novelli </a:t>
            </a:r>
            <a:r>
              <a:rPr lang="fi-FI" dirty="0">
                <a:sym typeface="Wingdings"/>
              </a:rPr>
              <a:t>ovat proosan lajeja, mutta </a:t>
            </a:r>
            <a:r>
              <a:rPr lang="fi-FI" b="1" dirty="0">
                <a:sym typeface="Wingdings"/>
              </a:rPr>
              <a:t>runo ja näytelmä</a:t>
            </a:r>
            <a:r>
              <a:rPr lang="fi-FI" dirty="0">
                <a:sym typeface="Wingdings"/>
              </a:rPr>
              <a:t> eivät</a:t>
            </a:r>
            <a:r>
              <a:rPr lang="fi-FI" dirty="0" smtClean="0">
                <a:sym typeface="Wingdings"/>
              </a:rPr>
              <a:t>.</a:t>
            </a:r>
          </a:p>
          <a:p>
            <a:pPr lvl="1"/>
            <a:r>
              <a:rPr lang="fi-FI" dirty="0" smtClean="0">
                <a:sym typeface="Wingdings"/>
              </a:rPr>
              <a:t>Tähän tekoon syyllisiä olivat sekä </a:t>
            </a:r>
            <a:r>
              <a:rPr lang="fi-FI" b="1" dirty="0" smtClean="0">
                <a:sym typeface="Wingdings"/>
              </a:rPr>
              <a:t>Pekka</a:t>
            </a:r>
            <a:r>
              <a:rPr lang="fi-FI" dirty="0" smtClean="0">
                <a:sym typeface="Wingdings"/>
              </a:rPr>
              <a:t> että </a:t>
            </a:r>
            <a:r>
              <a:rPr lang="fi-FI" b="1" dirty="0" smtClean="0">
                <a:sym typeface="Wingdings"/>
              </a:rPr>
              <a:t>Matti</a:t>
            </a:r>
            <a:r>
              <a:rPr lang="fi-FI" dirty="0" smtClean="0">
                <a:sym typeface="Wingdings"/>
              </a:rPr>
              <a:t>.</a:t>
            </a:r>
            <a:endParaRPr lang="fi-FI" dirty="0">
              <a:sym typeface="Wingdings"/>
            </a:endParaRPr>
          </a:p>
          <a:p>
            <a:r>
              <a:rPr lang="fi-FI" dirty="0">
                <a:sym typeface="Wingdings"/>
              </a:rPr>
              <a:t>Lukusana + tunnetut yksilöt</a:t>
            </a:r>
          </a:p>
          <a:p>
            <a:pPr lvl="1"/>
            <a:r>
              <a:rPr lang="fi-FI" b="1" dirty="0">
                <a:sym typeface="Wingdings"/>
              </a:rPr>
              <a:t>Nämä kolme </a:t>
            </a:r>
            <a:r>
              <a:rPr lang="fi-FI" dirty="0">
                <a:sym typeface="Wingdings"/>
              </a:rPr>
              <a:t>valitsivat Koirien Kalevalan</a:t>
            </a:r>
            <a:r>
              <a:rPr lang="fi-FI" dirty="0" smtClean="0">
                <a:sym typeface="Wingdings"/>
              </a:rPr>
              <a:t>.</a:t>
            </a:r>
          </a:p>
          <a:p>
            <a:pPr lvl="1"/>
            <a:endParaRPr lang="fi-FI" dirty="0">
              <a:sym typeface="Wingdings"/>
            </a:endParaRPr>
          </a:p>
          <a:p>
            <a:pPr lvl="1"/>
            <a:endParaRPr lang="fi-FI" dirty="0" smtClean="0">
              <a:sym typeface="Wingdings"/>
            </a:endParaRPr>
          </a:p>
          <a:p>
            <a:pPr marL="228600" lvl="1" indent="0">
              <a:buNone/>
            </a:pPr>
            <a:r>
              <a:rPr lang="fi-FI" dirty="0" smtClean="0">
                <a:sym typeface="Wingdings"/>
              </a:rPr>
              <a:t>Ongelmia tuottavat usein monimutkaisemmat virkkeet, joissa subjekti on abstrakti.  </a:t>
            </a:r>
            <a:r>
              <a:rPr lang="fi-FI" dirty="0" smtClean="0">
                <a:sym typeface="Wingdings"/>
              </a:rPr>
              <a:t>Kun löydät subjektin, älä mieti sen merkitystä vaan muotoa (yksikkö/monikko).</a:t>
            </a:r>
          </a:p>
          <a:p>
            <a:pPr marL="228600" lvl="1" indent="0">
              <a:buNone/>
            </a:pPr>
            <a:endParaRPr lang="fi-FI" dirty="0" smtClean="0">
              <a:sym typeface="Wingdings"/>
            </a:endParaRPr>
          </a:p>
          <a:p>
            <a:pPr marL="228600" lvl="1" indent="0"/>
            <a:r>
              <a:rPr lang="fi-FI" dirty="0" smtClean="0">
                <a:sym typeface="Wingdings"/>
              </a:rPr>
              <a:t>Kumpikin päätuomareista antoi valmentajalle ottelurangaistuksen.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63968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576824"/>
            <a:ext cx="6508377" cy="740288"/>
          </a:xfrm>
        </p:spPr>
        <p:txBody>
          <a:bodyPr/>
          <a:lstStyle/>
          <a:p>
            <a:r>
              <a:rPr lang="fi-FI" dirty="0" smtClean="0"/>
              <a:t>Harjoitellaan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1520952"/>
            <a:ext cx="6738851" cy="475101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Punahilkka-sadun kaltaiset aloitus ja lopetus on aina ollut saduille tyypillisiä.</a:t>
            </a:r>
          </a:p>
          <a:p>
            <a:r>
              <a:rPr lang="fi-FI" dirty="0" smtClean="0"/>
              <a:t>Punahilkka-sadun kaltaiset </a:t>
            </a:r>
            <a:r>
              <a:rPr lang="fi-FI" b="1" dirty="0" smtClean="0"/>
              <a:t>aloitus ja lopetus </a:t>
            </a:r>
            <a:r>
              <a:rPr lang="fi-FI" dirty="0" smtClean="0"/>
              <a:t>ovat aina olleet saduille tyypillisiä.</a:t>
            </a:r>
          </a:p>
          <a:p>
            <a:r>
              <a:rPr lang="fi-FI" dirty="0" smtClean="0"/>
              <a:t>Punahilkassa on myös vahvoja fiktiivisiä piirteitä, jotka on saduille ominaisia.</a:t>
            </a:r>
          </a:p>
          <a:p>
            <a:r>
              <a:rPr lang="fi-FI" dirty="0"/>
              <a:t>Punahilkassa on myös vahvoja fiktiivisiä piirteitä, </a:t>
            </a:r>
            <a:r>
              <a:rPr lang="fi-FI" b="1" dirty="0"/>
              <a:t>jotka</a:t>
            </a:r>
            <a:r>
              <a:rPr lang="fi-FI" dirty="0"/>
              <a:t> </a:t>
            </a:r>
            <a:r>
              <a:rPr lang="fi-FI" dirty="0" smtClean="0"/>
              <a:t>ovat saduille </a:t>
            </a:r>
            <a:r>
              <a:rPr lang="fi-FI" dirty="0"/>
              <a:t>ominaisia.</a:t>
            </a:r>
          </a:p>
          <a:p>
            <a:r>
              <a:rPr lang="fi-FI" dirty="0" smtClean="0"/>
              <a:t>Metsästäjällä ovat mukana sakset, joilla hän leikkaa suden vatsan auki.</a:t>
            </a:r>
          </a:p>
          <a:p>
            <a:r>
              <a:rPr lang="fi-FI" b="1" dirty="0" smtClean="0"/>
              <a:t>Metsästäjällä</a:t>
            </a:r>
            <a:r>
              <a:rPr lang="fi-FI" dirty="0" smtClean="0"/>
              <a:t> on mukana </a:t>
            </a:r>
            <a:r>
              <a:rPr lang="fi-FI" b="1" dirty="0"/>
              <a:t>sakset</a:t>
            </a:r>
            <a:r>
              <a:rPr lang="fi-FI" dirty="0"/>
              <a:t>, joilla hän leikkaa suden vatsan auki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7693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Harjoitellaan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Kyseessä onkin se, etteivät suurin osa lapsista ole tarpeeksi kehittyneitä tajuamaan, että arkielämä on pääosin tylsää.</a:t>
            </a:r>
          </a:p>
          <a:p>
            <a:r>
              <a:rPr lang="fi-FI" dirty="0" smtClean="0"/>
              <a:t>Ongelma onkin </a:t>
            </a:r>
            <a:r>
              <a:rPr lang="fi-FI" dirty="0"/>
              <a:t>se, </a:t>
            </a:r>
            <a:r>
              <a:rPr lang="fi-FI" dirty="0" smtClean="0"/>
              <a:t>ettei </a:t>
            </a:r>
            <a:r>
              <a:rPr lang="fi-FI" dirty="0"/>
              <a:t>suurin </a:t>
            </a:r>
            <a:r>
              <a:rPr lang="fi-FI" b="1" dirty="0"/>
              <a:t>osa</a:t>
            </a:r>
            <a:r>
              <a:rPr lang="fi-FI" dirty="0"/>
              <a:t> lapsista ole </a:t>
            </a:r>
            <a:r>
              <a:rPr lang="fi-FI"/>
              <a:t>tarpeeksi </a:t>
            </a:r>
            <a:r>
              <a:rPr lang="fi-FI" smtClean="0"/>
              <a:t>kehittynyt tajuamaan</a:t>
            </a:r>
            <a:r>
              <a:rPr lang="fi-FI" dirty="0"/>
              <a:t>, että arkielämä on pääosin tylsää.</a:t>
            </a:r>
          </a:p>
          <a:p>
            <a:r>
              <a:rPr lang="fi-FI" dirty="0" smtClean="0"/>
              <a:t>Sopiiko järki ja erilaiset mielipiteet enää yhtä aikaa samaan pääkoppaan?</a:t>
            </a:r>
          </a:p>
          <a:p>
            <a:r>
              <a:rPr lang="fi-FI" dirty="0" smtClean="0"/>
              <a:t>Sopivatko </a:t>
            </a:r>
            <a:r>
              <a:rPr lang="fi-FI" b="1" dirty="0"/>
              <a:t>järki</a:t>
            </a:r>
            <a:r>
              <a:rPr lang="fi-FI" dirty="0"/>
              <a:t> ja erilaiset </a:t>
            </a:r>
            <a:r>
              <a:rPr lang="fi-FI" b="1" dirty="0"/>
              <a:t>mielipiteet</a:t>
            </a:r>
            <a:r>
              <a:rPr lang="fi-FI" dirty="0"/>
              <a:t> enää yhtä aikaa samaan pääkoppaan?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05976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Rektio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Tietty sana vaatii toisen sanan tiettyyn muotoon. </a:t>
            </a:r>
          </a:p>
          <a:p>
            <a:pPr marL="457200" lvl="1" indent="0">
              <a:buNone/>
            </a:pPr>
            <a:r>
              <a:rPr lang="fi-FI" dirty="0" smtClean="0"/>
              <a:t>V: Onko kesäloma riittävä syy ylensyönnille ja laiskottelulle?</a:t>
            </a:r>
          </a:p>
          <a:p>
            <a:pPr marL="457200" lvl="1" indent="0">
              <a:buNone/>
            </a:pPr>
            <a:r>
              <a:rPr lang="fi-FI" dirty="0" smtClean="0"/>
              <a:t>O: Onko kesäloma riittävä </a:t>
            </a:r>
            <a:r>
              <a:rPr lang="fi-FI" b="1" dirty="0" smtClean="0"/>
              <a:t>syy</a:t>
            </a:r>
            <a:r>
              <a:rPr lang="fi-FI" dirty="0" smtClean="0"/>
              <a:t> </a:t>
            </a:r>
            <a:r>
              <a:rPr lang="fi-FI" b="1" dirty="0" smtClean="0"/>
              <a:t>ylensyöntiin</a:t>
            </a:r>
            <a:r>
              <a:rPr lang="fi-FI" dirty="0" smtClean="0"/>
              <a:t> ja </a:t>
            </a:r>
            <a:r>
              <a:rPr lang="fi-FI" b="1" dirty="0" smtClean="0"/>
              <a:t>laiskotteluun</a:t>
            </a:r>
            <a:r>
              <a:rPr lang="fi-FI" dirty="0" smtClean="0"/>
              <a:t>?</a:t>
            </a:r>
          </a:p>
          <a:p>
            <a:pPr marL="457200" lvl="1" indent="0">
              <a:buNone/>
            </a:pPr>
            <a:r>
              <a:rPr lang="fi-FI" dirty="0" smtClean="0"/>
              <a:t>V: Elokuva pohjautuu Jane Austenin tunnetulle romaanille.</a:t>
            </a:r>
          </a:p>
          <a:p>
            <a:pPr marL="457200" lvl="1" indent="0">
              <a:buNone/>
            </a:pPr>
            <a:r>
              <a:rPr lang="fi-FI" dirty="0" smtClean="0"/>
              <a:t>O: Elokuva </a:t>
            </a:r>
            <a:r>
              <a:rPr lang="fi-FI" b="1" dirty="0" smtClean="0"/>
              <a:t>pohjautuu</a:t>
            </a:r>
            <a:r>
              <a:rPr lang="fi-FI" dirty="0" smtClean="0"/>
              <a:t> Jane Austenin </a:t>
            </a:r>
            <a:r>
              <a:rPr lang="fi-FI" b="1" dirty="0" smtClean="0"/>
              <a:t>tunnettuun</a:t>
            </a:r>
            <a:r>
              <a:rPr lang="fi-FI" dirty="0" smtClean="0"/>
              <a:t> </a:t>
            </a:r>
            <a:r>
              <a:rPr lang="fi-FI" b="1" dirty="0" smtClean="0"/>
              <a:t>romaaniin</a:t>
            </a:r>
            <a:r>
              <a:rPr lang="fi-FI" dirty="0" smtClean="0"/>
              <a:t>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85902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Tavallisimpia rektioita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fi-FI" sz="1600" dirty="0" smtClean="0"/>
              <a:t>alkaa lukea</a:t>
            </a:r>
          </a:p>
          <a:p>
            <a:r>
              <a:rPr lang="fi-FI" sz="1600" dirty="0" smtClean="0"/>
              <a:t>aloittaa lukeminen</a:t>
            </a:r>
          </a:p>
          <a:p>
            <a:r>
              <a:rPr lang="fi-FI" sz="1600" dirty="0" smtClean="0"/>
              <a:t>ruveta lukemaan</a:t>
            </a:r>
          </a:p>
          <a:p>
            <a:r>
              <a:rPr lang="fi-FI" sz="1600" dirty="0" smtClean="0"/>
              <a:t>ryhtyä lukemaan</a:t>
            </a:r>
          </a:p>
          <a:p>
            <a:endParaRPr lang="fi-FI" sz="1600" dirty="0"/>
          </a:p>
          <a:p>
            <a:r>
              <a:rPr lang="fi-FI" sz="1600" dirty="0"/>
              <a:t>lakata lukemasta</a:t>
            </a:r>
          </a:p>
          <a:p>
            <a:r>
              <a:rPr lang="fi-FI" sz="1600" dirty="0"/>
              <a:t>lopettaa lukeminen</a:t>
            </a:r>
          </a:p>
          <a:p>
            <a:endParaRPr lang="fi-FI" sz="1600" dirty="0" smtClean="0"/>
          </a:p>
          <a:p>
            <a:r>
              <a:rPr lang="fi-FI" sz="1600" dirty="0" smtClean="0"/>
              <a:t>altistua jollekin</a:t>
            </a:r>
          </a:p>
          <a:p>
            <a:r>
              <a:rPr lang="fi-FI" sz="1600" dirty="0" smtClean="0"/>
              <a:t>este jollekin</a:t>
            </a:r>
          </a:p>
          <a:p>
            <a:r>
              <a:rPr lang="fi-FI" sz="1600" dirty="0" smtClean="0"/>
              <a:t>hairahtua johonkin</a:t>
            </a:r>
          </a:p>
          <a:p>
            <a:r>
              <a:rPr lang="fi-FI" sz="1600" dirty="0" smtClean="0"/>
              <a:t>havaita joksikin</a:t>
            </a:r>
          </a:p>
          <a:p>
            <a:r>
              <a:rPr lang="fi-FI" sz="1600" dirty="0" smtClean="0"/>
              <a:t>katsoa joksikin</a:t>
            </a:r>
          </a:p>
          <a:p>
            <a:r>
              <a:rPr lang="fi-FI" sz="1600" dirty="0" smtClean="0"/>
              <a:t>kokea jokin joksikin</a:t>
            </a:r>
          </a:p>
          <a:p>
            <a:r>
              <a:rPr lang="fi-FI" sz="1600" dirty="0" smtClean="0"/>
              <a:t>käsittää joksikin</a:t>
            </a:r>
          </a:p>
          <a:p>
            <a:r>
              <a:rPr lang="fi-FI" sz="1600" dirty="0" smtClean="0"/>
              <a:t>mieltää joksikin</a:t>
            </a:r>
          </a:p>
          <a:p>
            <a:endParaRPr lang="fi-FI" sz="1600" dirty="0" smtClean="0"/>
          </a:p>
          <a:p>
            <a:endParaRPr lang="fi-FI" sz="1600" dirty="0" smtClean="0"/>
          </a:p>
          <a:p>
            <a:endParaRPr lang="fi-FI" sz="1600" dirty="0" smtClean="0"/>
          </a:p>
          <a:p>
            <a:endParaRPr lang="fi-FI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23769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kio">
  <a:themeElements>
    <a:clrScheme name="Etu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ukio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Auki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Aukio.thmx</Template>
  <TotalTime>209</TotalTime>
  <Words>618</Words>
  <Application>Microsoft Office PowerPoint</Application>
  <PresentationFormat>Näytössä katseltava diaesitys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Aukio</vt:lpstr>
      <vt:lpstr>Kongruenssi ja rektio</vt:lpstr>
      <vt:lpstr>Kongruenssi</vt:lpstr>
      <vt:lpstr>Miten tiedän, tuleeko yksikkö- vai monikkoverbi?</vt:lpstr>
      <vt:lpstr>Yksikkömuoto</vt:lpstr>
      <vt:lpstr>Monikkomuoto</vt:lpstr>
      <vt:lpstr>Harjoitellaan</vt:lpstr>
      <vt:lpstr>Harjoitellaan</vt:lpstr>
      <vt:lpstr>Rektio</vt:lpstr>
      <vt:lpstr>Tavallisimpia rektioita</vt:lpstr>
      <vt:lpstr>Tavallisimpia rektioita</vt:lpstr>
      <vt:lpstr>Rektio jatkuu</vt:lpstr>
      <vt:lpstr>Harjoitellaan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Kongruenssi ja rektio</dc:title>
  <dc:creator>Terhi Lintunen</dc:creator>
  <cp:lastModifiedBy>Terhi</cp:lastModifiedBy>
  <cp:revision>25</cp:revision>
  <dcterms:created xsi:type="dcterms:W3CDTF">2013-10-30T11:09:23Z</dcterms:created>
  <dcterms:modified xsi:type="dcterms:W3CDTF">2014-09-03T07:42:26Z</dcterms:modified>
</cp:coreProperties>
</file>