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Henritius" initials="IH" lastIdx="1" clrIdx="0">
    <p:extLst>
      <p:ext uri="{19B8F6BF-5375-455C-9EA6-DF929625EA0E}">
        <p15:presenceInfo xmlns:p15="http://schemas.microsoft.com/office/powerpoint/2012/main" userId="ccf1abf7b7143d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7D"/>
    <a:srgbClr val="F3EAF0"/>
    <a:srgbClr val="0BB0BD"/>
    <a:srgbClr val="0CBCC8"/>
    <a:srgbClr val="0AA6B2"/>
    <a:srgbClr val="0A9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88602" autoAdjust="0"/>
  </p:normalViewPr>
  <p:slideViewPr>
    <p:cSldViewPr snapToGrid="0">
      <p:cViewPr varScale="1">
        <p:scale>
          <a:sx n="101" d="100"/>
          <a:sy n="101" d="100"/>
        </p:scale>
        <p:origin x="9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E6E39-8C62-4346-9A0B-D5CF6FAC8542}" type="datetimeFigureOut">
              <a:rPr lang="fi-FI" smtClean="0"/>
              <a:t>10.2.2022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7FCA2-8AEA-2840-B516-DA7F1C9C5745}" type="slidenum">
              <a:rPr lang="fi-FI" smtClean="0"/>
              <a:t>‹#›</a:t>
            </a:fld>
            <a:endParaRPr lang="fi-FI"/>
          </a:p>
        </p:txBody>
      </p:sp>
    </p:spTree>
    <p:extLst>
      <p:ext uri="{BB962C8B-B14F-4D97-AF65-F5344CB8AC3E}">
        <p14:creationId xmlns:p14="http://schemas.microsoft.com/office/powerpoint/2010/main" val="168111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buFont typeface="Symbol" panose="05050102010706020507" pitchFamily="18" charset="2"/>
              <a:buNone/>
              <a:defRPr/>
            </a:pPr>
            <a:r>
              <a:rPr lang="fi-FI" sz="1200" dirty="0">
                <a:latin typeface="Times New Roman" panose="02020603050405020304" pitchFamily="18" charset="0"/>
                <a:ea typeface="Calibri" panose="020F0502020204030204" pitchFamily="34" charset="0"/>
                <a:cs typeface="Times New Roman" panose="02020603050405020304" pitchFamily="18" charset="0"/>
              </a:rPr>
              <a:t>Työskentelyidea: toiminnallinen motivointi.</a:t>
            </a:r>
          </a:p>
          <a:p>
            <a:pPr>
              <a:lnSpc>
                <a:spcPct val="115000"/>
              </a:lnSpc>
              <a:buFont typeface="Symbol" panose="05050102010706020507" pitchFamily="18" charset="2"/>
              <a:buNone/>
              <a:defRPr/>
            </a:pPr>
            <a:r>
              <a:rPr lang="fi-FI" sz="1200" dirty="0">
                <a:latin typeface="Times New Roman" panose="02020603050405020304" pitchFamily="18" charset="0"/>
                <a:ea typeface="Calibri" panose="020F0502020204030204" pitchFamily="34" charset="0"/>
                <a:cs typeface="Times New Roman" panose="02020603050405020304" pitchFamily="18" charset="0"/>
              </a:rPr>
              <a:t>Työskentelyä varten tarvitaan </a:t>
            </a:r>
            <a:r>
              <a:rPr lang="fi-FI" sz="1200" b="1" dirty="0">
                <a:latin typeface="Times New Roman" panose="02020603050405020304" pitchFamily="18" charset="0"/>
                <a:ea typeface="Calibri" panose="020F0502020204030204" pitchFamily="34" charset="0"/>
                <a:cs typeface="Times New Roman" panose="02020603050405020304" pitchFamily="18" charset="0"/>
              </a:rPr>
              <a:t>seitsemän henkilön ryhmät</a:t>
            </a:r>
            <a:r>
              <a:rPr lang="fi-FI" sz="1200" dirty="0">
                <a:latin typeface="Times New Roman" panose="02020603050405020304" pitchFamily="18" charset="0"/>
                <a:ea typeface="Calibri" panose="020F0502020204030204" pitchFamily="34" charset="0"/>
                <a:cs typeface="Times New Roman" panose="02020603050405020304" pitchFamily="18" charset="0"/>
              </a:rPr>
              <a:t>. Ryhmät muodostetaan siten, että opettajalla on erikokoisia ja -värisiä legoja seitsemän kutakin. </a:t>
            </a:r>
          </a:p>
          <a:p>
            <a:pPr>
              <a:lnSpc>
                <a:spcPct val="115000"/>
              </a:lnSpc>
              <a:buFont typeface="Symbol" panose="05050102010706020507" pitchFamily="18" charset="2"/>
              <a:buNone/>
              <a:defRPr/>
            </a:pPr>
            <a:r>
              <a:rPr lang="fi-FI" sz="1200" dirty="0">
                <a:latin typeface="Times New Roman" panose="02020603050405020304" pitchFamily="18" charset="0"/>
                <a:ea typeface="Calibri" panose="020F0502020204030204" pitchFamily="34" charset="0"/>
                <a:cs typeface="Times New Roman" panose="02020603050405020304" pitchFamily="18" charset="0"/>
              </a:rPr>
              <a:t>Opiskelijat saavat luokkaan tullessaan ottaa laatikosta yhden legon. Ryhmien muodostusvaiheessa he kuljeskelevat luokassa ja etsivät oman ryhmänsä. </a:t>
            </a:r>
          </a:p>
          <a:p>
            <a:pPr>
              <a:lnSpc>
                <a:spcPct val="115000"/>
              </a:lnSpc>
              <a:buFont typeface="Symbol" panose="05050102010706020507" pitchFamily="18" charset="2"/>
              <a:buNone/>
              <a:defRPr/>
            </a:pPr>
            <a:endParaRPr lang="fi-FI" sz="1200" dirty="0">
              <a:ea typeface="Calibri" panose="020F0502020204030204" pitchFamily="34" charset="0"/>
              <a:cs typeface="Times New Roman" panose="02020603050405020304" pitchFamily="18" charset="0"/>
            </a:endParaRPr>
          </a:p>
          <a:p>
            <a:pPr>
              <a:lnSpc>
                <a:spcPct val="115000"/>
              </a:lnSpc>
              <a:buFont typeface="Symbol" panose="05050102010706020507" pitchFamily="18" charset="2"/>
              <a:buNone/>
              <a:defRPr/>
            </a:pPr>
            <a:r>
              <a:rPr lang="fi-FI" sz="1200" dirty="0">
                <a:latin typeface="Times New Roman" panose="02020603050405020304" pitchFamily="18" charset="0"/>
                <a:ea typeface="Calibri" panose="020F0502020204030204" pitchFamily="34" charset="0"/>
                <a:cs typeface="Times New Roman" panose="02020603050405020304" pitchFamily="18" charset="0"/>
              </a:rPr>
              <a:t>Sen jälkeen joka ryhmä saa seitsemän A4-kokoista paperia, joissa kussakin on yksi iso kirjain sanasta TUPAKKA. </a:t>
            </a:r>
          </a:p>
          <a:p>
            <a:pPr>
              <a:lnSpc>
                <a:spcPct val="115000"/>
              </a:lnSpc>
              <a:buFont typeface="Symbol" panose="05050102010706020507" pitchFamily="18" charset="2"/>
              <a:buNone/>
              <a:defRPr/>
            </a:pPr>
            <a:r>
              <a:rPr lang="fi-FI" sz="1200" dirty="0">
                <a:latin typeface="Times New Roman" panose="02020603050405020304" pitchFamily="18" charset="0"/>
                <a:ea typeface="Calibri" panose="020F0502020204030204" pitchFamily="34" charset="0"/>
                <a:cs typeface="Times New Roman" panose="02020603050405020304" pitchFamily="18" charset="0"/>
              </a:rPr>
              <a:t>Jokaisella opiskelijalla on siis yksi paperi kädessään. </a:t>
            </a:r>
            <a:endParaRPr lang="fi-FI" sz="1200" dirty="0">
              <a:ea typeface="Calibri" panose="020F0502020204030204" pitchFamily="34" charset="0"/>
              <a:cs typeface="Times New Roman" panose="02020603050405020304" pitchFamily="18" charset="0"/>
            </a:endParaRPr>
          </a:p>
          <a:p>
            <a:pPr>
              <a:lnSpc>
                <a:spcPct val="115000"/>
              </a:lnSpc>
              <a:buFont typeface="Symbol" panose="05050102010706020507" pitchFamily="18" charset="2"/>
              <a:buNone/>
              <a:defRPr/>
            </a:pPr>
            <a:r>
              <a:rPr lang="fi-FI" sz="1200" dirty="0">
                <a:latin typeface="Times New Roman" panose="02020603050405020304" pitchFamily="18" charset="0"/>
                <a:ea typeface="Calibri" panose="020F0502020204030204" pitchFamily="34" charset="0"/>
                <a:cs typeface="Times New Roman" panose="02020603050405020304" pitchFamily="18" charset="0"/>
              </a:rPr>
              <a:t>Opettaja antaa vihjeitä, joiden perusteella ryhmien tulee ratkaista, mikä sana on kyseessä ja muodostaa sana asettumalla laput kädessä riviin niin, että sana on luettavissa oikein vasemmalta oikealle. </a:t>
            </a:r>
            <a:r>
              <a:rPr lang="en-US" sz="1200" dirty="0" err="1">
                <a:latin typeface="Times New Roman" panose="02020603050405020304" pitchFamily="18" charset="0"/>
                <a:ea typeface="Calibri" panose="020F0502020204030204" pitchFamily="34" charset="0"/>
                <a:cs typeface="Times New Roman" panose="02020603050405020304" pitchFamily="18" charset="0"/>
              </a:rPr>
              <a:t>Tämä</a:t>
            </a:r>
            <a:r>
              <a:rPr lang="en-US" sz="1200" dirty="0">
                <a:latin typeface="Times New Roman" panose="02020603050405020304" pitchFamily="18" charset="0"/>
                <a:ea typeface="Calibri" panose="020F0502020204030204" pitchFamily="34" charset="0"/>
                <a:cs typeface="Times New Roman" panose="02020603050405020304" pitchFamily="18" charset="0"/>
              </a:rPr>
              <a:t> on </a:t>
            </a:r>
            <a:r>
              <a:rPr lang="en-US" sz="1200" dirty="0" err="1">
                <a:latin typeface="Times New Roman" panose="02020603050405020304" pitchFamily="18" charset="0"/>
                <a:ea typeface="Calibri" panose="020F0502020204030204" pitchFamily="34" charset="0"/>
                <a:cs typeface="Times New Roman" panose="02020603050405020304" pitchFamily="18" charset="0"/>
              </a:rPr>
              <a:t>nopeuskilpailu</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buFont typeface="Symbol" panose="05050102010706020507" pitchFamily="18" charset="2"/>
              <a:buNone/>
              <a:defRPr/>
            </a:pPr>
            <a:endParaRPr lang="fi-FI" sz="1200" dirty="0">
              <a:ea typeface="Calibri" panose="020F0502020204030204" pitchFamily="34" charset="0"/>
              <a:cs typeface="Times New Roman" panose="02020603050405020304" pitchFamily="18" charset="0"/>
            </a:endParaRPr>
          </a:p>
          <a:p>
            <a:pPr>
              <a:lnSpc>
                <a:spcPct val="115000"/>
              </a:lnSpc>
              <a:spcAft>
                <a:spcPts val="1000"/>
              </a:spcAft>
              <a:buFont typeface="Symbol" panose="05050102010706020507" pitchFamily="18" charset="2"/>
              <a:buNone/>
              <a:defRPr/>
            </a:pPr>
            <a:r>
              <a:rPr lang="en-US" sz="1200" dirty="0" err="1">
                <a:latin typeface="Times New Roman" panose="02020603050405020304" pitchFamily="18" charset="0"/>
                <a:ea typeface="Calibri" panose="020F0502020204030204" pitchFamily="34" charset="0"/>
                <a:cs typeface="Times New Roman" panose="02020603050405020304" pitchFamily="18" charset="0"/>
              </a:rPr>
              <a:t>Vihjeiden</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ratkaisut</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fi-FI" sz="1200" dirty="0">
              <a:ea typeface="Calibri" panose="020F0502020204030204" pitchFamily="34" charset="0"/>
              <a:cs typeface="Times New Roman" panose="02020603050405020304" pitchFamily="18" charset="0"/>
            </a:endParaRPr>
          </a:p>
          <a:p>
            <a:pPr>
              <a:lnSpc>
                <a:spcPct val="115000"/>
              </a:lnSpc>
              <a:spcAft>
                <a:spcPts val="1000"/>
              </a:spcAft>
              <a:defRPr/>
            </a:pPr>
            <a:r>
              <a:rPr lang="fi-FI" sz="1200" dirty="0">
                <a:ea typeface="Calibri" panose="020F0502020204030204" pitchFamily="34" charset="0"/>
                <a:cs typeface="Times New Roman" panose="02020603050405020304" pitchFamily="18" charset="0"/>
              </a:rPr>
              <a:t>	• pieni nainen = akka</a:t>
            </a:r>
          </a:p>
          <a:p>
            <a:pPr>
              <a:lnSpc>
                <a:spcPct val="115000"/>
              </a:lnSpc>
              <a:spcAft>
                <a:spcPts val="1000"/>
              </a:spcAft>
              <a:defRPr/>
            </a:pPr>
            <a:r>
              <a:rPr lang="fi-FI" sz="1200" dirty="0">
                <a:ea typeface="Calibri" panose="020F0502020204030204" pitchFamily="34" charset="0"/>
                <a:cs typeface="Times New Roman" panose="02020603050405020304" pitchFamily="18" charset="0"/>
              </a:rPr>
              <a:t>	• pieni huone = tupa</a:t>
            </a:r>
          </a:p>
          <a:p>
            <a:pPr>
              <a:lnSpc>
                <a:spcPct val="115000"/>
              </a:lnSpc>
              <a:spcAft>
                <a:spcPts val="1000"/>
              </a:spcAft>
              <a:defRPr/>
            </a:pPr>
            <a:r>
              <a:rPr lang="fi-FI" sz="1200" dirty="0">
                <a:ea typeface="Calibri" panose="020F0502020204030204" pitchFamily="34" charset="0"/>
                <a:cs typeface="Times New Roman" panose="02020603050405020304" pitchFamily="18" charset="0"/>
              </a:rPr>
              <a:t>	• pelikorteista muodostuu sellainen = pakka</a:t>
            </a:r>
          </a:p>
          <a:p>
            <a:pPr>
              <a:lnSpc>
                <a:spcPct val="115000"/>
              </a:lnSpc>
              <a:spcAft>
                <a:spcPts val="1000"/>
              </a:spcAft>
              <a:defRPr/>
            </a:pPr>
            <a:r>
              <a:rPr lang="fi-FI" sz="1200" dirty="0">
                <a:ea typeface="Calibri" panose="020F0502020204030204" pitchFamily="34" charset="0"/>
                <a:cs typeface="Times New Roman" panose="02020603050405020304" pitchFamily="18" charset="0"/>
              </a:rPr>
              <a:t>	• sillä voi lämmittää huoneen = takka</a:t>
            </a:r>
          </a:p>
          <a:p>
            <a:pPr>
              <a:lnSpc>
                <a:spcPct val="115000"/>
              </a:lnSpc>
              <a:spcAft>
                <a:spcPts val="1000"/>
              </a:spcAft>
              <a:defRPr/>
            </a:pPr>
            <a:r>
              <a:rPr lang="fi-FI" sz="1200" dirty="0">
                <a:ea typeface="Calibri" panose="020F0502020204030204" pitchFamily="34" charset="0"/>
                <a:cs typeface="Times New Roman" panose="02020603050405020304" pitchFamily="18" charset="0"/>
              </a:rPr>
              <a:t>	• virtalähde = akku</a:t>
            </a:r>
          </a:p>
          <a:p>
            <a:pPr>
              <a:lnSpc>
                <a:spcPct val="115000"/>
              </a:lnSpc>
              <a:spcAft>
                <a:spcPts val="1000"/>
              </a:spcAft>
              <a:defRPr/>
            </a:pPr>
            <a:r>
              <a:rPr lang="fi-FI" sz="1200" dirty="0">
                <a:ea typeface="Calibri" panose="020F0502020204030204" pitchFamily="34" charset="0"/>
                <a:cs typeface="Times New Roman" panose="02020603050405020304" pitchFamily="18" charset="0"/>
              </a:rPr>
              <a:t>	• sitä pitkin voi kulkea = katu</a:t>
            </a:r>
          </a:p>
          <a:p>
            <a:pPr>
              <a:lnSpc>
                <a:spcPct val="115000"/>
              </a:lnSpc>
              <a:spcAft>
                <a:spcPts val="1000"/>
              </a:spcAft>
              <a:defRPr/>
            </a:pPr>
            <a:r>
              <a:rPr lang="fi-FI" sz="1200" dirty="0">
                <a:ea typeface="Calibri" panose="020F0502020204030204" pitchFamily="34" charset="0"/>
                <a:cs typeface="Times New Roman" panose="02020603050405020304" pitchFamily="18" charset="0"/>
              </a:rPr>
              <a:t>	• paha haju = katku</a:t>
            </a:r>
          </a:p>
          <a:p>
            <a:pPr>
              <a:lnSpc>
                <a:spcPct val="115000"/>
              </a:lnSpc>
              <a:spcAft>
                <a:spcPts val="1000"/>
              </a:spcAft>
              <a:defRPr/>
            </a:pPr>
            <a:r>
              <a:rPr lang="fi-FI" sz="1200" dirty="0">
                <a:ea typeface="Calibri" panose="020F0502020204030204" pitchFamily="34" charset="0"/>
                <a:cs typeface="Times New Roman" panose="02020603050405020304" pitchFamily="18" charset="0"/>
              </a:rPr>
              <a:t>	• laillinen syövän aiheuttaja = tupakka</a:t>
            </a:r>
          </a:p>
        </p:txBody>
      </p:sp>
      <p:sp>
        <p:nvSpPr>
          <p:cNvPr id="4" name="Slide Number Placeholder 3"/>
          <p:cNvSpPr>
            <a:spLocks noGrp="1"/>
          </p:cNvSpPr>
          <p:nvPr>
            <p:ph type="sldNum" sz="quarter" idx="5"/>
          </p:nvPr>
        </p:nvSpPr>
        <p:spPr/>
        <p:txBody>
          <a:bodyPr/>
          <a:lstStyle/>
          <a:p>
            <a:fld id="{79E7FCA2-8AEA-2840-B516-DA7F1C9C5745}" type="slidenum">
              <a:rPr lang="fi-FI" smtClean="0"/>
              <a:t>2</a:t>
            </a:fld>
            <a:endParaRPr lang="fi-FI"/>
          </a:p>
        </p:txBody>
      </p:sp>
    </p:spTree>
    <p:extLst>
      <p:ext uri="{BB962C8B-B14F-4D97-AF65-F5344CB8AC3E}">
        <p14:creationId xmlns:p14="http://schemas.microsoft.com/office/powerpoint/2010/main" val="27754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solidFill>
                  <a:srgbClr val="000000"/>
                </a:solidFill>
              </a:rPr>
              <a:t>Työskentelyidea: Diaa voi käyttää keskustelevan opetuspuheen tukena. </a:t>
            </a:r>
            <a:endParaRPr lang="fi-FI" altLang="en-FI" dirty="0"/>
          </a:p>
        </p:txBody>
      </p:sp>
      <p:sp>
        <p:nvSpPr>
          <p:cNvPr id="4" name="Slide Number Placeholder 3"/>
          <p:cNvSpPr>
            <a:spLocks noGrp="1"/>
          </p:cNvSpPr>
          <p:nvPr>
            <p:ph type="sldNum" sz="quarter" idx="5"/>
          </p:nvPr>
        </p:nvSpPr>
        <p:spPr/>
        <p:txBody>
          <a:bodyPr/>
          <a:lstStyle/>
          <a:p>
            <a:fld id="{79E7FCA2-8AEA-2840-B516-DA7F1C9C5745}" type="slidenum">
              <a:rPr lang="fi-FI" smtClean="0"/>
              <a:t>11</a:t>
            </a:fld>
            <a:endParaRPr lang="fi-FI"/>
          </a:p>
        </p:txBody>
      </p:sp>
    </p:spTree>
    <p:extLst>
      <p:ext uri="{BB962C8B-B14F-4D97-AF65-F5344CB8AC3E}">
        <p14:creationId xmlns:p14="http://schemas.microsoft.com/office/powerpoint/2010/main" val="2805035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en-FI" dirty="0"/>
          </a:p>
        </p:txBody>
      </p:sp>
      <p:sp>
        <p:nvSpPr>
          <p:cNvPr id="4" name="Slide Number Placeholder 3"/>
          <p:cNvSpPr>
            <a:spLocks noGrp="1"/>
          </p:cNvSpPr>
          <p:nvPr>
            <p:ph type="sldNum" sz="quarter" idx="5"/>
          </p:nvPr>
        </p:nvSpPr>
        <p:spPr/>
        <p:txBody>
          <a:bodyPr/>
          <a:lstStyle/>
          <a:p>
            <a:fld id="{79E7FCA2-8AEA-2840-B516-DA7F1C9C5745}" type="slidenum">
              <a:rPr lang="fi-FI" smtClean="0"/>
              <a:t>12</a:t>
            </a:fld>
            <a:endParaRPr lang="fi-FI"/>
          </a:p>
        </p:txBody>
      </p:sp>
    </p:spTree>
    <p:extLst>
      <p:ext uri="{BB962C8B-B14F-4D97-AF65-F5344CB8AC3E}">
        <p14:creationId xmlns:p14="http://schemas.microsoft.com/office/powerpoint/2010/main" val="3890192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en-FI" dirty="0">
                <a:solidFill>
                  <a:srgbClr val="000000"/>
                </a:solidFill>
                <a:latin typeface="WordVisi_MSFontService"/>
              </a:rPr>
              <a:t>Työskentelyidea: Keskustelutehtävä rytmittämään oppituntia.</a:t>
            </a:r>
            <a:endParaRPr lang="fi-FI" altLang="en-FI" dirty="0"/>
          </a:p>
          <a:p>
            <a:endParaRPr lang="fi-FI" altLang="en-FI" dirty="0"/>
          </a:p>
        </p:txBody>
      </p:sp>
      <p:sp>
        <p:nvSpPr>
          <p:cNvPr id="4" name="Slide Number Placeholder 3"/>
          <p:cNvSpPr>
            <a:spLocks noGrp="1"/>
          </p:cNvSpPr>
          <p:nvPr>
            <p:ph type="sldNum" sz="quarter" idx="5"/>
          </p:nvPr>
        </p:nvSpPr>
        <p:spPr/>
        <p:txBody>
          <a:bodyPr/>
          <a:lstStyle/>
          <a:p>
            <a:fld id="{79E7FCA2-8AEA-2840-B516-DA7F1C9C5745}" type="slidenum">
              <a:rPr lang="fi-FI" smtClean="0"/>
              <a:t>13</a:t>
            </a:fld>
            <a:endParaRPr lang="fi-FI"/>
          </a:p>
        </p:txBody>
      </p:sp>
    </p:spTree>
    <p:extLst>
      <p:ext uri="{BB962C8B-B14F-4D97-AF65-F5344CB8AC3E}">
        <p14:creationId xmlns:p14="http://schemas.microsoft.com/office/powerpoint/2010/main" val="3497172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solidFill>
                  <a:srgbClr val="000000"/>
                </a:solidFill>
              </a:rPr>
              <a:t>Työskentelyidea: Tekstin työstöharjoitus, tavoitteena poimia tekstistä keskeisiä asioita. Työskentely tukee myös yhdessä toimimista. Digikirjassa on aiheeseen liittyvä video.  </a:t>
            </a:r>
            <a:endParaRPr lang="fi-FI" altLang="en-FI" dirty="0"/>
          </a:p>
        </p:txBody>
      </p:sp>
      <p:sp>
        <p:nvSpPr>
          <p:cNvPr id="4" name="Slide Number Placeholder 3"/>
          <p:cNvSpPr>
            <a:spLocks noGrp="1"/>
          </p:cNvSpPr>
          <p:nvPr>
            <p:ph type="sldNum" sz="quarter" idx="5"/>
          </p:nvPr>
        </p:nvSpPr>
        <p:spPr/>
        <p:txBody>
          <a:bodyPr/>
          <a:lstStyle/>
          <a:p>
            <a:fld id="{79E7FCA2-8AEA-2840-B516-DA7F1C9C5745}" type="slidenum">
              <a:rPr lang="fi-FI" smtClean="0"/>
              <a:t>14</a:t>
            </a:fld>
            <a:endParaRPr lang="fi-FI"/>
          </a:p>
        </p:txBody>
      </p:sp>
    </p:spTree>
    <p:extLst>
      <p:ext uri="{BB962C8B-B14F-4D97-AF65-F5344CB8AC3E}">
        <p14:creationId xmlns:p14="http://schemas.microsoft.com/office/powerpoint/2010/main" val="108981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dirty="0">
                <a:solidFill>
                  <a:srgbClr val="000000"/>
                </a:solidFill>
              </a:rPr>
              <a:t>Työskentelyidea:  Vaihtoehdoksi tekstin työstöharjoitus, tavoitteena poimia tekstistä keskeisiä asioita. Työskentely tukee myös yhdessä toimimista. </a:t>
            </a:r>
            <a:endParaRPr lang="fi-FI" altLang="en-FI" dirty="0"/>
          </a:p>
          <a:p>
            <a:endParaRPr lang="fi-FI" altLang="en-FI" dirty="0"/>
          </a:p>
        </p:txBody>
      </p:sp>
      <p:sp>
        <p:nvSpPr>
          <p:cNvPr id="4" name="Slide Number Placeholder 3"/>
          <p:cNvSpPr>
            <a:spLocks noGrp="1"/>
          </p:cNvSpPr>
          <p:nvPr>
            <p:ph type="sldNum" sz="quarter" idx="5"/>
          </p:nvPr>
        </p:nvSpPr>
        <p:spPr/>
        <p:txBody>
          <a:bodyPr/>
          <a:lstStyle/>
          <a:p>
            <a:fld id="{79E7FCA2-8AEA-2840-B516-DA7F1C9C5745}" type="slidenum">
              <a:rPr lang="fi-FI" smtClean="0"/>
              <a:t>15</a:t>
            </a:fld>
            <a:endParaRPr lang="fi-FI"/>
          </a:p>
        </p:txBody>
      </p:sp>
    </p:spTree>
    <p:extLst>
      <p:ext uri="{BB962C8B-B14F-4D97-AF65-F5344CB8AC3E}">
        <p14:creationId xmlns:p14="http://schemas.microsoft.com/office/powerpoint/2010/main" val="3647848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dirty="0">
                <a:solidFill>
                  <a:srgbClr val="000000"/>
                </a:solidFill>
                <a:latin typeface="WordVisi_MSFontService"/>
              </a:rPr>
              <a:t>Työskentelyidea: Keskustelutehtävä rytmittämään oppituntia. </a:t>
            </a:r>
            <a:r>
              <a:rPr lang="fi-FI" altLang="en-FI" dirty="0">
                <a:solidFill>
                  <a:srgbClr val="000000"/>
                </a:solidFill>
              </a:rPr>
              <a:t>Kuva aukeaa myös digikirjan kautta tyylikkäästi isona, kun kuvaa napauttaa.  </a:t>
            </a:r>
            <a:endParaRPr lang="fi-FI" altLang="en-FI" dirty="0"/>
          </a:p>
          <a:p>
            <a:endParaRPr lang="fi-FI" altLang="en-FI" dirty="0"/>
          </a:p>
          <a:p>
            <a:endParaRPr lang="fi-FI" altLang="en-FI" dirty="0"/>
          </a:p>
        </p:txBody>
      </p:sp>
      <p:sp>
        <p:nvSpPr>
          <p:cNvPr id="4" name="Slide Number Placeholder 3"/>
          <p:cNvSpPr>
            <a:spLocks noGrp="1"/>
          </p:cNvSpPr>
          <p:nvPr>
            <p:ph type="sldNum" sz="quarter" idx="5"/>
          </p:nvPr>
        </p:nvSpPr>
        <p:spPr/>
        <p:txBody>
          <a:bodyPr/>
          <a:lstStyle/>
          <a:p>
            <a:fld id="{79E7FCA2-8AEA-2840-B516-DA7F1C9C5745}" type="slidenum">
              <a:rPr lang="fi-FI" smtClean="0"/>
              <a:t>16</a:t>
            </a:fld>
            <a:endParaRPr lang="fi-FI"/>
          </a:p>
        </p:txBody>
      </p:sp>
    </p:spTree>
    <p:extLst>
      <p:ext uri="{BB962C8B-B14F-4D97-AF65-F5344CB8AC3E}">
        <p14:creationId xmlns:p14="http://schemas.microsoft.com/office/powerpoint/2010/main" val="4030483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dirty="0">
                <a:solidFill>
                  <a:srgbClr val="000000"/>
                </a:solidFill>
                <a:latin typeface="WordVisi_MSFontService"/>
              </a:rPr>
              <a:t>Työskentelyidea: Keskustelutehtävä rytmittämään oppituntia. </a:t>
            </a:r>
            <a:r>
              <a:rPr lang="fi-FI" altLang="en-FI" sz="1200" dirty="0">
                <a:solidFill>
                  <a:srgbClr val="000000"/>
                </a:solidFill>
              </a:rPr>
              <a:t>Kuva aukeaa myös digikirjan kautta tyylikkäästi isona, kun kuvaa napauttaa.  </a:t>
            </a:r>
            <a:endParaRPr lang="fi-FI" altLang="en-FI" dirty="0"/>
          </a:p>
          <a:p>
            <a:endParaRPr lang="fi-FI" altLang="en-FI" dirty="0"/>
          </a:p>
        </p:txBody>
      </p:sp>
      <p:sp>
        <p:nvSpPr>
          <p:cNvPr id="4" name="Slide Number Placeholder 3"/>
          <p:cNvSpPr>
            <a:spLocks noGrp="1"/>
          </p:cNvSpPr>
          <p:nvPr>
            <p:ph type="sldNum" sz="quarter" idx="5"/>
          </p:nvPr>
        </p:nvSpPr>
        <p:spPr/>
        <p:txBody>
          <a:bodyPr/>
          <a:lstStyle/>
          <a:p>
            <a:fld id="{79E7FCA2-8AEA-2840-B516-DA7F1C9C5745}" type="slidenum">
              <a:rPr lang="fi-FI" smtClean="0"/>
              <a:t>17</a:t>
            </a:fld>
            <a:endParaRPr lang="fi-FI"/>
          </a:p>
        </p:txBody>
      </p:sp>
    </p:spTree>
    <p:extLst>
      <p:ext uri="{BB962C8B-B14F-4D97-AF65-F5344CB8AC3E}">
        <p14:creationId xmlns:p14="http://schemas.microsoft.com/office/powerpoint/2010/main" val="1980025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dirty="0">
                <a:solidFill>
                  <a:srgbClr val="000000"/>
                </a:solidFill>
              </a:rPr>
              <a:t>Työskentelyidea: Tekstin työstöharjoitus, tavoitteena poimia tekstistä keskeisiä asioita. Työskentely tukee myös yhdessä toimimista. </a:t>
            </a:r>
            <a:r>
              <a:rPr lang="fi-FI" altLang="en-FI" sz="1800" dirty="0">
                <a:solidFill>
                  <a:srgbClr val="000000"/>
                </a:solidFill>
              </a:rPr>
              <a:t>Digikirjassa on aiheeseen liittyvää lisäaineistoa.</a:t>
            </a:r>
            <a:endParaRPr lang="fi-FI" altLang="en-FI" dirty="0"/>
          </a:p>
          <a:p>
            <a:endParaRPr lang="fi-FI" altLang="en-FI" dirty="0"/>
          </a:p>
        </p:txBody>
      </p:sp>
      <p:sp>
        <p:nvSpPr>
          <p:cNvPr id="4" name="Slide Number Placeholder 3"/>
          <p:cNvSpPr>
            <a:spLocks noGrp="1"/>
          </p:cNvSpPr>
          <p:nvPr>
            <p:ph type="sldNum" sz="quarter" idx="5"/>
          </p:nvPr>
        </p:nvSpPr>
        <p:spPr/>
        <p:txBody>
          <a:bodyPr/>
          <a:lstStyle/>
          <a:p>
            <a:fld id="{79E7FCA2-8AEA-2840-B516-DA7F1C9C5745}" type="slidenum">
              <a:rPr lang="fi-FI" smtClean="0"/>
              <a:t>18</a:t>
            </a:fld>
            <a:endParaRPr lang="fi-FI"/>
          </a:p>
        </p:txBody>
      </p:sp>
    </p:spTree>
    <p:extLst>
      <p:ext uri="{BB962C8B-B14F-4D97-AF65-F5344CB8AC3E}">
        <p14:creationId xmlns:p14="http://schemas.microsoft.com/office/powerpoint/2010/main" val="764729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solidFill>
                  <a:srgbClr val="000000"/>
                </a:solidFill>
              </a:rPr>
              <a:t>Työskentelyidea: Diaa voi käyttää opetuspuheen tukena. Digikirjassa on aiheeseen liittyvää lisäaineistoa. </a:t>
            </a:r>
            <a:endParaRPr lang="fi-FI" altLang="en-FI" dirty="0"/>
          </a:p>
        </p:txBody>
      </p:sp>
      <p:sp>
        <p:nvSpPr>
          <p:cNvPr id="4" name="Slide Number Placeholder 3"/>
          <p:cNvSpPr>
            <a:spLocks noGrp="1"/>
          </p:cNvSpPr>
          <p:nvPr>
            <p:ph type="sldNum" sz="quarter" idx="5"/>
          </p:nvPr>
        </p:nvSpPr>
        <p:spPr/>
        <p:txBody>
          <a:bodyPr/>
          <a:lstStyle/>
          <a:p>
            <a:fld id="{79E7FCA2-8AEA-2840-B516-DA7F1C9C5745}" type="slidenum">
              <a:rPr lang="fi-FI" smtClean="0"/>
              <a:t>19</a:t>
            </a:fld>
            <a:endParaRPr lang="fi-FI"/>
          </a:p>
        </p:txBody>
      </p:sp>
    </p:spTree>
    <p:extLst>
      <p:ext uri="{BB962C8B-B14F-4D97-AF65-F5344CB8AC3E}">
        <p14:creationId xmlns:p14="http://schemas.microsoft.com/office/powerpoint/2010/main" val="1984682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dirty="0">
                <a:solidFill>
                  <a:srgbClr val="000000"/>
                </a:solidFill>
                <a:latin typeface="WordVisi_MSFontService"/>
              </a:rPr>
              <a:t>Työskentelyidea: Soveltava tehtävä rytmittämään oppituntia. Samalla myös </a:t>
            </a:r>
            <a:r>
              <a:rPr lang="fi-FI" altLang="en-FI" sz="1200" dirty="0">
                <a:solidFill>
                  <a:srgbClr val="000000"/>
                </a:solidFill>
              </a:rPr>
              <a:t>tekstin työstöharjoitus, tavoitteena poimia tekstistä keskeisiä asioita. Digikirjassa on aiheeseen liittyvä video.  </a:t>
            </a:r>
            <a:endParaRPr lang="fi-FI" altLang="en-FI" dirty="0"/>
          </a:p>
        </p:txBody>
      </p:sp>
      <p:sp>
        <p:nvSpPr>
          <p:cNvPr id="4" name="Slide Number Placeholder 3"/>
          <p:cNvSpPr>
            <a:spLocks noGrp="1"/>
          </p:cNvSpPr>
          <p:nvPr>
            <p:ph type="sldNum" sz="quarter" idx="5"/>
          </p:nvPr>
        </p:nvSpPr>
        <p:spPr/>
        <p:txBody>
          <a:bodyPr/>
          <a:lstStyle/>
          <a:p>
            <a:fld id="{79E7FCA2-8AEA-2840-B516-DA7F1C9C5745}" type="slidenum">
              <a:rPr lang="fi-FI" smtClean="0"/>
              <a:t>20</a:t>
            </a:fld>
            <a:endParaRPr lang="fi-FI"/>
          </a:p>
        </p:txBody>
      </p:sp>
    </p:spTree>
    <p:extLst>
      <p:ext uri="{BB962C8B-B14F-4D97-AF65-F5344CB8AC3E}">
        <p14:creationId xmlns:p14="http://schemas.microsoft.com/office/powerpoint/2010/main" val="421747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en-FI" dirty="0"/>
              <a:t>Työskentelyidea: Vaihtoehtoisesti aloitus kuvan ja pienen pohdintatehtävän avulla</a:t>
            </a:r>
          </a:p>
          <a:p>
            <a:endParaRPr lang="fi-FI" dirty="0"/>
          </a:p>
        </p:txBody>
      </p:sp>
      <p:sp>
        <p:nvSpPr>
          <p:cNvPr id="4" name="Slide Number Placeholder 3"/>
          <p:cNvSpPr>
            <a:spLocks noGrp="1"/>
          </p:cNvSpPr>
          <p:nvPr>
            <p:ph type="sldNum" sz="quarter" idx="5"/>
          </p:nvPr>
        </p:nvSpPr>
        <p:spPr/>
        <p:txBody>
          <a:bodyPr/>
          <a:lstStyle/>
          <a:p>
            <a:fld id="{79E7FCA2-8AEA-2840-B516-DA7F1C9C5745}" type="slidenum">
              <a:rPr lang="fi-FI" smtClean="0"/>
              <a:t>3</a:t>
            </a:fld>
            <a:endParaRPr lang="fi-FI"/>
          </a:p>
        </p:txBody>
      </p:sp>
    </p:spTree>
    <p:extLst>
      <p:ext uri="{BB962C8B-B14F-4D97-AF65-F5344CB8AC3E}">
        <p14:creationId xmlns:p14="http://schemas.microsoft.com/office/powerpoint/2010/main" val="2165556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solidFill>
                  <a:srgbClr val="000000"/>
                </a:solidFill>
              </a:rPr>
              <a:t>Työskentelyidea: Diaa voi käyttää opetuspuheen tukena. Lisäksi tehtävä oppikirjasta rytmittämään työskentelyä ja tukemaan sosiaalisia taitoja. </a:t>
            </a:r>
            <a:endParaRPr lang="fi-FI" altLang="en-FI" dirty="0"/>
          </a:p>
        </p:txBody>
      </p:sp>
      <p:sp>
        <p:nvSpPr>
          <p:cNvPr id="4" name="Slide Number Placeholder 3"/>
          <p:cNvSpPr>
            <a:spLocks noGrp="1"/>
          </p:cNvSpPr>
          <p:nvPr>
            <p:ph type="sldNum" sz="quarter" idx="5"/>
          </p:nvPr>
        </p:nvSpPr>
        <p:spPr/>
        <p:txBody>
          <a:bodyPr/>
          <a:lstStyle/>
          <a:p>
            <a:fld id="{79E7FCA2-8AEA-2840-B516-DA7F1C9C5745}" type="slidenum">
              <a:rPr lang="fi-FI" smtClean="0"/>
              <a:t>21</a:t>
            </a:fld>
            <a:endParaRPr lang="fi-FI"/>
          </a:p>
        </p:txBody>
      </p:sp>
    </p:spTree>
    <p:extLst>
      <p:ext uri="{BB962C8B-B14F-4D97-AF65-F5344CB8AC3E}">
        <p14:creationId xmlns:p14="http://schemas.microsoft.com/office/powerpoint/2010/main" val="2673033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dirty="0">
                <a:solidFill>
                  <a:srgbClr val="000000"/>
                </a:solidFill>
                <a:latin typeface="WordVisi_MSFontService"/>
              </a:rPr>
              <a:t>Työskentelyidea: Soveltava arviointitehtävä rytmittämään oppituntia. Tehtävä tukee tiedonkäsittelyn vaativampia tasoja.</a:t>
            </a:r>
            <a:endParaRPr lang="fi-FI" altLang="en-FI" dirty="0"/>
          </a:p>
        </p:txBody>
      </p:sp>
      <p:sp>
        <p:nvSpPr>
          <p:cNvPr id="4" name="Slide Number Placeholder 3"/>
          <p:cNvSpPr>
            <a:spLocks noGrp="1"/>
          </p:cNvSpPr>
          <p:nvPr>
            <p:ph type="sldNum" sz="quarter" idx="5"/>
          </p:nvPr>
        </p:nvSpPr>
        <p:spPr/>
        <p:txBody>
          <a:bodyPr/>
          <a:lstStyle/>
          <a:p>
            <a:fld id="{79E7FCA2-8AEA-2840-B516-DA7F1C9C5745}" type="slidenum">
              <a:rPr lang="fi-FI" smtClean="0"/>
              <a:t>22</a:t>
            </a:fld>
            <a:endParaRPr lang="fi-FI"/>
          </a:p>
        </p:txBody>
      </p:sp>
    </p:spTree>
    <p:extLst>
      <p:ext uri="{BB962C8B-B14F-4D97-AF65-F5344CB8AC3E}">
        <p14:creationId xmlns:p14="http://schemas.microsoft.com/office/powerpoint/2010/main" val="2575926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solidFill>
                  <a:srgbClr val="000000"/>
                </a:solidFill>
              </a:rPr>
              <a:t>Työskentelyidea: Diaa voi käyttää keskustelevan opetuspuheen tukena. Digikirjassa on aiheeseen liittyvää lisäaineistoa. </a:t>
            </a:r>
            <a:endParaRPr lang="fi-FI" altLang="en-FI" dirty="0"/>
          </a:p>
        </p:txBody>
      </p:sp>
      <p:sp>
        <p:nvSpPr>
          <p:cNvPr id="4" name="Slide Number Placeholder 3"/>
          <p:cNvSpPr>
            <a:spLocks noGrp="1"/>
          </p:cNvSpPr>
          <p:nvPr>
            <p:ph type="sldNum" sz="quarter" idx="5"/>
          </p:nvPr>
        </p:nvSpPr>
        <p:spPr/>
        <p:txBody>
          <a:bodyPr/>
          <a:lstStyle/>
          <a:p>
            <a:fld id="{79E7FCA2-8AEA-2840-B516-DA7F1C9C5745}" type="slidenum">
              <a:rPr lang="fi-FI" smtClean="0"/>
              <a:t>23</a:t>
            </a:fld>
            <a:endParaRPr lang="fi-FI"/>
          </a:p>
        </p:txBody>
      </p:sp>
    </p:spTree>
    <p:extLst>
      <p:ext uri="{BB962C8B-B14F-4D97-AF65-F5344CB8AC3E}">
        <p14:creationId xmlns:p14="http://schemas.microsoft.com/office/powerpoint/2010/main" val="194624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fi-FI" altLang="en-FI" sz="1200" b="1" dirty="0">
                <a:latin typeface="Times New Roman" panose="02020603050405020304" pitchFamily="18" charset="0"/>
                <a:ea typeface="Calibri" panose="020F0502020204030204" pitchFamily="34" charset="0"/>
                <a:cs typeface="Times New Roman" panose="02020603050405020304" pitchFamily="18" charset="0"/>
              </a:rPr>
              <a:t>Soveltava tehtävä: Tupakan markkinamies </a:t>
            </a:r>
          </a:p>
          <a:p>
            <a:pPr>
              <a:lnSpc>
                <a:spcPct val="115000"/>
              </a:lnSpc>
              <a:spcAft>
                <a:spcPts val="1000"/>
              </a:spcAft>
            </a:pPr>
            <a:endParaRPr lang="fi-FI" altLang="en-FI" sz="12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fi-FI" altLang="en-FI" sz="1200" dirty="0">
                <a:latin typeface="Times New Roman" panose="02020603050405020304" pitchFamily="18" charset="0"/>
                <a:ea typeface="Calibri" panose="020F0502020204030204" pitchFamily="34" charset="0"/>
                <a:cs typeface="Times New Roman" panose="02020603050405020304" pitchFamily="18" charset="0"/>
              </a:rPr>
              <a:t>Ryhmissä tehdään ”käänteistä markkinointia”, eli ryhmissä suunnitellaan nikotiinituotteita myyviä kampanjajulisteita, jossa tuodaan mahdollisimman monipuolisesti esiin tuotteiden aiheuttamat haitat</a:t>
            </a:r>
            <a:r>
              <a:rPr lang="fi-FI" altLang="en-FI" sz="1200" dirty="0">
                <a:latin typeface="Cambria" panose="02040503050406030204" pitchFamily="18" charset="0"/>
                <a:ea typeface="Calibri" panose="020F0502020204030204" pitchFamily="34" charset="0"/>
                <a:cs typeface="Times New Roman" panose="02020603050405020304" pitchFamily="18" charset="0"/>
              </a:rPr>
              <a:t>. </a:t>
            </a:r>
          </a:p>
          <a:p>
            <a:pPr>
              <a:lnSpc>
                <a:spcPct val="115000"/>
              </a:lnSpc>
              <a:spcAft>
                <a:spcPts val="1000"/>
              </a:spcAft>
            </a:pPr>
            <a:r>
              <a:rPr lang="fi-FI" altLang="en-FI" sz="1200" dirty="0">
                <a:latin typeface="Cambria" panose="02040503050406030204" pitchFamily="18" charset="0"/>
                <a:ea typeface="Calibri" panose="020F0502020204030204" pitchFamily="34" charset="0"/>
                <a:cs typeface="Times New Roman" panose="02020603050405020304" pitchFamily="18" charset="0"/>
              </a:rPr>
              <a:t>Eri ryhmät voivat suunnitella julisteen eri lähestymistavoilla. </a:t>
            </a:r>
          </a:p>
          <a:p>
            <a:pPr>
              <a:lnSpc>
                <a:spcPct val="115000"/>
              </a:lnSpc>
              <a:spcAft>
                <a:spcPts val="1000"/>
              </a:spcAft>
            </a:pPr>
            <a:r>
              <a:rPr lang="fi-FI" altLang="en-FI" sz="1200" dirty="0">
                <a:latin typeface="Cambria" panose="02040503050406030204" pitchFamily="18" charset="0"/>
                <a:ea typeface="Calibri" panose="020F0502020204030204" pitchFamily="34" charset="0"/>
                <a:cs typeface="Times New Roman" panose="02020603050405020304" pitchFamily="18" charset="0"/>
              </a:rPr>
              <a:t>Haitat voidaan jaotella terveydellisiin, taloudellisiin, eettisiin tai lyhyt- ja pitkäaikaisiin haittoihin sekä suoriin ja välillisiin haittoihin.</a:t>
            </a:r>
          </a:p>
          <a:p>
            <a:pPr>
              <a:lnSpc>
                <a:spcPct val="115000"/>
              </a:lnSpc>
              <a:spcAft>
                <a:spcPts val="1000"/>
              </a:spcAft>
            </a:pPr>
            <a:r>
              <a:rPr lang="fi-FI" altLang="en-FI" sz="1200" dirty="0">
                <a:latin typeface="Cambria" panose="02040503050406030204" pitchFamily="18" charset="0"/>
                <a:ea typeface="Calibri" panose="020F0502020204030204" pitchFamily="34" charset="0"/>
                <a:cs typeface="Times New Roman" panose="02020603050405020304" pitchFamily="18" charset="0"/>
              </a:rPr>
              <a:t>Niitä voidaan tarkastella myös yksilön, yhteisöjen, yhteiskunnan tai globaalista näkökulmasta.</a:t>
            </a:r>
            <a:endParaRPr lang="fi-FI" altLang="en-FI" sz="1200" dirty="0">
              <a:ea typeface="Calibri" panose="020F0502020204030204" pitchFamily="34" charset="0"/>
              <a:cs typeface="Times New Roman" panose="02020603050405020304" pitchFamily="18" charset="0"/>
            </a:endParaRPr>
          </a:p>
          <a:p>
            <a:endParaRPr lang="fi-FI" altLang="en-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7FCA2-8AEA-2840-B516-DA7F1C9C5745}" type="slidenum">
              <a:rPr lang="fi-FI" smtClean="0"/>
              <a:t>24</a:t>
            </a:fld>
            <a:endParaRPr lang="fi-FI"/>
          </a:p>
        </p:txBody>
      </p:sp>
    </p:spTree>
    <p:extLst>
      <p:ext uri="{BB962C8B-B14F-4D97-AF65-F5344CB8AC3E}">
        <p14:creationId xmlns:p14="http://schemas.microsoft.com/office/powerpoint/2010/main" val="1844066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dirty="0"/>
              <a:t>Työskentelyideana vaihtoehtoinen, hieman erilainen ja luova soveltava tehtävä.</a:t>
            </a:r>
          </a:p>
        </p:txBody>
      </p:sp>
      <p:sp>
        <p:nvSpPr>
          <p:cNvPr id="4" name="Slide Number Placeholder 3"/>
          <p:cNvSpPr>
            <a:spLocks noGrp="1"/>
          </p:cNvSpPr>
          <p:nvPr>
            <p:ph type="sldNum" sz="quarter" idx="5"/>
          </p:nvPr>
        </p:nvSpPr>
        <p:spPr/>
        <p:txBody>
          <a:bodyPr/>
          <a:lstStyle/>
          <a:p>
            <a:fld id="{79E7FCA2-8AEA-2840-B516-DA7F1C9C5745}" type="slidenum">
              <a:rPr lang="fi-FI" smtClean="0"/>
              <a:t>25</a:t>
            </a:fld>
            <a:endParaRPr lang="fi-FI"/>
          </a:p>
        </p:txBody>
      </p:sp>
    </p:spTree>
    <p:extLst>
      <p:ext uri="{BB962C8B-B14F-4D97-AF65-F5344CB8AC3E}">
        <p14:creationId xmlns:p14="http://schemas.microsoft.com/office/powerpoint/2010/main" val="1674269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dirty="0"/>
              <a:t>Työskentelyidea: Perustellun kannanoton harjoitus, mikä tukee myös sosiaalisia taitoja.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a typeface="Calibri" panose="020F0502020204030204" pitchFamily="34" charset="0"/>
                <a:cs typeface="Times New Roman" panose="02020603050405020304" pitchFamily="18" charset="0"/>
              </a:rPr>
              <a:t>Luokan lattialle muodostetaan näkymätön lämpömittari, jonka nollapisteessä seisotaan.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a typeface="Calibri" panose="020F0502020204030204" pitchFamily="34" charset="0"/>
                <a:cs typeface="Times New Roman" panose="02020603050405020304" pitchFamily="18" charset="0"/>
              </a:rPr>
              <a:t>Opettaja antaa väitteen.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a typeface="Calibri" panose="020F0502020204030204" pitchFamily="34" charset="0"/>
                <a:cs typeface="Times New Roman" panose="02020603050405020304" pitchFamily="18" charset="0"/>
              </a:rPr>
              <a:t>Opiskelijat asettuvat lämpömittarin asteikolle sen mukaan, ovatko samaa vai eri mieltä väitteestä.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a typeface="Calibri" panose="020F0502020204030204" pitchFamily="34" charset="0"/>
                <a:cs typeface="Times New Roman" panose="02020603050405020304" pitchFamily="18" charset="0"/>
              </a:rPr>
              <a:t>Opettaja voi kysyä muutamalta oppilaalta perustelun valinnalleen, jonka jälkeen käydään lyhyt yleiskeskustelu asiasta. </a:t>
            </a:r>
          </a:p>
          <a:p>
            <a:endParaRPr lang="fi-FI" altLang="en-FI" dirty="0"/>
          </a:p>
        </p:txBody>
      </p:sp>
      <p:sp>
        <p:nvSpPr>
          <p:cNvPr id="4" name="Slide Number Placeholder 3"/>
          <p:cNvSpPr>
            <a:spLocks noGrp="1"/>
          </p:cNvSpPr>
          <p:nvPr>
            <p:ph type="sldNum" sz="quarter" idx="5"/>
          </p:nvPr>
        </p:nvSpPr>
        <p:spPr/>
        <p:txBody>
          <a:bodyPr/>
          <a:lstStyle/>
          <a:p>
            <a:fld id="{79E7FCA2-8AEA-2840-B516-DA7F1C9C5745}" type="slidenum">
              <a:rPr lang="fi-FI" smtClean="0"/>
              <a:t>26</a:t>
            </a:fld>
            <a:endParaRPr lang="fi-FI"/>
          </a:p>
        </p:txBody>
      </p:sp>
    </p:spTree>
    <p:extLst>
      <p:ext uri="{BB962C8B-B14F-4D97-AF65-F5344CB8AC3E}">
        <p14:creationId xmlns:p14="http://schemas.microsoft.com/office/powerpoint/2010/main" val="3327509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solidFill>
                  <a:srgbClr val="000000"/>
                </a:solidFill>
              </a:rPr>
              <a:t>Työskentelyidea: Tässä oppitunnin aiheen tavoitteet toisella tavalla muotoiltuna. Tätä diaa voi käyttää oppitunnin loppukoontina, läksyn runkona tai muistiinpanotiivistelmänä.  </a:t>
            </a:r>
            <a:endParaRPr lang="fi-FI" altLang="en-FI" dirty="0"/>
          </a:p>
        </p:txBody>
      </p:sp>
      <p:sp>
        <p:nvSpPr>
          <p:cNvPr id="4" name="Slide Number Placeholder 3"/>
          <p:cNvSpPr>
            <a:spLocks noGrp="1"/>
          </p:cNvSpPr>
          <p:nvPr>
            <p:ph type="sldNum" sz="quarter" idx="5"/>
          </p:nvPr>
        </p:nvSpPr>
        <p:spPr/>
        <p:txBody>
          <a:bodyPr/>
          <a:lstStyle/>
          <a:p>
            <a:fld id="{79E7FCA2-8AEA-2840-B516-DA7F1C9C5745}" type="slidenum">
              <a:rPr lang="fi-FI" smtClean="0"/>
              <a:t>27</a:t>
            </a:fld>
            <a:endParaRPr lang="fi-FI"/>
          </a:p>
        </p:txBody>
      </p:sp>
    </p:spTree>
    <p:extLst>
      <p:ext uri="{BB962C8B-B14F-4D97-AF65-F5344CB8AC3E}">
        <p14:creationId xmlns:p14="http://schemas.microsoft.com/office/powerpoint/2010/main" val="351008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en-FI" sz="1200" dirty="0">
                <a:solidFill>
                  <a:srgbClr val="000000"/>
                </a:solidFill>
              </a:rPr>
              <a:t>Työskentelyidea: Opiskelija voi esimerkiksi tuntityöskentelyssä tai läksynä täydentää näihin tavoitteisiin keskeiset sisällöt. </a:t>
            </a:r>
            <a:endParaRPr lang="fi-FI" altLang="en-FI" dirty="0"/>
          </a:p>
          <a:p>
            <a:endParaRPr lang="fi-FI" dirty="0"/>
          </a:p>
        </p:txBody>
      </p:sp>
      <p:sp>
        <p:nvSpPr>
          <p:cNvPr id="4" name="Slide Number Placeholder 3"/>
          <p:cNvSpPr>
            <a:spLocks noGrp="1"/>
          </p:cNvSpPr>
          <p:nvPr>
            <p:ph type="sldNum" sz="quarter" idx="5"/>
          </p:nvPr>
        </p:nvSpPr>
        <p:spPr/>
        <p:txBody>
          <a:bodyPr/>
          <a:lstStyle/>
          <a:p>
            <a:fld id="{79E7FCA2-8AEA-2840-B516-DA7F1C9C5745}" type="slidenum">
              <a:rPr lang="fi-FI" smtClean="0"/>
              <a:t>4</a:t>
            </a:fld>
            <a:endParaRPr lang="fi-FI"/>
          </a:p>
        </p:txBody>
      </p:sp>
    </p:spTree>
    <p:extLst>
      <p:ext uri="{BB962C8B-B14F-4D97-AF65-F5344CB8AC3E}">
        <p14:creationId xmlns:p14="http://schemas.microsoft.com/office/powerpoint/2010/main" val="2200794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9E7FCA2-8AEA-2840-B516-DA7F1C9C5745}" type="slidenum">
              <a:rPr lang="fi-FI" smtClean="0"/>
              <a:t>5</a:t>
            </a:fld>
            <a:endParaRPr lang="fi-FI"/>
          </a:p>
        </p:txBody>
      </p:sp>
    </p:spTree>
    <p:extLst>
      <p:ext uri="{BB962C8B-B14F-4D97-AF65-F5344CB8AC3E}">
        <p14:creationId xmlns:p14="http://schemas.microsoft.com/office/powerpoint/2010/main" val="302596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solidFill>
                  <a:srgbClr val="000000"/>
                </a:solidFill>
              </a:rPr>
              <a:t>Työskentelyidea: Diaa voi käyttää keskustelevan opetuspuheen tukena. </a:t>
            </a:r>
            <a:endParaRPr lang="fi-FI" altLang="en-FI" dirty="0">
              <a:solidFill>
                <a:srgbClr val="000000"/>
              </a:solidFill>
              <a:latin typeface="Segoe UI" panose="020B0502040204020203" pitchFamily="34" charset="0"/>
            </a:endParaRPr>
          </a:p>
          <a:p>
            <a:r>
              <a:rPr lang="fi-FI" altLang="en-FI" sz="1200" dirty="0">
                <a:solidFill>
                  <a:srgbClr val="000000"/>
                </a:solidFill>
              </a:rPr>
              <a:t> </a:t>
            </a:r>
            <a:endParaRPr lang="fi-FI" altLang="en-FI" dirty="0">
              <a:solidFill>
                <a:srgbClr val="000000"/>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79E7FCA2-8AEA-2840-B516-DA7F1C9C5745}" type="slidenum">
              <a:rPr lang="fi-FI" smtClean="0"/>
              <a:t>6</a:t>
            </a:fld>
            <a:endParaRPr lang="fi-FI"/>
          </a:p>
        </p:txBody>
      </p:sp>
    </p:spTree>
    <p:extLst>
      <p:ext uri="{BB962C8B-B14F-4D97-AF65-F5344CB8AC3E}">
        <p14:creationId xmlns:p14="http://schemas.microsoft.com/office/powerpoint/2010/main" val="1165543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solidFill>
                  <a:srgbClr val="000000"/>
                </a:solidFill>
              </a:rPr>
              <a:t>Työskentelyidea: Diaa voi käyttää keskustelevan opetuspuheen tukena. </a:t>
            </a:r>
            <a:endParaRPr lang="fi-FI" altLang="en-FI" dirty="0">
              <a:solidFill>
                <a:srgbClr val="000000"/>
              </a:solidFill>
              <a:latin typeface="Segoe UI" panose="020B0502040204020203" pitchFamily="34" charset="0"/>
            </a:endParaRPr>
          </a:p>
          <a:p>
            <a:r>
              <a:rPr lang="fi-FI" altLang="en-FI" sz="1200" dirty="0">
                <a:solidFill>
                  <a:srgbClr val="000000"/>
                </a:solidFill>
              </a:rPr>
              <a:t> </a:t>
            </a:r>
            <a:endParaRPr lang="fi-FI" altLang="en-FI" dirty="0">
              <a:solidFill>
                <a:srgbClr val="000000"/>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79E7FCA2-8AEA-2840-B516-DA7F1C9C5745}" type="slidenum">
              <a:rPr lang="fi-FI" smtClean="0"/>
              <a:t>7</a:t>
            </a:fld>
            <a:endParaRPr lang="fi-FI"/>
          </a:p>
        </p:txBody>
      </p:sp>
    </p:spTree>
    <p:extLst>
      <p:ext uri="{BB962C8B-B14F-4D97-AF65-F5344CB8AC3E}">
        <p14:creationId xmlns:p14="http://schemas.microsoft.com/office/powerpoint/2010/main" val="294902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15000"/>
              </a:lnSpc>
              <a:defRPr/>
            </a:pPr>
            <a:r>
              <a:rPr lang="fi-FI" sz="1200" b="1" dirty="0">
                <a:latin typeface="Cambria" panose="02040503050406030204" pitchFamily="18" charset="0"/>
                <a:ea typeface="Calibri" panose="020F0502020204030204" pitchFamily="34" charset="0"/>
                <a:cs typeface="Times New Roman" panose="02020603050405020304" pitchFamily="18" charset="0"/>
              </a:rPr>
              <a:t>Työskentelyidea: Tiedon aktivointi </a:t>
            </a:r>
          </a:p>
          <a:p>
            <a:pPr marL="457200">
              <a:lnSpc>
                <a:spcPct val="115000"/>
              </a:lnSpc>
              <a:defRPr/>
            </a:pPr>
            <a:r>
              <a:rPr lang="fi-FI" sz="1200" dirty="0">
                <a:latin typeface="Cambria" panose="02040503050406030204" pitchFamily="18" charset="0"/>
                <a:ea typeface="Calibri" panose="020F0502020204030204" pitchFamily="34" charset="0"/>
                <a:cs typeface="Times New Roman" panose="02020603050405020304" pitchFamily="18" charset="0"/>
              </a:rPr>
              <a:t>Tupakka ja muut nikotiinituotteet on aiheena usein sellainen, että opiskelijat arvelevat tietävänsä siitä riittävästi ja kokevat aiheen olevan tuttua kertausta. Sen vuoksi onkin hyvä aktivoida ensin olemassa olevat tietorakenteet. </a:t>
            </a:r>
          </a:p>
          <a:p>
            <a:pPr marL="457200">
              <a:lnSpc>
                <a:spcPct val="115000"/>
              </a:lnSpc>
              <a:defRPr/>
            </a:pPr>
            <a:r>
              <a:rPr lang="fi-FI" sz="1200" dirty="0">
                <a:latin typeface="Cambria" panose="02040503050406030204" pitchFamily="18" charset="0"/>
                <a:ea typeface="Calibri" panose="020F0502020204030204" pitchFamily="34" charset="0"/>
                <a:cs typeface="Times New Roman" panose="02020603050405020304" pitchFamily="18" charset="0"/>
              </a:rPr>
              <a:t>Jos näyttää siltä, että asiat ovat hyvin hallussa, siitä voi antaa nuorille kiitosta. Usein kuitenkin tietoaukkoja on paljonkin. </a:t>
            </a:r>
          </a:p>
          <a:p>
            <a:pPr marL="457200">
              <a:lnSpc>
                <a:spcPct val="115000"/>
              </a:lnSpc>
              <a:defRPr/>
            </a:pPr>
            <a:endParaRPr lang="fi-FI" sz="1200" dirty="0">
              <a:latin typeface="Cambria" panose="02040503050406030204" pitchFamily="18" charset="0"/>
              <a:ea typeface="Calibri" panose="020F0502020204030204" pitchFamily="34" charset="0"/>
              <a:cs typeface="Times New Roman" panose="02020603050405020304" pitchFamily="18" charset="0"/>
            </a:endParaRPr>
          </a:p>
          <a:p>
            <a:pPr marL="457200">
              <a:lnSpc>
                <a:spcPct val="115000"/>
              </a:lnSpc>
              <a:defRPr/>
            </a:pPr>
            <a:r>
              <a:rPr lang="fi-FI" sz="1200" dirty="0">
                <a:latin typeface="Cambria" panose="02040503050406030204" pitchFamily="18" charset="0"/>
                <a:ea typeface="Calibri" panose="020F0502020204030204" pitchFamily="34" charset="0"/>
                <a:cs typeface="Times New Roman" panose="02020603050405020304" pitchFamily="18" charset="0"/>
              </a:rPr>
              <a:t>Hyvä tapa tiedon aktivointiin on aktiivinen kirjoitusharjoitus. Kukin kirjoittaa käsin seitsemän minuutin ajan kaiken, mitä tietää aiheesta tupakka. </a:t>
            </a:r>
          </a:p>
          <a:p>
            <a:pPr marL="457200">
              <a:lnSpc>
                <a:spcPct val="115000"/>
              </a:lnSpc>
              <a:defRPr/>
            </a:pPr>
            <a:r>
              <a:rPr lang="fi-FI" sz="1200" dirty="0">
                <a:latin typeface="Cambria" panose="02040503050406030204" pitchFamily="18" charset="0"/>
                <a:ea typeface="Calibri" panose="020F0502020204030204" pitchFamily="34" charset="0"/>
                <a:cs typeface="Times New Roman" panose="02020603050405020304" pitchFamily="18" charset="0"/>
              </a:rPr>
              <a:t>Asiat kirjataan juuri sellaisena ja siinä järjestyksessä, kuin ne tulevat mieleen. Kirjoittaminen tehdään kuitenkin kokonaisilla lauseilla. </a:t>
            </a:r>
          </a:p>
          <a:p>
            <a:pPr marL="457200">
              <a:lnSpc>
                <a:spcPct val="115000"/>
              </a:lnSpc>
              <a:defRPr/>
            </a:pPr>
            <a:endParaRPr lang="fi-FI" sz="1200" dirty="0">
              <a:latin typeface="Cambria" panose="02040503050406030204" pitchFamily="18" charset="0"/>
              <a:ea typeface="Calibri" panose="020F0502020204030204" pitchFamily="34" charset="0"/>
              <a:cs typeface="Times New Roman" panose="02020603050405020304" pitchFamily="18" charset="0"/>
            </a:endParaRPr>
          </a:p>
          <a:p>
            <a:pPr marL="457200">
              <a:lnSpc>
                <a:spcPct val="115000"/>
              </a:lnSpc>
              <a:defRPr/>
            </a:pPr>
            <a:r>
              <a:rPr lang="fi-FI" sz="1200" dirty="0">
                <a:latin typeface="Cambria" panose="02040503050406030204" pitchFamily="18" charset="0"/>
                <a:ea typeface="Calibri" panose="020F0502020204030204" pitchFamily="34" charset="0"/>
                <a:cs typeface="Times New Roman" panose="02020603050405020304" pitchFamily="18" charset="0"/>
              </a:rPr>
              <a:t>Käsin kirjoittamalla aivot aktivoituvat eri tavoin kuin koneella kirjoittaessa. Myös parityöskentely edistää vertaistyöskentelyä. </a:t>
            </a:r>
            <a:r>
              <a:rPr lang="fi-FI" sz="1200" b="1" dirty="0">
                <a:latin typeface="Cambria" panose="02040503050406030204" pitchFamily="18" charset="0"/>
                <a:ea typeface="Calibri" panose="020F0502020204030204" pitchFamily="34" charset="0"/>
                <a:cs typeface="Times New Roman" panose="02020603050405020304" pitchFamily="18" charset="0"/>
              </a:rPr>
              <a:t>Vaihtoehtoisesti </a:t>
            </a:r>
            <a:r>
              <a:rPr lang="fi-FI" sz="1200" dirty="0">
                <a:latin typeface="Cambria" panose="02040503050406030204" pitchFamily="18" charset="0"/>
                <a:ea typeface="Calibri" panose="020F0502020204030204" pitchFamily="34" charset="0"/>
                <a:cs typeface="Times New Roman" panose="02020603050405020304" pitchFamily="18" charset="0"/>
              </a:rPr>
              <a:t>aktivoinnin voi toteuttaa esimerkiksi jollakin sähköisellä seinällä. Opiskelijoiden tuottama tieto kootaan ja luokitellaan yhdessä esimerkiksi käsitekartaksi.</a:t>
            </a:r>
            <a:endParaRPr lang="fi-FI" sz="1200" dirty="0">
              <a:ea typeface="Calibri" panose="020F0502020204030204" pitchFamily="34" charset="0"/>
              <a:cs typeface="Times New Roman" panose="02020603050405020304" pitchFamily="18" charset="0"/>
            </a:endParaRPr>
          </a:p>
          <a:p>
            <a:pPr marL="457200">
              <a:lnSpc>
                <a:spcPct val="115000"/>
              </a:lnSpc>
              <a:defRPr/>
            </a:pPr>
            <a:endParaRPr lang="fi-FI" sz="12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7FCA2-8AEA-2840-B516-DA7F1C9C5745}" type="slidenum">
              <a:rPr lang="fi-FI" smtClean="0"/>
              <a:t>8</a:t>
            </a:fld>
            <a:endParaRPr lang="fi-FI"/>
          </a:p>
        </p:txBody>
      </p:sp>
    </p:spTree>
    <p:extLst>
      <p:ext uri="{BB962C8B-B14F-4D97-AF65-F5344CB8AC3E}">
        <p14:creationId xmlns:p14="http://schemas.microsoft.com/office/powerpoint/2010/main" val="137084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latin typeface="Cambria" panose="02040503050406030204" pitchFamily="18" charset="0"/>
                <a:ea typeface="Calibri" panose="020F0502020204030204" pitchFamily="34" charset="0"/>
                <a:cs typeface="Times New Roman" panose="02020603050405020304" pitchFamily="18" charset="0"/>
              </a:rPr>
              <a:t>Työskentelyidea: Aktivoinnin toisessa vaiheessa muodostetaan parit. Oma teksti luetaan vuorotellen parille. </a:t>
            </a:r>
          </a:p>
          <a:p>
            <a:r>
              <a:rPr lang="fi-FI" altLang="en-FI" sz="1200" dirty="0">
                <a:latin typeface="Cambria" panose="02040503050406030204" pitchFamily="18" charset="0"/>
                <a:ea typeface="Calibri" panose="020F0502020204030204" pitchFamily="34" charset="0"/>
                <a:cs typeface="Times New Roman" panose="02020603050405020304" pitchFamily="18" charset="0"/>
              </a:rPr>
              <a:t>Parin tehtävänä on kuuntelun lisäksi korjata karkeat asiavirheet. </a:t>
            </a:r>
          </a:p>
          <a:p>
            <a:r>
              <a:rPr lang="fi-FI" altLang="en-FI" sz="1200" dirty="0">
                <a:latin typeface="Cambria" panose="02040503050406030204" pitchFamily="18" charset="0"/>
                <a:ea typeface="Calibri" panose="020F0502020204030204" pitchFamily="34" charset="0"/>
                <a:cs typeface="Times New Roman" panose="02020603050405020304" pitchFamily="18" charset="0"/>
              </a:rPr>
              <a:t>Yhdessä tarkastellaan, mitä yhteistä molemmilla oli, ja mitä täydentävää toisella oli.</a:t>
            </a:r>
          </a:p>
          <a:p>
            <a:endParaRPr lang="fi-FI" altLang="en-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9E7FCA2-8AEA-2840-B516-DA7F1C9C5745}" type="slidenum">
              <a:rPr lang="fi-FI" smtClean="0"/>
              <a:t>9</a:t>
            </a:fld>
            <a:endParaRPr lang="fi-FI"/>
          </a:p>
        </p:txBody>
      </p:sp>
    </p:spTree>
    <p:extLst>
      <p:ext uri="{BB962C8B-B14F-4D97-AF65-F5344CB8AC3E}">
        <p14:creationId xmlns:p14="http://schemas.microsoft.com/office/powerpoint/2010/main" val="3834947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Työskentely: Opettaja on pääotsikon lisäksi laittanut väliotsikot</a:t>
            </a:r>
            <a:r>
              <a:rPr lang="fi-FI" sz="1200" dirty="0">
                <a:solidFill>
                  <a:srgbClr val="FF0000"/>
                </a:solidFill>
                <a:latin typeface="Cambria" panose="02040503050406030204" pitchFamily="18" charset="0"/>
                <a:ea typeface="Calibri" panose="020F0502020204030204" pitchFamily="34" charset="0"/>
                <a:cs typeface="Times New Roman" panose="02020603050405020304" pitchFamily="18" charset="0"/>
              </a:rPr>
              <a:t> </a:t>
            </a:r>
            <a:r>
              <a:rPr lang="fi-FI" sz="1200" dirty="0">
                <a:solidFill>
                  <a:srgbClr val="000000"/>
                </a:solidFill>
                <a:latin typeface="Cambria" panose="02040503050406030204" pitchFamily="18" charset="0"/>
                <a:ea typeface="Calibri" panose="020F0502020204030204" pitchFamily="34" charset="0"/>
                <a:cs typeface="Times New Roman" panose="02020603050405020304" pitchFamily="18" charset="0"/>
              </a:rPr>
              <a:t>näkyviin</a:t>
            </a:r>
            <a:r>
              <a:rPr lang="fi-FI" sz="1200" dirty="0">
                <a:latin typeface="Cambria" panose="02040503050406030204" pitchFamily="18" charset="0"/>
                <a:ea typeface="Calibri" panose="020F0502020204030204" pitchFamily="34" charset="0"/>
                <a:cs typeface="Times New Roman" panose="02020603050405020304" pitchFamily="18" charset="0"/>
              </a:rPr>
              <a:t>:</a:t>
            </a:r>
            <a:endParaRPr lang="fi-FI" sz="1200" dirty="0">
              <a:ea typeface="Calibri" panose="020F0502020204030204" pitchFamily="34" charset="0"/>
              <a:cs typeface="Times New Roman" panose="02020603050405020304" pitchFamily="18" charset="0"/>
            </a:endParaRPr>
          </a:p>
          <a:p>
            <a:pPr>
              <a:lnSpc>
                <a:spcPct val="115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 Nikotiiniriippuvuus</a:t>
            </a:r>
            <a:endParaRPr lang="fi-FI" sz="1200" dirty="0">
              <a:ea typeface="Calibri" panose="020F0502020204030204" pitchFamily="34" charset="0"/>
              <a:cs typeface="Times New Roman" panose="02020603050405020304" pitchFamily="18" charset="0"/>
            </a:endParaRPr>
          </a:p>
          <a:p>
            <a:pPr>
              <a:lnSpc>
                <a:spcPct val="115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 Tupakan terveyshaitat</a:t>
            </a:r>
          </a:p>
          <a:p>
            <a:pPr>
              <a:lnSpc>
                <a:spcPct val="115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 Nuuskan terveyshaitat</a:t>
            </a:r>
            <a:endParaRPr lang="fi-FI" sz="1200" dirty="0">
              <a:ea typeface="Calibri" panose="020F0502020204030204" pitchFamily="34" charset="0"/>
              <a:cs typeface="Times New Roman" panose="02020603050405020304" pitchFamily="18" charset="0"/>
            </a:endParaRPr>
          </a:p>
          <a:p>
            <a:pPr>
              <a:lnSpc>
                <a:spcPct val="115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 Tupakan myönteiset vaikutukset (tarkoittaa lähinnä, että tupakoitsija kokee tupakoinnilla olevan myönteisiä vaikutuksia, ei hän muuten tupakoisi)</a:t>
            </a:r>
            <a:endParaRPr lang="fi-FI" sz="1200" dirty="0">
              <a:ea typeface="Calibri" panose="020F0502020204030204" pitchFamily="34" charset="0"/>
              <a:cs typeface="Times New Roman" panose="02020603050405020304" pitchFamily="18" charset="0"/>
            </a:endParaRPr>
          </a:p>
          <a:p>
            <a:pPr>
              <a:lnSpc>
                <a:spcPct val="115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 Sähkösavuke</a:t>
            </a:r>
            <a:endParaRPr lang="fi-FI" sz="1200" dirty="0">
              <a:ea typeface="Calibri" panose="020F0502020204030204" pitchFamily="34" charset="0"/>
              <a:cs typeface="Times New Roman" panose="02020603050405020304" pitchFamily="18" charset="0"/>
            </a:endParaRPr>
          </a:p>
          <a:p>
            <a:pPr>
              <a:lnSpc>
                <a:spcPct val="115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 Tupakoinnin haitat muille </a:t>
            </a:r>
            <a:endParaRPr lang="fi-FI" sz="1200" dirty="0">
              <a:ea typeface="Calibri" panose="020F0502020204030204" pitchFamily="34" charset="0"/>
              <a:cs typeface="Times New Roman" panose="02020603050405020304" pitchFamily="18" charset="0"/>
            </a:endParaRPr>
          </a:p>
          <a:p>
            <a:pPr>
              <a:lnSpc>
                <a:spcPct val="115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 Tupakoinnin ja nuuskan käytön lopettaminen</a:t>
            </a:r>
            <a:endParaRPr lang="fi-FI" sz="1200" dirty="0">
              <a:ea typeface="Calibri" panose="020F0502020204030204" pitchFamily="34" charset="0"/>
              <a:cs typeface="Times New Roman" panose="02020603050405020304" pitchFamily="18" charset="0"/>
            </a:endParaRPr>
          </a:p>
          <a:p>
            <a:pPr>
              <a:lnSpc>
                <a:spcPct val="115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 Tupakkalaki Suomessa</a:t>
            </a:r>
            <a:endParaRPr lang="fi-FI" sz="1200" dirty="0">
              <a:ea typeface="Calibri" panose="020F0502020204030204" pitchFamily="34" charset="0"/>
              <a:cs typeface="Times New Roman" panose="02020603050405020304" pitchFamily="18" charset="0"/>
            </a:endParaRPr>
          </a:p>
          <a:p>
            <a:pPr>
              <a:lnSpc>
                <a:spcPct val="115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 Tupakoinnin yhteiskunnallinen ja globaali näkökulma</a:t>
            </a:r>
            <a:endParaRPr lang="fi-FI" sz="1200" dirty="0">
              <a:ea typeface="Calibri" panose="020F0502020204030204" pitchFamily="34" charset="0"/>
              <a:cs typeface="Times New Roman" panose="02020603050405020304" pitchFamily="18" charset="0"/>
            </a:endParaRPr>
          </a:p>
          <a:p>
            <a:pPr>
              <a:lnSpc>
                <a:spcPct val="115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 </a:t>
            </a:r>
            <a:endParaRPr lang="fi-FI" sz="1200" dirty="0">
              <a:ea typeface="Calibri" panose="020F0502020204030204" pitchFamily="34" charset="0"/>
              <a:cs typeface="Times New Roman" panose="02020603050405020304" pitchFamily="18" charset="0"/>
            </a:endParaRPr>
          </a:p>
          <a:p>
            <a:pPr>
              <a:lnSpc>
                <a:spcPct val="115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Opiskelijat pohtivat pareittain, minkä väliotsikon alle heidän tietonsa voidaan laittaa, ja käyvät kirjoittamassa ne tiiviissä muistiinpanon omaisessa muodossa taululle tai sähköiselle seinälle kuitenkin siten, että kukin tulee kirjatuksi vain kerran (jotkut asiat ovat kaikkien papereissa, todennäköisesti esimerkiksi keuhkosyöpä).</a:t>
            </a:r>
            <a:endParaRPr lang="fi-FI" sz="1200" dirty="0">
              <a:ea typeface="Calibri" panose="020F0502020204030204" pitchFamily="34" charset="0"/>
              <a:cs typeface="Times New Roman" panose="02020603050405020304" pitchFamily="18" charset="0"/>
            </a:endParaRPr>
          </a:p>
          <a:p>
            <a:pPr>
              <a:lnSpc>
                <a:spcPct val="115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 </a:t>
            </a:r>
            <a:endParaRPr lang="fi-FI" sz="1200" dirty="0">
              <a:ea typeface="Calibri" panose="020F0502020204030204" pitchFamily="34" charset="0"/>
              <a:cs typeface="Times New Roman" panose="02020603050405020304" pitchFamily="18" charset="0"/>
            </a:endParaRPr>
          </a:p>
          <a:p>
            <a:pPr>
              <a:lnSpc>
                <a:spcPct val="115000"/>
              </a:lnSpc>
              <a:spcAft>
                <a:spcPts val="1000"/>
              </a:spcAft>
              <a:defRPr/>
            </a:pPr>
            <a:r>
              <a:rPr lang="fi-FI" sz="1200" dirty="0">
                <a:latin typeface="Cambria" panose="02040503050406030204" pitchFamily="18" charset="0"/>
                <a:ea typeface="Calibri" panose="020F0502020204030204" pitchFamily="34" charset="0"/>
                <a:cs typeface="Times New Roman" panose="02020603050405020304" pitchFamily="18" charset="0"/>
              </a:rPr>
              <a:t>Tällä tavalla on koottu oppilaita aktivoiden olemassa oleva tietoaines. Opettajan johdolla voidaan joko syventää esiin tulleita asioita, esimerkiksi, millainen sairaus COPD on, ja tarvittaessa täydentää, jos jotain keskeistä on jäänyt pois. </a:t>
            </a:r>
            <a:endParaRPr lang="fi-FI" sz="1200" dirty="0">
              <a:ea typeface="Calibri" panose="020F0502020204030204" pitchFamily="34" charset="0"/>
              <a:cs typeface="Times New Roman" panose="02020603050405020304" pitchFamily="18" charset="0"/>
            </a:endParaRPr>
          </a:p>
          <a:p>
            <a:pPr>
              <a:defRPr/>
            </a:pPr>
            <a:endParaRPr lang="fi-FI" dirty="0"/>
          </a:p>
        </p:txBody>
      </p:sp>
      <p:sp>
        <p:nvSpPr>
          <p:cNvPr id="4" name="Slide Number Placeholder 3"/>
          <p:cNvSpPr>
            <a:spLocks noGrp="1"/>
          </p:cNvSpPr>
          <p:nvPr>
            <p:ph type="sldNum" sz="quarter" idx="5"/>
          </p:nvPr>
        </p:nvSpPr>
        <p:spPr/>
        <p:txBody>
          <a:bodyPr/>
          <a:lstStyle/>
          <a:p>
            <a:fld id="{79E7FCA2-8AEA-2840-B516-DA7F1C9C5745}" type="slidenum">
              <a:rPr lang="fi-FI" smtClean="0"/>
              <a:t>10</a:t>
            </a:fld>
            <a:endParaRPr lang="fi-FI"/>
          </a:p>
        </p:txBody>
      </p:sp>
    </p:spTree>
    <p:extLst>
      <p:ext uri="{BB962C8B-B14F-4D97-AF65-F5344CB8AC3E}">
        <p14:creationId xmlns:p14="http://schemas.microsoft.com/office/powerpoint/2010/main" val="418165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10.2.2022</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42536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D2E36-BBF9-4904-98F1-C77B4F84612E}"/>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6EA30FE-BE06-4509-949A-EA585778D9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8302042-C949-49D4-8A7A-785498DDF968}"/>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4EB793-69B5-49E5-8227-ECFA957577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45563-3544-49A0-B157-A8939DBC1697}"/>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A4324F7-43F2-40E5-B3AA-D96F98715A2B}"/>
              </a:ext>
            </a:extLst>
          </p:cNvPr>
          <p:cNvSpPr>
            <a:spLocks noGrp="1"/>
          </p:cNvSpPr>
          <p:nvPr>
            <p:ph type="dt" sz="half" idx="10"/>
          </p:nvPr>
        </p:nvSpPr>
        <p:spPr/>
        <p:txBody>
          <a:bodyPr/>
          <a:lstStyle/>
          <a:p>
            <a:fld id="{4364331F-21CE-4DED-BEFB-2B09E2366F59}" type="datetimeFigureOut">
              <a:rPr lang="fi-FI" smtClean="0"/>
              <a:t>10.2.2022</a:t>
            </a:fld>
            <a:endParaRPr lang="fi-FI"/>
          </a:p>
        </p:txBody>
      </p:sp>
      <p:sp>
        <p:nvSpPr>
          <p:cNvPr id="8" name="Alatunnisteen paikkamerkki 7">
            <a:extLst>
              <a:ext uri="{FF2B5EF4-FFF2-40B4-BE49-F238E27FC236}">
                <a16:creationId xmlns:a16="http://schemas.microsoft.com/office/drawing/2014/main" id="{CDEA8882-87E5-4C0D-9F1F-9839DB0731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2994A-A842-4CBA-823F-945C4A69DE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15276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661D2-7224-4F9A-B736-6C3E2C8B49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95CB3B1-6F1A-48B6-8031-739C030E3F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06EC43-8DA3-4D2C-B1A1-900BC852DD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707861-BAA0-431C-A90F-41F924CEAACD}"/>
              </a:ext>
            </a:extLst>
          </p:cNvPr>
          <p:cNvSpPr>
            <a:spLocks noGrp="1"/>
          </p:cNvSpPr>
          <p:nvPr>
            <p:ph type="dt" sz="half" idx="10"/>
          </p:nvPr>
        </p:nvSpPr>
        <p:spPr/>
        <p:txBody>
          <a:bodyPr/>
          <a:lstStyle/>
          <a:p>
            <a:fld id="{4364331F-21CE-4DED-BEFB-2B09E2366F59}" type="datetimeFigureOut">
              <a:rPr lang="fi-FI" smtClean="0"/>
              <a:t>10.2.2022</a:t>
            </a:fld>
            <a:endParaRPr lang="fi-FI"/>
          </a:p>
        </p:txBody>
      </p:sp>
      <p:sp>
        <p:nvSpPr>
          <p:cNvPr id="6" name="Alatunnisteen paikkamerkki 5">
            <a:extLst>
              <a:ext uri="{FF2B5EF4-FFF2-40B4-BE49-F238E27FC236}">
                <a16:creationId xmlns:a16="http://schemas.microsoft.com/office/drawing/2014/main" id="{0C840B81-A229-4825-8358-6C7DC5840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E06604-6EFC-4C20-8100-D09E7271D61E}"/>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797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BD885-34A5-4BAF-9488-481A66963C8E}"/>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FCCCDA-8770-48F2-B414-6293146A6E9A}"/>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0088B1-616C-438D-ABA1-E1A27A60DD00}"/>
              </a:ext>
            </a:extLst>
          </p:cNvPr>
          <p:cNvSpPr>
            <a:spLocks noGrp="1"/>
          </p:cNvSpPr>
          <p:nvPr>
            <p:ph type="dt" sz="half" idx="10"/>
          </p:nvPr>
        </p:nvSpPr>
        <p:spPr/>
        <p:txBody>
          <a:bodyPr/>
          <a:lstStyle/>
          <a:p>
            <a:fld id="{4364331F-21CE-4DED-BEFB-2B09E2366F59}" type="datetimeFigureOut">
              <a:rPr lang="fi-FI" smtClean="0"/>
              <a:t>10.2.2022</a:t>
            </a:fld>
            <a:endParaRPr lang="fi-FI"/>
          </a:p>
        </p:txBody>
      </p:sp>
      <p:sp>
        <p:nvSpPr>
          <p:cNvPr id="5" name="Alatunnisteen paikkamerkki 4">
            <a:extLst>
              <a:ext uri="{FF2B5EF4-FFF2-40B4-BE49-F238E27FC236}">
                <a16:creationId xmlns:a16="http://schemas.microsoft.com/office/drawing/2014/main" id="{70A4C2E6-9B47-4747-BE74-A719F2B54F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647CD2-7414-476C-88FC-3101EBA03AC1}"/>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396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CF46460-F1E1-483B-ADAE-69E7D38074A1}"/>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5E51AFD-8413-4AF9-9B04-2675FA90451E}"/>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7BE06B-364D-44D8-9C25-304112413148}"/>
              </a:ext>
            </a:extLst>
          </p:cNvPr>
          <p:cNvSpPr>
            <a:spLocks noGrp="1"/>
          </p:cNvSpPr>
          <p:nvPr>
            <p:ph type="dt" sz="half" idx="10"/>
          </p:nvPr>
        </p:nvSpPr>
        <p:spPr/>
        <p:txBody>
          <a:bodyPr/>
          <a:lstStyle/>
          <a:p>
            <a:fld id="{4364331F-21CE-4DED-BEFB-2B09E2366F59}" type="datetimeFigureOut">
              <a:rPr lang="fi-FI" smtClean="0"/>
              <a:t>10.2.2022</a:t>
            </a:fld>
            <a:endParaRPr lang="fi-FI"/>
          </a:p>
        </p:txBody>
      </p:sp>
      <p:sp>
        <p:nvSpPr>
          <p:cNvPr id="5" name="Alatunnisteen paikkamerkki 4">
            <a:extLst>
              <a:ext uri="{FF2B5EF4-FFF2-40B4-BE49-F238E27FC236}">
                <a16:creationId xmlns:a16="http://schemas.microsoft.com/office/drawing/2014/main" id="{4FDED13F-0612-4830-92E0-8263B3DEB3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620DAD-B353-46F3-8289-ADEA010430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396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10.2.2022</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B7A54338-2B0B-4DD6-BBC6-3D712C62E7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278338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10.2.2022</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5" name="Kuva 4">
            <a:extLst>
              <a:ext uri="{FF2B5EF4-FFF2-40B4-BE49-F238E27FC236}">
                <a16:creationId xmlns:a16="http://schemas.microsoft.com/office/drawing/2014/main" id="{637E8CB8-3982-4A8B-B232-06DC79A09C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1254"/>
            <a:ext cx="12190476" cy="952381"/>
          </a:xfrm>
          <a:prstGeom prst="rect">
            <a:avLst/>
          </a:prstGeom>
        </p:spPr>
      </p:pic>
    </p:spTree>
    <p:extLst>
      <p:ext uri="{BB962C8B-B14F-4D97-AF65-F5344CB8AC3E}">
        <p14:creationId xmlns:p14="http://schemas.microsoft.com/office/powerpoint/2010/main" val="12598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10.2.2022</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55016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10.2.2022</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320209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10.2.2022</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6" name="Kuva 5">
            <a:extLst>
              <a:ext uri="{FF2B5EF4-FFF2-40B4-BE49-F238E27FC236}">
                <a16:creationId xmlns:a16="http://schemas.microsoft.com/office/drawing/2014/main" id="{09AC2636-DB6D-47DA-ABC0-06D566320A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66138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DDCD-AC04-4793-BBF4-71867EA13527}"/>
              </a:ext>
            </a:extLst>
          </p:cNvPr>
          <p:cNvSpPr>
            <a:spLocks noGrp="1"/>
          </p:cNvSpPr>
          <p:nvPr>
            <p:ph type="title"/>
          </p:nvPr>
        </p:nvSpPr>
        <p:spPr>
          <a:xfrm>
            <a:off x="838200" y="681037"/>
            <a:ext cx="8006542" cy="648394"/>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3BCCD30-1922-4578-AE6D-5B4F05A33C66}"/>
              </a:ext>
            </a:extLst>
          </p:cNvPr>
          <p:cNvSpPr>
            <a:spLocks noGrp="1"/>
          </p:cNvSpPr>
          <p:nvPr>
            <p:ph idx="1"/>
          </p:nvPr>
        </p:nvSpPr>
        <p:spPr>
          <a:xfrm>
            <a:off x="838200" y="1825625"/>
            <a:ext cx="105156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D63FED2-242D-4FBE-B1E9-14956FB54360}"/>
              </a:ext>
            </a:extLst>
          </p:cNvPr>
          <p:cNvSpPr>
            <a:spLocks noGrp="1"/>
          </p:cNvSpPr>
          <p:nvPr>
            <p:ph type="dt" sz="half" idx="10"/>
          </p:nvPr>
        </p:nvSpPr>
        <p:spPr/>
        <p:txBody>
          <a:bodyPr/>
          <a:lstStyle/>
          <a:p>
            <a:fld id="{4364331F-21CE-4DED-BEFB-2B09E2366F59}" type="datetimeFigureOut">
              <a:rPr lang="fi-FI" smtClean="0"/>
              <a:t>10.2.2022</a:t>
            </a:fld>
            <a:endParaRPr lang="fi-FI"/>
          </a:p>
        </p:txBody>
      </p:sp>
      <p:sp>
        <p:nvSpPr>
          <p:cNvPr id="5" name="Alatunnisteen paikkamerkki 4">
            <a:extLst>
              <a:ext uri="{FF2B5EF4-FFF2-40B4-BE49-F238E27FC236}">
                <a16:creationId xmlns:a16="http://schemas.microsoft.com/office/drawing/2014/main" id="{CA56EC18-1D6C-461F-B3E9-EE69AA41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3720B1-DD22-42DB-AE31-C462A1063AF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DD3CB4E0-D0C5-405A-93AC-DCBC7F578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6021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F23294-35CE-48A1-88F0-38A58D8EDE61}"/>
              </a:ext>
            </a:extLst>
          </p:cNvPr>
          <p:cNvSpPr>
            <a:spLocks noGrp="1"/>
          </p:cNvSpPr>
          <p:nvPr>
            <p:ph type="title"/>
          </p:nvPr>
        </p:nvSpPr>
        <p:spPr>
          <a:xfrm>
            <a:off x="838200" y="614506"/>
            <a:ext cx="8530244" cy="707217"/>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79A6EB-3477-4ED6-A634-DE36267E1554}"/>
              </a:ext>
            </a:extLst>
          </p:cNvPr>
          <p:cNvSpPr>
            <a:spLocks noGrp="1"/>
          </p:cNvSpPr>
          <p:nvPr>
            <p:ph sz="half" idx="1"/>
          </p:nvPr>
        </p:nvSpPr>
        <p:spPr>
          <a:xfrm>
            <a:off x="838200" y="1825625"/>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9701211A-EC42-4309-A115-E20D1F5D3937}"/>
              </a:ext>
            </a:extLst>
          </p:cNvPr>
          <p:cNvSpPr>
            <a:spLocks noGrp="1"/>
          </p:cNvSpPr>
          <p:nvPr>
            <p:ph sz="half" idx="2"/>
          </p:nvPr>
        </p:nvSpPr>
        <p:spPr>
          <a:xfrm>
            <a:off x="5253644" y="1822450"/>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095839E9-D083-4236-9BDE-D6B72C5EA04B}"/>
              </a:ext>
            </a:extLst>
          </p:cNvPr>
          <p:cNvSpPr>
            <a:spLocks noGrp="1"/>
          </p:cNvSpPr>
          <p:nvPr>
            <p:ph type="dt" sz="half" idx="10"/>
          </p:nvPr>
        </p:nvSpPr>
        <p:spPr/>
        <p:txBody>
          <a:bodyPr/>
          <a:lstStyle/>
          <a:p>
            <a:fld id="{4364331F-21CE-4DED-BEFB-2B09E2366F59}" type="datetimeFigureOut">
              <a:rPr lang="fi-FI" smtClean="0"/>
              <a:t>10.2.2022</a:t>
            </a:fld>
            <a:endParaRPr lang="fi-FI"/>
          </a:p>
        </p:txBody>
      </p:sp>
      <p:sp>
        <p:nvSpPr>
          <p:cNvPr id="6" name="Alatunnisteen paikkamerkki 5">
            <a:extLst>
              <a:ext uri="{FF2B5EF4-FFF2-40B4-BE49-F238E27FC236}">
                <a16:creationId xmlns:a16="http://schemas.microsoft.com/office/drawing/2014/main" id="{70456637-770C-4C99-B82F-C1398D46E1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287A58-A86A-493A-ACE8-7F12E63123D1}"/>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4A18D34D-A3B5-4A18-952D-CE4E16D3F3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43545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2C8CD-24F2-41D7-9240-6752546EE6CE}"/>
              </a:ext>
            </a:extLst>
          </p:cNvPr>
          <p:cNvSpPr>
            <a:spLocks noGrp="1"/>
          </p:cNvSpPr>
          <p:nvPr>
            <p:ph type="title"/>
          </p:nvPr>
        </p:nvSpPr>
        <p:spPr>
          <a:xfrm>
            <a:off x="839788" y="457200"/>
            <a:ext cx="3932237" cy="989215"/>
          </a:xfrm>
          <a:prstGeom prst="rect">
            <a:avLst/>
          </a:prstGeom>
        </p:spPr>
        <p:txBody>
          <a:bodyPr anchor="b"/>
          <a:lstStyle>
            <a:lvl1pPr>
              <a:defRPr sz="2800" b="1">
                <a:solidFill>
                  <a:srgbClr val="F37D7D"/>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B164A279-E548-48E7-9CD9-97733A91C550}"/>
              </a:ext>
            </a:extLst>
          </p:cNvPr>
          <p:cNvSpPr>
            <a:spLocks noGrp="1"/>
          </p:cNvSpPr>
          <p:nvPr>
            <p:ph type="pic" idx="1"/>
          </p:nvPr>
        </p:nvSpPr>
        <p:spPr>
          <a:xfrm>
            <a:off x="5183188" y="1712422"/>
            <a:ext cx="6172200" cy="41486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5EF0974-CE96-4EDA-B09F-55E616CE10C9}"/>
              </a:ext>
            </a:extLst>
          </p:cNvPr>
          <p:cNvSpPr>
            <a:spLocks noGrp="1"/>
          </p:cNvSpPr>
          <p:nvPr>
            <p:ph type="body" sz="half" idx="2" hasCustomPrompt="1"/>
          </p:nvPr>
        </p:nvSpPr>
        <p:spPr>
          <a:xfrm>
            <a:off x="839788" y="1712422"/>
            <a:ext cx="3932237" cy="4156566"/>
          </a:xfrm>
          <a:prstGeom prst="rect">
            <a:avLst/>
          </a:prstGeom>
        </p:spPr>
        <p:txBody>
          <a:bodyPr/>
          <a:lstStyle>
            <a:lvl1pPr marL="0" indent="0">
              <a:buClr>
                <a:srgbClr val="F37D7D"/>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 Muokkaa tekstin perustyylejä napsauttamalla</a:t>
            </a:r>
          </a:p>
        </p:txBody>
      </p:sp>
      <p:sp>
        <p:nvSpPr>
          <p:cNvPr id="5" name="Päivämäärän paikkamerkki 4">
            <a:extLst>
              <a:ext uri="{FF2B5EF4-FFF2-40B4-BE49-F238E27FC236}">
                <a16:creationId xmlns:a16="http://schemas.microsoft.com/office/drawing/2014/main" id="{FFA1213A-E730-40E5-A4FE-320D23973789}"/>
              </a:ext>
            </a:extLst>
          </p:cNvPr>
          <p:cNvSpPr>
            <a:spLocks noGrp="1"/>
          </p:cNvSpPr>
          <p:nvPr>
            <p:ph type="dt" sz="half" idx="10"/>
          </p:nvPr>
        </p:nvSpPr>
        <p:spPr/>
        <p:txBody>
          <a:bodyPr/>
          <a:lstStyle/>
          <a:p>
            <a:fld id="{4364331F-21CE-4DED-BEFB-2B09E2366F59}" type="datetimeFigureOut">
              <a:rPr lang="fi-FI" smtClean="0"/>
              <a:t>10.2.2022</a:t>
            </a:fld>
            <a:endParaRPr lang="fi-FI"/>
          </a:p>
        </p:txBody>
      </p:sp>
      <p:sp>
        <p:nvSpPr>
          <p:cNvPr id="6" name="Alatunnisteen paikkamerkki 5">
            <a:extLst>
              <a:ext uri="{FF2B5EF4-FFF2-40B4-BE49-F238E27FC236}">
                <a16:creationId xmlns:a16="http://schemas.microsoft.com/office/drawing/2014/main" id="{570BA50D-0409-4907-83D3-527079E034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B8E45A-2E55-4D53-A669-37B0BC2AE8DC}"/>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91B868B3-683A-484A-9237-1F75927019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27280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6EA86A2-B0D6-434B-B28F-88F4176A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364331F-21CE-4DED-BEFB-2B09E2366F59}" type="datetimeFigureOut">
              <a:rPr lang="fi-FI" smtClean="0"/>
              <a:pPr/>
              <a:t>10.2.2022</a:t>
            </a:fld>
            <a:endParaRPr lang="fi-FI"/>
          </a:p>
        </p:txBody>
      </p:sp>
      <p:sp>
        <p:nvSpPr>
          <p:cNvPr id="5" name="Alatunnisteen paikkamerkki 4">
            <a:extLst>
              <a:ext uri="{FF2B5EF4-FFF2-40B4-BE49-F238E27FC236}">
                <a16:creationId xmlns:a16="http://schemas.microsoft.com/office/drawing/2014/main" id="{E5AC0CC5-903F-4B16-88E5-B9B8B16F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Dian numeron paikkamerkki 5">
            <a:extLst>
              <a:ext uri="{FF2B5EF4-FFF2-40B4-BE49-F238E27FC236}">
                <a16:creationId xmlns:a16="http://schemas.microsoft.com/office/drawing/2014/main" id="{A6B2E57A-AC33-4A63-9BAB-311723DD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99B51B2-0609-401D-B546-AAB1E0AB521B}" type="slidenum">
              <a:rPr lang="fi-FI" smtClean="0"/>
              <a:pPr/>
              <a:t>‹#›</a:t>
            </a:fld>
            <a:endParaRPr lang="fi-FI"/>
          </a:p>
        </p:txBody>
      </p:sp>
      <p:pic>
        <p:nvPicPr>
          <p:cNvPr id="12" name="Kuva 11">
            <a:extLst>
              <a:ext uri="{FF2B5EF4-FFF2-40B4-BE49-F238E27FC236}">
                <a16:creationId xmlns:a16="http://schemas.microsoft.com/office/drawing/2014/main" id="{30F1F6E2-BBDF-4D87-93F9-429A3743EC8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0062361" y="-16625"/>
            <a:ext cx="2137417" cy="1706273"/>
          </a:xfrm>
          <a:prstGeom prst="rect">
            <a:avLst/>
          </a:prstGeom>
        </p:spPr>
      </p:pic>
    </p:spTree>
    <p:extLst>
      <p:ext uri="{BB962C8B-B14F-4D97-AF65-F5344CB8AC3E}">
        <p14:creationId xmlns:p14="http://schemas.microsoft.com/office/powerpoint/2010/main" val="349313449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5" r:id="rId3"/>
    <p:sldLayoutId id="2147483660" r:id="rId4"/>
    <p:sldLayoutId id="2147483654" r:id="rId5"/>
    <p:sldLayoutId id="2147483661" r:id="rId6"/>
    <p:sldLayoutId id="2147483650" r:id="rId7"/>
    <p:sldLayoutId id="2147483652" r:id="rId8"/>
    <p:sldLayoutId id="2147483657" r:id="rId9"/>
    <p:sldLayoutId id="2147483653" r:id="rId10"/>
    <p:sldLayoutId id="2147483656"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henkilö, mies, juomavesi&#10;&#10;Kuvaus luotu automaattisesti">
            <a:extLst>
              <a:ext uri="{FF2B5EF4-FFF2-40B4-BE49-F238E27FC236}">
                <a16:creationId xmlns:a16="http://schemas.microsoft.com/office/drawing/2014/main" id="{6DF1AC1C-DF22-4AF0-B2ED-F23C63289B60}"/>
              </a:ext>
            </a:extLst>
          </p:cNvPr>
          <p:cNvPicPr>
            <a:picLocks noChangeAspect="1"/>
          </p:cNvPicPr>
          <p:nvPr/>
        </p:nvPicPr>
        <p:blipFill rotWithShape="1">
          <a:blip r:embed="rId2">
            <a:extLst>
              <a:ext uri="{28A0092B-C50C-407E-A947-70E740481C1C}">
                <a14:useLocalDpi xmlns:a14="http://schemas.microsoft.com/office/drawing/2010/main" val="0"/>
              </a:ext>
            </a:extLst>
          </a:blip>
          <a:srcRect t="2970" r="170" b="-9969"/>
          <a:stretch/>
        </p:blipFill>
        <p:spPr>
          <a:xfrm>
            <a:off x="20746" y="22225"/>
            <a:ext cx="12171254" cy="8127999"/>
          </a:xfrm>
          <a:prstGeom prst="rect">
            <a:avLst/>
          </a:prstGeom>
        </p:spPr>
      </p:pic>
      <p:sp>
        <p:nvSpPr>
          <p:cNvPr id="21" name="Suorakulmio: Vastakkaiset kulmat pyöristetty 20">
            <a:extLst>
              <a:ext uri="{FF2B5EF4-FFF2-40B4-BE49-F238E27FC236}">
                <a16:creationId xmlns:a16="http://schemas.microsoft.com/office/drawing/2014/main" id="{38FCEC07-333C-4D97-8FD0-A5C6A32E3CB9}"/>
              </a:ext>
            </a:extLst>
          </p:cNvPr>
          <p:cNvSpPr/>
          <p:nvPr/>
        </p:nvSpPr>
        <p:spPr>
          <a:xfrm>
            <a:off x="-308345" y="3829050"/>
            <a:ext cx="4962215" cy="1481665"/>
          </a:xfrm>
          <a:prstGeom prst="round2Diag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a:extLst>
              <a:ext uri="{FF2B5EF4-FFF2-40B4-BE49-F238E27FC236}">
                <a16:creationId xmlns:a16="http://schemas.microsoft.com/office/drawing/2014/main" id="{6B049331-77CA-4C15-8C6B-1374D0A033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95808" y="-16779"/>
            <a:ext cx="2985819" cy="2383541"/>
          </a:xfrm>
          <a:prstGeom prst="rect">
            <a:avLst/>
          </a:prstGeom>
        </p:spPr>
      </p:pic>
      <p:sp>
        <p:nvSpPr>
          <p:cNvPr id="18" name="Tekstiruutu 17">
            <a:extLst>
              <a:ext uri="{FF2B5EF4-FFF2-40B4-BE49-F238E27FC236}">
                <a16:creationId xmlns:a16="http://schemas.microsoft.com/office/drawing/2014/main" id="{0E84BF11-22B3-430E-9C26-C294FAF8BACC}"/>
              </a:ext>
            </a:extLst>
          </p:cNvPr>
          <p:cNvSpPr txBox="1"/>
          <p:nvPr/>
        </p:nvSpPr>
        <p:spPr>
          <a:xfrm>
            <a:off x="470492" y="4140101"/>
            <a:ext cx="4101509" cy="1323439"/>
          </a:xfrm>
          <a:prstGeom prst="rect">
            <a:avLst/>
          </a:prstGeom>
          <a:noFill/>
        </p:spPr>
        <p:txBody>
          <a:bodyPr wrap="square">
            <a:spAutoFit/>
          </a:bodyPr>
          <a:lstStyle/>
          <a:p>
            <a:r>
              <a:rPr lang="fi-FI" sz="3200" b="1" dirty="0">
                <a:solidFill>
                  <a:schemeClr val="bg1"/>
                </a:solidFill>
                <a:latin typeface="+mj-lt"/>
              </a:rPr>
              <a:t>12 Nikotiinituotteet</a:t>
            </a:r>
            <a:br>
              <a:rPr lang="fi-FI" sz="3200" b="1" dirty="0">
                <a:solidFill>
                  <a:schemeClr val="bg1"/>
                </a:solidFill>
              </a:rPr>
            </a:br>
            <a:r>
              <a:rPr lang="fi-FI" sz="1600" dirty="0">
                <a:solidFill>
                  <a:schemeClr val="bg1"/>
                </a:solidFill>
              </a:rPr>
              <a:t>s. 160–169</a:t>
            </a:r>
          </a:p>
          <a:p>
            <a:endParaRPr lang="fi-FI" sz="3200" dirty="0"/>
          </a:p>
        </p:txBody>
      </p:sp>
      <p:sp>
        <p:nvSpPr>
          <p:cNvPr id="16" name="Suorakulmio: Vastakkaiset kulmat pyöristetty 15">
            <a:extLst>
              <a:ext uri="{FF2B5EF4-FFF2-40B4-BE49-F238E27FC236}">
                <a16:creationId xmlns:a16="http://schemas.microsoft.com/office/drawing/2014/main" id="{72368B97-E7C4-4FAB-8C64-799FB814EC69}"/>
              </a:ext>
            </a:extLst>
          </p:cNvPr>
          <p:cNvSpPr/>
          <p:nvPr/>
        </p:nvSpPr>
        <p:spPr>
          <a:xfrm>
            <a:off x="-925033" y="4890977"/>
            <a:ext cx="45719" cy="509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3545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10062411" cy="648394"/>
          </a:xfrm>
        </p:spPr>
        <p:txBody>
          <a:bodyPr/>
          <a:lstStyle/>
          <a:p>
            <a:r>
              <a:rPr lang="fi-FI" altLang="fi-FI" dirty="0">
                <a:cs typeface="Times New Roman" panose="02020603050405020304" pitchFamily="18" charset="0"/>
              </a:rPr>
              <a:t>Tiedon aktivointi</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322736" cy="4351338"/>
          </a:xfrm>
        </p:spPr>
        <p:txBody>
          <a:bodyPr/>
          <a:lstStyle/>
          <a:p>
            <a:pPr>
              <a:buNone/>
            </a:pPr>
            <a:r>
              <a:rPr lang="fi-FI" altLang="fi-FI" dirty="0">
                <a:solidFill>
                  <a:srgbClr val="C00000"/>
                </a:solidFill>
                <a:cs typeface="Times New Roman" panose="02020603050405020304" pitchFamily="18" charset="0"/>
              </a:rPr>
              <a:t>•	</a:t>
            </a:r>
            <a:r>
              <a:rPr lang="fi-FI" altLang="fi-FI" dirty="0">
                <a:cs typeface="Times New Roman" panose="02020603050405020304" pitchFamily="18" charset="0"/>
              </a:rPr>
              <a:t>Pohtikaa, minkä väliotsikon alle teidän tietonne kuuluvat.</a:t>
            </a:r>
          </a:p>
          <a:p>
            <a:pPr>
              <a:buNone/>
            </a:pPr>
            <a:r>
              <a:rPr lang="fi-FI" altLang="fi-FI" dirty="0">
                <a:solidFill>
                  <a:srgbClr val="C00000"/>
                </a:solidFill>
                <a:cs typeface="Times New Roman" panose="02020603050405020304" pitchFamily="18" charset="0"/>
              </a:rPr>
              <a:t>•	</a:t>
            </a:r>
            <a:r>
              <a:rPr lang="fi-FI" altLang="fi-FI" dirty="0">
                <a:cs typeface="Times New Roman" panose="02020603050405020304" pitchFamily="18" charset="0"/>
              </a:rPr>
              <a:t>Käykää kirjoittamassa ne tiiviissä muistiinpanonomaisessa muodossa sopivan otsikon alle kuitenkin siten, että kukin tulee kirjatuksi vain kerran. </a:t>
            </a:r>
            <a:endParaRPr lang="en-US" altLang="fi-FI" dirty="0">
              <a:cs typeface="Times New Roman" panose="02020603050405020304" pitchFamily="18" charset="0"/>
            </a:endParaRPr>
          </a:p>
          <a:p>
            <a:endParaRPr lang="fi-FI" altLang="fi-FI" dirty="0"/>
          </a:p>
        </p:txBody>
      </p:sp>
      <p:pic>
        <p:nvPicPr>
          <p:cNvPr id="4" name="Picture 3" descr="Graphical user interface, website&#10;&#10;Description automatically generated">
            <a:extLst>
              <a:ext uri="{FF2B5EF4-FFF2-40B4-BE49-F238E27FC236}">
                <a16:creationId xmlns:a16="http://schemas.microsoft.com/office/drawing/2014/main" id="{C637C0DA-5019-AE4D-BDCF-64DA1E3B1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404" y="1825625"/>
            <a:ext cx="4572000" cy="3429000"/>
          </a:xfrm>
          <a:prstGeom prst="rect">
            <a:avLst/>
          </a:prstGeom>
        </p:spPr>
      </p:pic>
    </p:spTree>
    <p:extLst>
      <p:ext uri="{BB962C8B-B14F-4D97-AF65-F5344CB8AC3E}">
        <p14:creationId xmlns:p14="http://schemas.microsoft.com/office/powerpoint/2010/main" val="2644902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10062411" cy="648394"/>
          </a:xfrm>
        </p:spPr>
        <p:txBody>
          <a:bodyPr/>
          <a:lstStyle/>
          <a:p>
            <a:r>
              <a:rPr lang="fi-FI" altLang="fi-FI" dirty="0">
                <a:latin typeface="Times New Roman" panose="02020603050405020304" pitchFamily="18" charset="0"/>
                <a:cs typeface="Times New Roman" panose="02020603050405020304" pitchFamily="18" charset="0"/>
              </a:rPr>
              <a:t>Nikotiiniriippuvuus</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a:defRPr/>
            </a:pPr>
            <a:r>
              <a:rPr lang="fi-FI" b="1" dirty="0">
                <a:solidFill>
                  <a:srgbClr val="F37D7D"/>
                </a:solidFill>
                <a:cs typeface="Times New Roman" pitchFamily="18" charset="0"/>
              </a:rPr>
              <a:t>Nikotiini</a:t>
            </a:r>
            <a:r>
              <a:rPr lang="fi-FI" dirty="0">
                <a:cs typeface="Times New Roman" pitchFamily="18" charset="0"/>
              </a:rPr>
              <a:t> aiheuttaa nopeasti voimakkaan </a:t>
            </a:r>
            <a:r>
              <a:rPr lang="fi-FI" b="1" dirty="0">
                <a:solidFill>
                  <a:srgbClr val="F37D7D"/>
                </a:solidFill>
                <a:cs typeface="Times New Roman" pitchFamily="18" charset="0"/>
              </a:rPr>
              <a:t>fyysisen</a:t>
            </a:r>
            <a:r>
              <a:rPr lang="fi-FI" dirty="0">
                <a:solidFill>
                  <a:srgbClr val="F37D7D"/>
                </a:solidFill>
                <a:cs typeface="Times New Roman" pitchFamily="18" charset="0"/>
              </a:rPr>
              <a:t> </a:t>
            </a:r>
            <a:r>
              <a:rPr lang="fi-FI" b="1" dirty="0">
                <a:solidFill>
                  <a:srgbClr val="F37D7D"/>
                </a:solidFill>
                <a:cs typeface="Times New Roman" pitchFamily="18" charset="0"/>
              </a:rPr>
              <a:t>riippuvuuden</a:t>
            </a:r>
          </a:p>
          <a:p>
            <a:pPr lvl="1">
              <a:defRPr/>
            </a:pPr>
            <a:r>
              <a:rPr lang="fi-FI" dirty="0">
                <a:cs typeface="Times New Roman" pitchFamily="18" charset="0"/>
              </a:rPr>
              <a:t>nikotiinireseptorit </a:t>
            </a:r>
          </a:p>
          <a:p>
            <a:pPr lvl="1">
              <a:defRPr/>
            </a:pPr>
            <a:r>
              <a:rPr lang="fi-FI" dirty="0">
                <a:cs typeface="Times New Roman" pitchFamily="18" charset="0"/>
              </a:rPr>
              <a:t>välittäjäaineiden toiminta</a:t>
            </a:r>
          </a:p>
          <a:p>
            <a:pPr lvl="1">
              <a:defRPr/>
            </a:pPr>
            <a:r>
              <a:rPr lang="fi-FI" dirty="0">
                <a:cs typeface="Times New Roman" pitchFamily="18" charset="0"/>
              </a:rPr>
              <a:t>toleranssi</a:t>
            </a:r>
          </a:p>
          <a:p>
            <a:pPr>
              <a:defRPr/>
            </a:pPr>
            <a:r>
              <a:rPr lang="fi-FI" b="1" dirty="0">
                <a:solidFill>
                  <a:srgbClr val="F37D7D"/>
                </a:solidFill>
                <a:cs typeface="Times New Roman" pitchFamily="18" charset="0"/>
              </a:rPr>
              <a:t>psyykkinen riippuvuus</a:t>
            </a:r>
          </a:p>
          <a:p>
            <a:pPr lvl="1">
              <a:defRPr/>
            </a:pPr>
            <a:r>
              <a:rPr lang="fi-FI" dirty="0">
                <a:cs typeface="Times New Roman" pitchFamily="18" charset="0"/>
              </a:rPr>
              <a:t>vaikutukset mielialaan</a:t>
            </a:r>
          </a:p>
          <a:p>
            <a:pPr>
              <a:defRPr/>
            </a:pPr>
            <a:r>
              <a:rPr lang="fi-FI" b="1" dirty="0">
                <a:solidFill>
                  <a:srgbClr val="F37D7D"/>
                </a:solidFill>
                <a:cs typeface="Times New Roman" pitchFamily="18" charset="0"/>
              </a:rPr>
              <a:t>sosiaalinen riippuvuus</a:t>
            </a:r>
          </a:p>
          <a:p>
            <a:pPr lvl="1">
              <a:defRPr/>
            </a:pPr>
            <a:r>
              <a:rPr lang="fi-FI" dirty="0">
                <a:cs typeface="Times New Roman" pitchFamily="18" charset="0"/>
              </a:rPr>
              <a:t>usein nuorilla syy aloittaa nikotiinituotteen käyttö</a:t>
            </a:r>
          </a:p>
          <a:p>
            <a:pPr>
              <a:defRPr/>
            </a:pPr>
            <a:r>
              <a:rPr lang="fi-FI" dirty="0">
                <a:cs typeface="Times New Roman" pitchFamily="18" charset="0"/>
              </a:rPr>
              <a:t>On myös </a:t>
            </a:r>
            <a:r>
              <a:rPr lang="fi-FI" b="1" dirty="0">
                <a:solidFill>
                  <a:srgbClr val="F37D7D"/>
                </a:solidFill>
                <a:cs typeface="Times New Roman" pitchFamily="18" charset="0"/>
              </a:rPr>
              <a:t>tapariippuvuutta</a:t>
            </a:r>
          </a:p>
          <a:p>
            <a:pPr lvl="1">
              <a:defRPr/>
            </a:pPr>
            <a:r>
              <a:rPr lang="fi-FI" dirty="0">
                <a:cs typeface="Times New Roman" pitchFamily="18" charset="0"/>
              </a:rPr>
              <a:t>tietyt tilanteet ja tunnetilat</a:t>
            </a:r>
          </a:p>
          <a:p>
            <a:pPr>
              <a:defRPr/>
            </a:pPr>
            <a:endParaRPr lang="fi-FI" dirty="0"/>
          </a:p>
        </p:txBody>
      </p:sp>
    </p:spTree>
    <p:extLst>
      <p:ext uri="{BB962C8B-B14F-4D97-AF65-F5344CB8AC3E}">
        <p14:creationId xmlns:p14="http://schemas.microsoft.com/office/powerpoint/2010/main" val="326789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9D87FD-9FEC-433F-ADED-1D3F7DD32D96}"/>
              </a:ext>
            </a:extLst>
          </p:cNvPr>
          <p:cNvSpPr>
            <a:spLocks noGrp="1"/>
          </p:cNvSpPr>
          <p:nvPr>
            <p:ph type="title"/>
          </p:nvPr>
        </p:nvSpPr>
        <p:spPr>
          <a:xfrm>
            <a:off x="817938" y="415098"/>
            <a:ext cx="8297487" cy="748146"/>
          </a:xfrm>
        </p:spPr>
        <p:txBody>
          <a:bodyPr/>
          <a:lstStyle/>
          <a:p>
            <a:r>
              <a:rPr lang="fi-FI" sz="2800" dirty="0"/>
              <a:t>Tupakkaa kokeilemattomat 12–18-vuotiaat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4294967295"/>
          </p:nvPr>
        </p:nvSpPr>
        <p:spPr>
          <a:xfrm>
            <a:off x="8648700" y="2308225"/>
            <a:ext cx="3076575" cy="3076575"/>
          </a:xfrm>
          <a:prstGeom prst="rect">
            <a:avLst/>
          </a:prstGeom>
          <a:ln>
            <a:solidFill>
              <a:srgbClr val="F37D7D"/>
            </a:solidFill>
            <a:prstDash val="dash"/>
          </a:ln>
        </p:spPr>
        <p:txBody>
          <a:bodyPr/>
          <a:lstStyle/>
          <a:p>
            <a:pPr marL="0" indent="0">
              <a:lnSpc>
                <a:spcPct val="100000"/>
              </a:lnSpc>
              <a:spcBef>
                <a:spcPct val="0"/>
              </a:spcBef>
              <a:buNone/>
            </a:pPr>
            <a:r>
              <a:rPr lang="fi-FI" altLang="fi-FI" sz="2000" dirty="0"/>
              <a:t>Tutki Nuorten terveystapatutkimuksen tuloksia suomalaisnuorten tupakoinnista. </a:t>
            </a:r>
          </a:p>
          <a:p>
            <a:pPr marL="342900" indent="-342900">
              <a:lnSpc>
                <a:spcPct val="100000"/>
              </a:lnSpc>
              <a:spcBef>
                <a:spcPct val="0"/>
              </a:spcBef>
              <a:buFont typeface="+mj-lt"/>
              <a:buAutoNum type="alphaLcPeriod"/>
            </a:pPr>
            <a:r>
              <a:rPr lang="fi-FI" altLang="fi-FI" sz="2000" dirty="0"/>
              <a:t>Mitkä ovat kyselyn päätulokset?</a:t>
            </a:r>
          </a:p>
          <a:p>
            <a:pPr marL="342900" indent="-342900">
              <a:lnSpc>
                <a:spcPct val="100000"/>
              </a:lnSpc>
              <a:spcBef>
                <a:spcPct val="0"/>
              </a:spcBef>
              <a:buFont typeface="+mj-lt"/>
              <a:buAutoNum type="alphaLcPeriod"/>
            </a:pPr>
            <a:r>
              <a:rPr lang="fi-FI" altLang="fi-FI" sz="2000" dirty="0"/>
              <a:t>Pohdi, mitkä tekijät selittävät näitä tuloksia</a:t>
            </a:r>
            <a:r>
              <a:rPr lang="fi-FI" altLang="fi-FI" sz="2000" b="1" dirty="0"/>
              <a:t>.</a:t>
            </a:r>
          </a:p>
        </p:txBody>
      </p:sp>
      <p:pic>
        <p:nvPicPr>
          <p:cNvPr id="11" name="Picture 10">
            <a:extLst>
              <a:ext uri="{FF2B5EF4-FFF2-40B4-BE49-F238E27FC236}">
                <a16:creationId xmlns:a16="http://schemas.microsoft.com/office/drawing/2014/main" id="{37175AA8-7039-3845-84E3-59B5DB3C7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56" y="1163244"/>
            <a:ext cx="7220744" cy="5070218"/>
          </a:xfrm>
          <a:prstGeom prst="rect">
            <a:avLst/>
          </a:prstGeom>
        </p:spPr>
      </p:pic>
    </p:spTree>
    <p:extLst>
      <p:ext uri="{BB962C8B-B14F-4D97-AF65-F5344CB8AC3E}">
        <p14:creationId xmlns:p14="http://schemas.microsoft.com/office/powerpoint/2010/main" val="1937685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3">
            <a:extLst>
              <a:ext uri="{FF2B5EF4-FFF2-40B4-BE49-F238E27FC236}">
                <a16:creationId xmlns:a16="http://schemas.microsoft.com/office/drawing/2014/main" id="{DFF1D932-AEE2-2D4D-BBEF-EA5675A4FC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8684" y="1052512"/>
            <a:ext cx="3128962"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orakulmio 5">
            <a:extLst>
              <a:ext uri="{FF2B5EF4-FFF2-40B4-BE49-F238E27FC236}">
                <a16:creationId xmlns:a16="http://schemas.microsoft.com/office/drawing/2014/main" id="{C82CEF3B-8913-704D-8F56-264127F233E1}"/>
              </a:ext>
            </a:extLst>
          </p:cNvPr>
          <p:cNvSpPr/>
          <p:nvPr/>
        </p:nvSpPr>
        <p:spPr>
          <a:xfrm>
            <a:off x="5846066" y="2174080"/>
            <a:ext cx="3555109" cy="2312195"/>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i-FI" sz="2400" dirty="0">
                <a:solidFill>
                  <a:schemeClr val="bg1"/>
                </a:solidFill>
                <a:latin typeface="Cambria" panose="02040503050406030204" pitchFamily="18" charset="0"/>
              </a:rPr>
              <a:t>Pohdi, miten julkisuuden henkilöiden esimerkki vaikuttaa nuorten nikotiinituotteiden käyttöön</a:t>
            </a:r>
            <a:r>
              <a:rPr lang="fi-FI" sz="2400" b="1" i="1" dirty="0">
                <a:solidFill>
                  <a:schemeClr val="bg1"/>
                </a:solidFill>
              </a:rPr>
              <a:t>.</a:t>
            </a:r>
            <a:endParaRPr lang="fi-FI" sz="2400" b="1" dirty="0">
              <a:solidFill>
                <a:schemeClr val="bg1"/>
              </a:solidFill>
            </a:endParaRPr>
          </a:p>
        </p:txBody>
      </p:sp>
    </p:spTree>
    <p:extLst>
      <p:ext uri="{BB962C8B-B14F-4D97-AF65-F5344CB8AC3E}">
        <p14:creationId xmlns:p14="http://schemas.microsoft.com/office/powerpoint/2010/main" val="239705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10062411" cy="648394"/>
          </a:xfrm>
        </p:spPr>
        <p:txBody>
          <a:bodyPr/>
          <a:lstStyle/>
          <a:p>
            <a:r>
              <a:rPr lang="fi-FI" altLang="fi-FI" dirty="0">
                <a:latin typeface="Times New Roman" panose="02020603050405020304" pitchFamily="18" charset="0"/>
                <a:cs typeface="Times New Roman" panose="02020603050405020304" pitchFamily="18" charset="0"/>
              </a:rPr>
              <a:t>Tupakka ja terveys</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338234" cy="4351338"/>
          </a:xfrm>
        </p:spPr>
        <p:txBody>
          <a:bodyPr/>
          <a:lstStyle/>
          <a:p>
            <a:r>
              <a:rPr lang="fi-FI" altLang="fi-FI" dirty="0">
                <a:cs typeface="Times New Roman" panose="02020603050405020304" pitchFamily="18" charset="0"/>
              </a:rPr>
              <a:t>Lähes kaikki </a:t>
            </a:r>
            <a:r>
              <a:rPr lang="fi-FI" altLang="fi-FI" b="1" dirty="0">
                <a:cs typeface="Times New Roman" panose="02020603050405020304" pitchFamily="18" charset="0"/>
              </a:rPr>
              <a:t>tietävät</a:t>
            </a:r>
            <a:r>
              <a:rPr lang="fi-FI" altLang="fi-FI" dirty="0">
                <a:cs typeface="Times New Roman" panose="02020603050405020304" pitchFamily="18" charset="0"/>
              </a:rPr>
              <a:t>, että tupakointi on epäterveellistä. On tärkeää </a:t>
            </a:r>
            <a:r>
              <a:rPr lang="fi-FI" altLang="fi-FI" b="1" dirty="0">
                <a:cs typeface="Times New Roman" panose="02020603050405020304" pitchFamily="18" charset="0"/>
              </a:rPr>
              <a:t>ymmärtää</a:t>
            </a:r>
            <a:r>
              <a:rPr lang="fi-FI" altLang="fi-FI" dirty="0">
                <a:cs typeface="Times New Roman" panose="02020603050405020304" pitchFamily="18" charset="0"/>
              </a:rPr>
              <a:t>, millaisilla vaikutusmekanismeilla tupakka tuhoaa terveyttä.</a:t>
            </a:r>
          </a:p>
          <a:p>
            <a:endParaRPr lang="fi-FI" altLang="fi-FI" dirty="0">
              <a:cs typeface="Times New Roman" panose="02020603050405020304" pitchFamily="18" charset="0"/>
            </a:endParaRPr>
          </a:p>
          <a:p>
            <a:pPr>
              <a:buNone/>
            </a:pPr>
            <a:r>
              <a:rPr lang="fi-FI" altLang="fi-FI" b="1" dirty="0">
                <a:cs typeface="Times New Roman" panose="02020603050405020304" pitchFamily="18" charset="0"/>
              </a:rPr>
              <a:t>	</a:t>
            </a:r>
            <a:r>
              <a:rPr lang="fi-FI" altLang="fi-FI" b="1" dirty="0">
                <a:solidFill>
                  <a:srgbClr val="F37D7D"/>
                </a:solidFill>
                <a:cs typeface="Times New Roman" panose="02020603050405020304" pitchFamily="18" charset="0"/>
              </a:rPr>
              <a:t>Selvitä oppikirjasta tai muista lähteistä, miten terva, häkä ja nikotiini vaikuttavat elimistössä.</a:t>
            </a:r>
            <a:endParaRPr lang="en-US" altLang="fi-FI" b="1" dirty="0">
              <a:solidFill>
                <a:srgbClr val="F37D7D"/>
              </a:solidFill>
              <a:cs typeface="Times New Roman" panose="02020603050405020304" pitchFamily="18" charset="0"/>
            </a:endParaRPr>
          </a:p>
          <a:p>
            <a:endParaRPr lang="fi-FI" altLang="fi-FI" dirty="0"/>
          </a:p>
        </p:txBody>
      </p:sp>
      <p:pic>
        <p:nvPicPr>
          <p:cNvPr id="4" name="Picture 3" descr="A picture containing person, close&#10;&#10;Description automatically generated">
            <a:extLst>
              <a:ext uri="{FF2B5EF4-FFF2-40B4-BE49-F238E27FC236}">
                <a16:creationId xmlns:a16="http://schemas.microsoft.com/office/drawing/2014/main" id="{40DFD496-E9AA-824F-9CD2-2C4CCB00E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403" y="1825625"/>
            <a:ext cx="5316399" cy="3337517"/>
          </a:xfrm>
          <a:prstGeom prst="rect">
            <a:avLst/>
          </a:prstGeom>
        </p:spPr>
      </p:pic>
    </p:spTree>
    <p:extLst>
      <p:ext uri="{BB962C8B-B14F-4D97-AF65-F5344CB8AC3E}">
        <p14:creationId xmlns:p14="http://schemas.microsoft.com/office/powerpoint/2010/main" val="9016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11819022" cy="738689"/>
          </a:xfrm>
        </p:spPr>
        <p:txBody>
          <a:bodyPr/>
          <a:lstStyle/>
          <a:p>
            <a:r>
              <a:rPr lang="fi-FI" altLang="fi-FI" dirty="0">
                <a:cs typeface="Times New Roman" panose="02020603050405020304" pitchFamily="18" charset="0"/>
              </a:rPr>
              <a:t>Tupakan ja nuuskan vaikutus terveyteen</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a:buNone/>
            </a:pPr>
            <a:r>
              <a:rPr lang="fi-FI" altLang="fi-FI" dirty="0">
                <a:cs typeface="Times New Roman" panose="02020603050405020304" pitchFamily="18" charset="0"/>
              </a:rPr>
              <a:t>Sairastumisriski lisääntyy:</a:t>
            </a:r>
          </a:p>
          <a:p>
            <a:pPr>
              <a:buNone/>
            </a:pPr>
            <a:r>
              <a:rPr lang="fi-FI" altLang="fi-FI" dirty="0">
                <a:cs typeface="Times New Roman" panose="02020603050405020304" pitchFamily="18" charset="0"/>
              </a:rPr>
              <a:t>•	hengityselinsairaudet</a:t>
            </a:r>
          </a:p>
          <a:p>
            <a:pPr>
              <a:buNone/>
            </a:pPr>
            <a:r>
              <a:rPr lang="fi-FI" altLang="fi-FI" dirty="0">
                <a:cs typeface="Times New Roman" panose="02020603050405020304" pitchFamily="18" charset="0"/>
              </a:rPr>
              <a:t>•	sydän- ja verisuonitaudit</a:t>
            </a:r>
          </a:p>
          <a:p>
            <a:pPr>
              <a:buNone/>
            </a:pPr>
            <a:r>
              <a:rPr lang="fi-FI" altLang="fi-FI" dirty="0">
                <a:cs typeface="Times New Roman" panose="02020603050405020304" pitchFamily="18" charset="0"/>
              </a:rPr>
              <a:t>•	fyysinen suorituskyky</a:t>
            </a:r>
          </a:p>
          <a:p>
            <a:pPr>
              <a:buNone/>
            </a:pPr>
            <a:r>
              <a:rPr lang="fi-FI" altLang="fi-FI" dirty="0">
                <a:cs typeface="Times New Roman" panose="02020603050405020304" pitchFamily="18" charset="0"/>
              </a:rPr>
              <a:t>•	iho</a:t>
            </a:r>
          </a:p>
          <a:p>
            <a:pPr>
              <a:buNone/>
            </a:pPr>
            <a:r>
              <a:rPr lang="fi-FI" altLang="fi-FI" dirty="0">
                <a:cs typeface="Times New Roman" panose="02020603050405020304" pitchFamily="18" charset="0"/>
              </a:rPr>
              <a:t>•	luusto</a:t>
            </a:r>
          </a:p>
          <a:p>
            <a:pPr>
              <a:buNone/>
            </a:pPr>
            <a:r>
              <a:rPr lang="fi-FI" altLang="fi-FI" dirty="0">
                <a:cs typeface="Times New Roman" panose="02020603050405020304" pitchFamily="18" charset="0"/>
              </a:rPr>
              <a:t>•	suu ja hampaat</a:t>
            </a:r>
          </a:p>
          <a:p>
            <a:pPr>
              <a:buNone/>
            </a:pPr>
            <a:r>
              <a:rPr lang="fi-FI" altLang="fi-FI" dirty="0">
                <a:cs typeface="Times New Roman" panose="02020603050405020304" pitchFamily="18" charset="0"/>
              </a:rPr>
              <a:t>•	mielenterveys</a:t>
            </a:r>
          </a:p>
          <a:p>
            <a:pPr>
              <a:buNone/>
            </a:pPr>
            <a:r>
              <a:rPr lang="fi-FI" altLang="fi-FI" dirty="0">
                <a:cs typeface="Times New Roman" panose="02020603050405020304" pitchFamily="18" charset="0"/>
              </a:rPr>
              <a:t>•	seksuaaliterveys</a:t>
            </a:r>
          </a:p>
          <a:p>
            <a:pPr>
              <a:buNone/>
            </a:pPr>
            <a:r>
              <a:rPr lang="fi-FI" altLang="fi-FI" dirty="0">
                <a:cs typeface="Times New Roman" panose="02020603050405020304" pitchFamily="18" charset="0"/>
              </a:rPr>
              <a:t> </a:t>
            </a:r>
          </a:p>
          <a:p>
            <a:pPr>
              <a:buNone/>
            </a:pPr>
            <a:r>
              <a:rPr lang="fi-FI" altLang="fi-FI" dirty="0">
                <a:cs typeface="Times New Roman" panose="02020603050405020304" pitchFamily="18" charset="0"/>
              </a:rPr>
              <a:t>	</a:t>
            </a:r>
          </a:p>
        </p:txBody>
      </p:sp>
      <p:sp>
        <p:nvSpPr>
          <p:cNvPr id="4" name="Suorakulmio 3">
            <a:extLst>
              <a:ext uri="{FF2B5EF4-FFF2-40B4-BE49-F238E27FC236}">
                <a16:creationId xmlns:a16="http://schemas.microsoft.com/office/drawing/2014/main" id="{58EADC20-C3E9-134C-B0D9-551A316C6012}"/>
              </a:ext>
            </a:extLst>
          </p:cNvPr>
          <p:cNvSpPr/>
          <p:nvPr/>
        </p:nvSpPr>
        <p:spPr>
          <a:xfrm>
            <a:off x="6096000" y="2456656"/>
            <a:ext cx="4633320" cy="1944688"/>
          </a:xfrm>
          <a:prstGeom prst="rect">
            <a:avLst/>
          </a:prstGeom>
          <a:solidFill>
            <a:srgbClr val="F37D7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i-FI" sz="2400" dirty="0">
                <a:latin typeface="Times New Roman" pitchFamily="18" charset="0"/>
                <a:cs typeface="Times New Roman" pitchFamily="18" charset="0"/>
              </a:rPr>
              <a:t>Selittäkää pareittain toisillenne, mikä on tupakan ja nuuskan vaikutusmekanismi terveydelle eri sairausryhmissä.</a:t>
            </a:r>
          </a:p>
        </p:txBody>
      </p:sp>
    </p:spTree>
    <p:extLst>
      <p:ext uri="{BB962C8B-B14F-4D97-AF65-F5344CB8AC3E}">
        <p14:creationId xmlns:p14="http://schemas.microsoft.com/office/powerpoint/2010/main" val="86893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11819022" cy="738689"/>
          </a:xfrm>
        </p:spPr>
        <p:txBody>
          <a:bodyPr/>
          <a:lstStyle/>
          <a:p>
            <a:r>
              <a:rPr lang="fi-FI" altLang="fi-FI" dirty="0">
                <a:cs typeface="Times New Roman" panose="02020603050405020304" pitchFamily="18" charset="0"/>
              </a:rPr>
              <a:t>Tupakoitsijan keuhkot</a:t>
            </a:r>
            <a:endParaRPr lang="fi-FI" dirty="0"/>
          </a:p>
        </p:txBody>
      </p:sp>
      <p:pic>
        <p:nvPicPr>
          <p:cNvPr id="7" name="Kuva 3">
            <a:extLst>
              <a:ext uri="{FF2B5EF4-FFF2-40B4-BE49-F238E27FC236}">
                <a16:creationId xmlns:a16="http://schemas.microsoft.com/office/drawing/2014/main" id="{78502AF8-51E1-CA42-8F98-D3F4815741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570038"/>
            <a:ext cx="3097213"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orakulmio 6">
            <a:extLst>
              <a:ext uri="{FF2B5EF4-FFF2-40B4-BE49-F238E27FC236}">
                <a16:creationId xmlns:a16="http://schemas.microsoft.com/office/drawing/2014/main" id="{21843BB4-96E5-264A-A3DD-88C997FD9D38}"/>
              </a:ext>
            </a:extLst>
          </p:cNvPr>
          <p:cNvSpPr/>
          <p:nvPr/>
        </p:nvSpPr>
        <p:spPr>
          <a:xfrm>
            <a:off x="5199103" y="2458082"/>
            <a:ext cx="3097213" cy="1941836"/>
          </a:xfrm>
          <a:prstGeom prst="rect">
            <a:avLst/>
          </a:prstGeom>
          <a:solidFill>
            <a:srgbClr val="F37D7D"/>
          </a:solidFill>
          <a:ln>
            <a:solidFill>
              <a:srgbClr val="F37D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i-FI" sz="2400" dirty="0">
                <a:latin typeface="Cambria" panose="02040503050406030204" pitchFamily="18" charset="0"/>
              </a:rPr>
              <a:t>Arvioi tämänkaltaisten</a:t>
            </a:r>
          </a:p>
          <a:p>
            <a:pPr eaLnBrk="1" fontAlgn="auto" hangingPunct="1">
              <a:spcBef>
                <a:spcPts val="0"/>
              </a:spcBef>
              <a:spcAft>
                <a:spcPts val="0"/>
              </a:spcAft>
              <a:defRPr/>
            </a:pPr>
            <a:r>
              <a:rPr lang="fi-FI" sz="2400" dirty="0">
                <a:latin typeface="Cambria" panose="02040503050406030204" pitchFamily="18" charset="0"/>
              </a:rPr>
              <a:t>kuvien tehoa</a:t>
            </a:r>
          </a:p>
          <a:p>
            <a:pPr eaLnBrk="1" fontAlgn="auto" hangingPunct="1">
              <a:spcBef>
                <a:spcPts val="0"/>
              </a:spcBef>
              <a:spcAft>
                <a:spcPts val="0"/>
              </a:spcAft>
              <a:defRPr/>
            </a:pPr>
            <a:r>
              <a:rPr lang="fi-FI" sz="2400" dirty="0">
                <a:latin typeface="Cambria" panose="02040503050406030204" pitchFamily="18" charset="0"/>
              </a:rPr>
              <a:t>päihdevalistuksessa.</a:t>
            </a:r>
            <a:endParaRPr lang="fi-FI" sz="2400" dirty="0"/>
          </a:p>
        </p:txBody>
      </p:sp>
    </p:spTree>
    <p:extLst>
      <p:ext uri="{BB962C8B-B14F-4D97-AF65-F5344CB8AC3E}">
        <p14:creationId xmlns:p14="http://schemas.microsoft.com/office/powerpoint/2010/main" val="277350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5">
            <a:extLst>
              <a:ext uri="{FF2B5EF4-FFF2-40B4-BE49-F238E27FC236}">
                <a16:creationId xmlns:a16="http://schemas.microsoft.com/office/drawing/2014/main" id="{4F63D13D-A802-EC46-8D0F-9BE3FE9441E8}"/>
              </a:ext>
            </a:extLst>
          </p:cNvPr>
          <p:cNvSpPr/>
          <p:nvPr/>
        </p:nvSpPr>
        <p:spPr>
          <a:xfrm>
            <a:off x="4500562" y="2644775"/>
            <a:ext cx="4240482" cy="2221693"/>
          </a:xfrm>
          <a:prstGeom prst="rect">
            <a:avLst/>
          </a:prstGeom>
          <a:solidFill>
            <a:srgbClr val="F37D7D"/>
          </a:solidFill>
          <a:ln>
            <a:solidFill>
              <a:srgbClr val="F37D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684213" y="405899"/>
            <a:ext cx="11819022" cy="738689"/>
          </a:xfrm>
        </p:spPr>
        <p:txBody>
          <a:bodyPr/>
          <a:lstStyle/>
          <a:p>
            <a:r>
              <a:rPr lang="fi-FI" dirty="0"/>
              <a:t>Savuttomuuskampanja </a:t>
            </a:r>
            <a:r>
              <a:rPr lang="fi-FI" i="1" dirty="0" err="1"/>
              <a:t>Body</a:t>
            </a:r>
            <a:r>
              <a:rPr lang="fi-FI" i="1" dirty="0"/>
              <a:t> </a:t>
            </a:r>
            <a:r>
              <a:rPr lang="fi-FI" i="1" dirty="0" err="1"/>
              <a:t>tells</a:t>
            </a:r>
            <a:r>
              <a:rPr lang="fi-FI" i="1" dirty="0"/>
              <a:t> a </a:t>
            </a:r>
            <a:r>
              <a:rPr lang="fi-FI" i="1" dirty="0" err="1"/>
              <a:t>story</a:t>
            </a:r>
            <a:endParaRPr lang="fi-FI" dirty="0"/>
          </a:p>
        </p:txBody>
      </p:sp>
      <p:pic>
        <p:nvPicPr>
          <p:cNvPr id="7" name="Kuva 4">
            <a:extLst>
              <a:ext uri="{FF2B5EF4-FFF2-40B4-BE49-F238E27FC236}">
                <a16:creationId xmlns:a16="http://schemas.microsoft.com/office/drawing/2014/main" id="{3505532C-5F15-A142-99CE-A3522EC197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44588"/>
            <a:ext cx="3240087" cy="554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isällön paikkamerkki 2">
            <a:extLst>
              <a:ext uri="{FF2B5EF4-FFF2-40B4-BE49-F238E27FC236}">
                <a16:creationId xmlns:a16="http://schemas.microsoft.com/office/drawing/2014/main" id="{96FEA269-6DDC-8049-8F80-7D576ECFDBD0}"/>
              </a:ext>
            </a:extLst>
          </p:cNvPr>
          <p:cNvSpPr>
            <a:spLocks noGrp="1"/>
          </p:cNvSpPr>
          <p:nvPr>
            <p:ph idx="1"/>
          </p:nvPr>
        </p:nvSpPr>
        <p:spPr>
          <a:xfrm>
            <a:off x="4500562" y="2815256"/>
            <a:ext cx="3946013" cy="2684463"/>
          </a:xfrm>
        </p:spPr>
        <p:txBody>
          <a:bodyPr/>
          <a:lstStyle/>
          <a:p>
            <a:pPr eaLnBrk="1" hangingPunct="1"/>
            <a:r>
              <a:rPr lang="fi-FI" altLang="fi-FI" dirty="0">
                <a:solidFill>
                  <a:schemeClr val="bg1"/>
                </a:solidFill>
                <a:latin typeface="Cambria" panose="02040503050406030204" pitchFamily="18" charset="0"/>
              </a:rPr>
              <a:t>Mitä tupakoinnin terveyshaittoja havaitset? </a:t>
            </a:r>
          </a:p>
          <a:p>
            <a:pPr eaLnBrk="1" hangingPunct="1"/>
            <a:r>
              <a:rPr lang="fi-FI" altLang="fi-FI" dirty="0">
                <a:solidFill>
                  <a:schemeClr val="bg1"/>
                </a:solidFill>
                <a:latin typeface="Cambria" panose="02040503050406030204" pitchFamily="18" charset="0"/>
              </a:rPr>
              <a:t>Arvioikaa tämän kaltaisen kampanjoinnin vaikutusta osana tupakkavalistusta.</a:t>
            </a:r>
          </a:p>
        </p:txBody>
      </p:sp>
    </p:spTree>
    <p:extLst>
      <p:ext uri="{BB962C8B-B14F-4D97-AF65-F5344CB8AC3E}">
        <p14:creationId xmlns:p14="http://schemas.microsoft.com/office/powerpoint/2010/main" val="4140233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11819022" cy="859005"/>
          </a:xfrm>
        </p:spPr>
        <p:txBody>
          <a:bodyPr/>
          <a:lstStyle/>
          <a:p>
            <a:r>
              <a:rPr lang="fi-FI" dirty="0">
                <a:cs typeface="Times New Roman" pitchFamily="18" charset="0"/>
              </a:rPr>
              <a:t>Tupakan ja nuuskan vaikutus terveyteen</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9561163" cy="4351338"/>
          </a:xfrm>
        </p:spPr>
        <p:txBody>
          <a:bodyPr/>
          <a:lstStyle/>
          <a:p>
            <a:r>
              <a:rPr lang="fi-FI" altLang="fi-FI" dirty="0">
                <a:cs typeface="Times New Roman" panose="02020603050405020304" pitchFamily="18" charset="0"/>
              </a:rPr>
              <a:t>Passiivisen tupakoinnin haitat </a:t>
            </a:r>
          </a:p>
          <a:p>
            <a:r>
              <a:rPr lang="fi-FI" altLang="fi-FI" dirty="0">
                <a:cs typeface="Times New Roman" panose="02020603050405020304" pitchFamily="18" charset="0"/>
              </a:rPr>
              <a:t>Äidin tupakoinnin haitat sikiölle</a:t>
            </a:r>
          </a:p>
          <a:p>
            <a:r>
              <a:rPr lang="fi-FI" altLang="fi-FI" dirty="0">
                <a:cs typeface="Times New Roman" panose="02020603050405020304" pitchFamily="18" charset="0"/>
              </a:rPr>
              <a:t>Nuuskan terveyshaitat</a:t>
            </a:r>
          </a:p>
          <a:p>
            <a:pPr>
              <a:buNone/>
            </a:pPr>
            <a:endParaRPr lang="fi-FI" altLang="fi-FI" dirty="0">
              <a:cs typeface="Times New Roman" panose="02020603050405020304" pitchFamily="18" charset="0"/>
            </a:endParaRPr>
          </a:p>
          <a:p>
            <a:pPr>
              <a:buNone/>
            </a:pPr>
            <a:r>
              <a:rPr lang="fi-FI" altLang="fi-FI" dirty="0">
                <a:cs typeface="Times New Roman" panose="02020603050405020304" pitchFamily="18" charset="0"/>
              </a:rPr>
              <a:t>	</a:t>
            </a:r>
            <a:r>
              <a:rPr lang="fi-FI" altLang="fi-FI" b="1" dirty="0">
                <a:solidFill>
                  <a:srgbClr val="F37D7D"/>
                </a:solidFill>
                <a:cs typeface="Times New Roman" panose="02020603050405020304" pitchFamily="18" charset="0"/>
              </a:rPr>
              <a:t>Selittäkää pareittain toisillenne, mikä tupakan ja nuuskan vaikutusmekanismi terveydelle on näissä tilanteissa.</a:t>
            </a:r>
          </a:p>
          <a:p>
            <a:endParaRPr lang="fi-FI" altLang="fi-FI" dirty="0"/>
          </a:p>
        </p:txBody>
      </p:sp>
    </p:spTree>
    <p:extLst>
      <p:ext uri="{BB962C8B-B14F-4D97-AF65-F5344CB8AC3E}">
        <p14:creationId xmlns:p14="http://schemas.microsoft.com/office/powerpoint/2010/main" val="2400035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11819022" cy="738689"/>
          </a:xfrm>
        </p:spPr>
        <p:txBody>
          <a:bodyPr/>
          <a:lstStyle/>
          <a:p>
            <a:r>
              <a:rPr lang="fi-FI" altLang="en-FI" dirty="0"/>
              <a:t>Sähkösavuke</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en-FI" dirty="0"/>
              <a:t>Tupakkateollisuudella on pyrkimys säilyttää markkinat tuomalla uusia tuotteita houkuttimiseksi.</a:t>
            </a:r>
          </a:p>
          <a:p>
            <a:r>
              <a:rPr lang="fi-FI" altLang="en-FI" dirty="0"/>
              <a:t>Terveyshaitoista on jo näyttöä.</a:t>
            </a:r>
          </a:p>
          <a:p>
            <a:endParaRPr lang="fi-FI" altLang="en-FI" dirty="0"/>
          </a:p>
          <a:p>
            <a:endParaRPr lang="fi-FI" altLang="en-FI" dirty="0"/>
          </a:p>
        </p:txBody>
      </p:sp>
      <p:pic>
        <p:nvPicPr>
          <p:cNvPr id="6" name="Kuva 7">
            <a:extLst>
              <a:ext uri="{FF2B5EF4-FFF2-40B4-BE49-F238E27FC236}">
                <a16:creationId xmlns:a16="http://schemas.microsoft.com/office/drawing/2014/main" id="{4B51D14C-D80E-694B-9428-F552BEBDF9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6638" y="3141663"/>
            <a:ext cx="43370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43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cs typeface="Times New Roman" panose="02020603050405020304" pitchFamily="18" charset="0"/>
              </a:rPr>
              <a:t>Motivointi: Arvatkaa sana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vanha nainen</a:t>
            </a:r>
          </a:p>
          <a:p>
            <a:r>
              <a:rPr lang="fi-FI" dirty="0"/>
              <a:t>pieni huone</a:t>
            </a:r>
          </a:p>
          <a:p>
            <a:r>
              <a:rPr lang="fi-FI" dirty="0"/>
              <a:t>pelikorteista muodostuu sellainen</a:t>
            </a:r>
          </a:p>
          <a:p>
            <a:r>
              <a:rPr lang="fi-FI" dirty="0"/>
              <a:t>sillä voi lämmittää huoneen</a:t>
            </a:r>
          </a:p>
          <a:p>
            <a:r>
              <a:rPr lang="fi-FI" dirty="0"/>
              <a:t>virtalähde </a:t>
            </a:r>
          </a:p>
          <a:p>
            <a:r>
              <a:rPr lang="fi-FI" dirty="0"/>
              <a:t>sitä pitkin voi kulkea</a:t>
            </a:r>
          </a:p>
          <a:p>
            <a:r>
              <a:rPr lang="fi-FI" dirty="0"/>
              <a:t>paha haju</a:t>
            </a:r>
          </a:p>
          <a:p>
            <a:r>
              <a:rPr lang="fi-FI" dirty="0"/>
              <a:t>laillinen syövän aiheuttaja</a:t>
            </a:r>
          </a:p>
          <a:p>
            <a:endParaRPr lang="fi-FI" dirty="0"/>
          </a:p>
        </p:txBody>
      </p:sp>
    </p:spTree>
    <p:extLst>
      <p:ext uri="{BB962C8B-B14F-4D97-AF65-F5344CB8AC3E}">
        <p14:creationId xmlns:p14="http://schemas.microsoft.com/office/powerpoint/2010/main" val="147071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11819022" cy="738689"/>
          </a:xfrm>
        </p:spPr>
        <p:txBody>
          <a:bodyPr/>
          <a:lstStyle/>
          <a:p>
            <a:r>
              <a:rPr lang="fi-FI" altLang="en-FI" dirty="0"/>
              <a:t>Tupakoinnin lopettaminen</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fi-FI" dirty="0"/>
              <a:t>Ystäväsi tupakoi, mutta on alkanut pohtia sen lopettamista. Millä terveydellisillä perusteilla voisit yrittää vakuuttaa hänet päätöksen hyödyllisyydestä?</a:t>
            </a:r>
          </a:p>
          <a:p>
            <a:endParaRPr lang="fi-FI" altLang="en-FI" dirty="0"/>
          </a:p>
          <a:p>
            <a:r>
              <a:rPr lang="fi-FI" altLang="en-FI" dirty="0"/>
              <a:t>Käytä apunasi oppikirjan kaaviota </a:t>
            </a:r>
            <a:r>
              <a:rPr lang="fi-FI" altLang="en-FI" i="1" dirty="0"/>
              <a:t>Tupakoinnin lopettamisen terveyshyötyjä</a:t>
            </a:r>
            <a:r>
              <a:rPr lang="fi-FI" altLang="en-FI" dirty="0"/>
              <a:t>. </a:t>
            </a:r>
          </a:p>
        </p:txBody>
      </p:sp>
    </p:spTree>
    <p:extLst>
      <p:ext uri="{BB962C8B-B14F-4D97-AF65-F5344CB8AC3E}">
        <p14:creationId xmlns:p14="http://schemas.microsoft.com/office/powerpoint/2010/main" val="2422456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11819022" cy="1144588"/>
          </a:xfrm>
        </p:spPr>
        <p:txBody>
          <a:bodyPr/>
          <a:lstStyle/>
          <a:p>
            <a:r>
              <a:rPr lang="fi-FI" altLang="fi-FI" dirty="0">
                <a:cs typeface="Times New Roman" panose="02020603050405020304" pitchFamily="18" charset="0"/>
              </a:rPr>
              <a:t>Nikotiinituotteen käytön lopettaminen</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a:buNone/>
              <a:defRPr/>
            </a:pPr>
            <a:r>
              <a:rPr lang="fi-FI" dirty="0">
                <a:solidFill>
                  <a:srgbClr val="C00000"/>
                </a:solidFill>
                <a:cs typeface="Times New Roman" pitchFamily="18" charset="0"/>
              </a:rPr>
              <a:t>•	</a:t>
            </a:r>
            <a:r>
              <a:rPr lang="fi-FI" dirty="0">
                <a:cs typeface="Times New Roman" pitchFamily="18" charset="0"/>
              </a:rPr>
              <a:t>on elämäntapamuutos.</a:t>
            </a:r>
          </a:p>
          <a:p>
            <a:pPr>
              <a:buNone/>
              <a:defRPr/>
            </a:pPr>
            <a:r>
              <a:rPr lang="fi-FI" dirty="0">
                <a:solidFill>
                  <a:srgbClr val="C00000"/>
                </a:solidFill>
                <a:cs typeface="Times New Roman" pitchFamily="18" charset="0"/>
              </a:rPr>
              <a:t>•	</a:t>
            </a:r>
            <a:r>
              <a:rPr lang="fi-FI" dirty="0">
                <a:cs typeface="Times New Roman" pitchFamily="18" charset="0"/>
              </a:rPr>
              <a:t>vaatii useimmilla paneutumista asiaan.</a:t>
            </a:r>
          </a:p>
          <a:p>
            <a:pPr>
              <a:buNone/>
              <a:defRPr/>
            </a:pPr>
            <a:r>
              <a:rPr lang="fi-FI" dirty="0">
                <a:solidFill>
                  <a:srgbClr val="C00000"/>
                </a:solidFill>
                <a:cs typeface="Times New Roman" pitchFamily="18" charset="0"/>
              </a:rPr>
              <a:t>•	</a:t>
            </a:r>
            <a:r>
              <a:rPr lang="fi-FI" dirty="0">
                <a:cs typeface="Times New Roman" pitchFamily="18" charset="0"/>
              </a:rPr>
              <a:t>on aina edullista terveydelle.</a:t>
            </a:r>
          </a:p>
          <a:p>
            <a:pPr>
              <a:buNone/>
              <a:defRPr/>
            </a:pPr>
            <a:r>
              <a:rPr lang="fi-FI" dirty="0">
                <a:solidFill>
                  <a:srgbClr val="C00000"/>
                </a:solidFill>
                <a:cs typeface="Times New Roman" pitchFamily="18" charset="0"/>
              </a:rPr>
              <a:t>•	</a:t>
            </a:r>
            <a:r>
              <a:rPr lang="fi-FI" dirty="0">
                <a:cs typeface="Times New Roman" pitchFamily="18" charset="0"/>
              </a:rPr>
              <a:t>ohimeneviin vieroitusoireisiin on syytä varautua.</a:t>
            </a:r>
          </a:p>
          <a:p>
            <a:pPr>
              <a:buNone/>
              <a:defRPr/>
            </a:pPr>
            <a:r>
              <a:rPr lang="fi-FI" dirty="0">
                <a:solidFill>
                  <a:srgbClr val="C00000"/>
                </a:solidFill>
                <a:cs typeface="Times New Roman" pitchFamily="18" charset="0"/>
              </a:rPr>
              <a:t>•	</a:t>
            </a:r>
            <a:r>
              <a:rPr lang="fi-FI" dirty="0">
                <a:cs typeface="Times New Roman" pitchFamily="18" charset="0"/>
              </a:rPr>
              <a:t>nikotiinikorvaushoidot voivat auttaa alussa.</a:t>
            </a:r>
          </a:p>
          <a:p>
            <a:pPr>
              <a:buNone/>
              <a:defRPr/>
            </a:pPr>
            <a:endParaRPr lang="fi-FI" dirty="0">
              <a:cs typeface="Times New Roman" pitchFamily="18" charset="0"/>
            </a:endParaRPr>
          </a:p>
          <a:p>
            <a:pPr>
              <a:buNone/>
              <a:defRPr/>
            </a:pPr>
            <a:r>
              <a:rPr lang="fi-FI" b="1" dirty="0">
                <a:cs typeface="Times New Roman" pitchFamily="18" charset="0"/>
              </a:rPr>
              <a:t>Ystäväsi haluaa lopettaa nikotiinituotteiden käytön. </a:t>
            </a:r>
          </a:p>
          <a:p>
            <a:pPr>
              <a:defRPr/>
            </a:pPr>
            <a:r>
              <a:rPr lang="fi-FI" b="1" dirty="0">
                <a:cs typeface="Times New Roman" pitchFamily="18" charset="0"/>
              </a:rPr>
              <a:t>Millaisia ohjeita antaisit hänelle lopettamisen tueksi?  </a:t>
            </a:r>
          </a:p>
          <a:p>
            <a:pPr>
              <a:defRPr/>
            </a:pPr>
            <a:r>
              <a:rPr lang="fi-FI" b="1" dirty="0">
                <a:cs typeface="Times New Roman" pitchFamily="18" charset="0"/>
              </a:rPr>
              <a:t>Tehkää ryhmissä ohjevideot lopettamisen avuksi. </a:t>
            </a:r>
          </a:p>
        </p:txBody>
      </p:sp>
    </p:spTree>
    <p:extLst>
      <p:ext uri="{BB962C8B-B14F-4D97-AF65-F5344CB8AC3E}">
        <p14:creationId xmlns:p14="http://schemas.microsoft.com/office/powerpoint/2010/main" val="1363496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11819022" cy="1144588"/>
          </a:xfrm>
        </p:spPr>
        <p:txBody>
          <a:bodyPr/>
          <a:lstStyle/>
          <a:p>
            <a:r>
              <a:rPr lang="fi-FI" altLang="fi-FI" dirty="0">
                <a:cs typeface="Times New Roman" panose="02020603050405020304" pitchFamily="18" charset="0"/>
              </a:rPr>
              <a:t>Suomen tupakkalaki, tehtävä oppikirjasta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fi-FI" dirty="0">
                <a:cs typeface="Times New Roman" panose="02020603050405020304" pitchFamily="18" charset="0"/>
              </a:rPr>
              <a:t>Tutki nikotiinituotteisiin liittyvää lainsäädäntöä oppikirjasta.</a:t>
            </a:r>
          </a:p>
          <a:p>
            <a:r>
              <a:rPr lang="fi-FI" altLang="fi-FI" dirty="0">
                <a:cs typeface="Times New Roman" panose="02020603050405020304" pitchFamily="18" charset="0"/>
              </a:rPr>
              <a:t>Lain tarkoituksena on ehkäistä nuoria aloittamasta nikotiinituotteiden käyttöä ja nikotiiniriippuvuuden syntymistä sekä kannustaa ihmisiä lopettamaan nikotiinituotteiden käyttö. Lailla halutaan myös vähentää tupakoimattomien altistumista tupakansavulle.</a:t>
            </a:r>
          </a:p>
          <a:p>
            <a:r>
              <a:rPr lang="fi-FI" altLang="fi-FI" dirty="0">
                <a:cs typeface="Times New Roman" panose="02020603050405020304" pitchFamily="18" charset="0"/>
              </a:rPr>
              <a:t>Arvioi, miten määräykset edistävät tupakkalain tavoitteita.</a:t>
            </a:r>
          </a:p>
          <a:p>
            <a:r>
              <a:rPr lang="fi-FI" altLang="fi-FI" dirty="0">
                <a:cs typeface="Times New Roman" panose="02020603050405020304" pitchFamily="18" charset="0"/>
              </a:rPr>
              <a:t>Lisäksi pohdi laissa esitettyjä kieltoja ja rajoittamiskeinoja eettisestä näkökulmasta. </a:t>
            </a:r>
          </a:p>
          <a:p>
            <a:endParaRPr lang="fi-FI" altLang="fi-FI" dirty="0">
              <a:cs typeface="Times New Roman" panose="02020603050405020304" pitchFamily="18" charset="0"/>
            </a:endParaRPr>
          </a:p>
          <a:p>
            <a:pPr>
              <a:buNone/>
            </a:pPr>
            <a:endParaRPr lang="fi-FI" altLang="fi-FI" dirty="0"/>
          </a:p>
        </p:txBody>
      </p:sp>
    </p:spTree>
    <p:extLst>
      <p:ext uri="{BB962C8B-B14F-4D97-AF65-F5344CB8AC3E}">
        <p14:creationId xmlns:p14="http://schemas.microsoft.com/office/powerpoint/2010/main" val="2818063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3">
            <a:extLst>
              <a:ext uri="{FF2B5EF4-FFF2-40B4-BE49-F238E27FC236}">
                <a16:creationId xmlns:a16="http://schemas.microsoft.com/office/drawing/2014/main" id="{982376FE-0086-D649-96F7-56DEE6F63B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3722" y="1825625"/>
            <a:ext cx="3359715" cy="423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8" y="681037"/>
            <a:ext cx="13166559" cy="1144588"/>
          </a:xfrm>
        </p:spPr>
        <p:txBody>
          <a:bodyPr/>
          <a:lstStyle/>
          <a:p>
            <a:r>
              <a:rPr lang="fi-FI" altLang="fi-FI" dirty="0">
                <a:cs typeface="Times New Roman" panose="02020603050405020304" pitchFamily="18" charset="0"/>
              </a:rPr>
              <a:t>Tupakan globaalit vaikutukset</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725692" cy="4351338"/>
          </a:xfrm>
        </p:spPr>
        <p:txBody>
          <a:bodyPr/>
          <a:lstStyle/>
          <a:p>
            <a:r>
              <a:rPr lang="fi-FI" altLang="fi-FI" dirty="0">
                <a:latin typeface="Times New Roman" panose="02020603050405020304" pitchFamily="18" charset="0"/>
                <a:cs typeface="Times New Roman" panose="02020603050405020304" pitchFamily="18" charset="0"/>
              </a:rPr>
              <a:t>Tupakoinnin painopiste muuttumassa köyhiin maihin</a:t>
            </a:r>
          </a:p>
          <a:p>
            <a:r>
              <a:rPr lang="fi-FI" altLang="fi-FI" dirty="0">
                <a:latin typeface="Times New Roman" panose="02020603050405020304" pitchFamily="18" charset="0"/>
                <a:cs typeface="Times New Roman" panose="02020603050405020304" pitchFamily="18" charset="0"/>
              </a:rPr>
              <a:t>Tupakkateollisuus hakee voittoa kaikin keinoin</a:t>
            </a:r>
          </a:p>
          <a:p>
            <a:r>
              <a:rPr lang="fi-FI" altLang="fi-FI" dirty="0">
                <a:latin typeface="Times New Roman" panose="02020603050405020304" pitchFamily="18" charset="0"/>
                <a:cs typeface="Times New Roman" panose="02020603050405020304" pitchFamily="18" charset="0"/>
              </a:rPr>
              <a:t>Viljelijöiden työolosuhteet, palkat jne.</a:t>
            </a:r>
          </a:p>
          <a:p>
            <a:r>
              <a:rPr lang="fi-FI" altLang="fi-FI" dirty="0">
                <a:latin typeface="Times New Roman" panose="02020603050405020304" pitchFamily="18" charset="0"/>
                <a:cs typeface="Times New Roman" panose="02020603050405020304" pitchFamily="18" charset="0"/>
              </a:rPr>
              <a:t>Viljelyn vaikutus ilmastonmuutokseen, maaperän kuluminen</a:t>
            </a:r>
          </a:p>
        </p:txBody>
      </p:sp>
      <p:sp>
        <p:nvSpPr>
          <p:cNvPr id="4" name="Suorakulmio 5">
            <a:extLst>
              <a:ext uri="{FF2B5EF4-FFF2-40B4-BE49-F238E27FC236}">
                <a16:creationId xmlns:a16="http://schemas.microsoft.com/office/drawing/2014/main" id="{793C82DA-A1FF-F448-9E2A-B77448E5074E}"/>
              </a:ext>
            </a:extLst>
          </p:cNvPr>
          <p:cNvSpPr/>
          <p:nvPr/>
        </p:nvSpPr>
        <p:spPr>
          <a:xfrm>
            <a:off x="5667216" y="4899766"/>
            <a:ext cx="3095625" cy="792162"/>
          </a:xfrm>
          <a:prstGeom prst="rect">
            <a:avLst/>
          </a:prstGeom>
          <a:solidFill>
            <a:srgbClr val="F37D7D"/>
          </a:solidFill>
          <a:ln>
            <a:solidFill>
              <a:srgbClr val="F37D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dirty="0">
                <a:latin typeface="Cambria" panose="02040503050406030204" pitchFamily="18" charset="0"/>
              </a:rPr>
              <a:t>Miksi köyhyys lisää riskiä tupakoinnin aloittamiseen?</a:t>
            </a:r>
            <a:endParaRPr lang="fi-FI" dirty="0"/>
          </a:p>
        </p:txBody>
      </p:sp>
    </p:spTree>
    <p:extLst>
      <p:ext uri="{BB962C8B-B14F-4D97-AF65-F5344CB8AC3E}">
        <p14:creationId xmlns:p14="http://schemas.microsoft.com/office/powerpoint/2010/main" val="226425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636720" y="681037"/>
            <a:ext cx="13166559" cy="1144588"/>
          </a:xfrm>
        </p:spPr>
        <p:txBody>
          <a:bodyPr/>
          <a:lstStyle/>
          <a:p>
            <a:r>
              <a:rPr lang="fi-FI" altLang="fi-FI" dirty="0"/>
              <a:t>Soveltava tehtävä: Tupakoinnin edistämisen nurinkurinkampanja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636720" y="1837948"/>
            <a:ext cx="10515600" cy="4351338"/>
          </a:xfrm>
        </p:spPr>
        <p:txBody>
          <a:bodyPr/>
          <a:lstStyle/>
          <a:p>
            <a:r>
              <a:rPr lang="fi-FI" altLang="fi-FI" dirty="0"/>
              <a:t>Suunnitelkaa nikotiinituotteita myyviä kampanjajulisteita, joissa tuodaan mahdollisimman monipuolisesti esiin tuotteiden aiheuttamia haittoja. </a:t>
            </a:r>
          </a:p>
          <a:p>
            <a:r>
              <a:rPr lang="fi-FI" altLang="fi-FI" dirty="0"/>
              <a:t>Valitkaa oma näkökulmanne:</a:t>
            </a:r>
          </a:p>
          <a:p>
            <a:pPr lvl="1"/>
            <a:r>
              <a:rPr lang="fi-FI" altLang="fi-FI" sz="2200" dirty="0"/>
              <a:t>Haitat voidaan jaotella terveydellisiin, taloudellisiin, eettisiin tai lyhyt- ja pitkäaikaisiin haittoihin sekä suoriin ja välillisiin haittoihin. </a:t>
            </a:r>
          </a:p>
          <a:p>
            <a:pPr lvl="1"/>
            <a:r>
              <a:rPr lang="fi-FI" altLang="fi-FI" sz="2200" dirty="0"/>
              <a:t>Niitä voidaan tarkastella myös yksilön, yhteisöjen, yhteiskunnan tai globaalista näkökulmasta.</a:t>
            </a:r>
          </a:p>
        </p:txBody>
      </p:sp>
    </p:spTree>
    <p:extLst>
      <p:ext uri="{BB962C8B-B14F-4D97-AF65-F5344CB8AC3E}">
        <p14:creationId xmlns:p14="http://schemas.microsoft.com/office/powerpoint/2010/main" val="1822509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590225" y="696535"/>
            <a:ext cx="13166559" cy="1144588"/>
          </a:xfrm>
        </p:spPr>
        <p:txBody>
          <a:bodyPr/>
          <a:lstStyle/>
          <a:p>
            <a:r>
              <a:rPr lang="fi-FI" altLang="en-FI" dirty="0"/>
              <a:t>Soveltava tehtävä: </a:t>
            </a:r>
            <a:r>
              <a:rPr lang="fi-FI" altLang="en-FI" dirty="0">
                <a:latin typeface="Times New Roman" panose="02020603050405020304" pitchFamily="18" charset="0"/>
                <a:ea typeface="Calibri" panose="020F0502020204030204" pitchFamily="34" charset="0"/>
                <a:cs typeface="Times New Roman" panose="02020603050405020304" pitchFamily="18" charset="0"/>
              </a:rPr>
              <a:t>Tupakka Facebookissa</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685800" y="1470294"/>
            <a:ext cx="9686925" cy="4351338"/>
          </a:xfrm>
        </p:spPr>
        <p:txBody>
          <a:bodyPr/>
          <a:lstStyle/>
          <a:p>
            <a:r>
              <a:rPr lang="fi-FI" altLang="en-FI" sz="2000" dirty="0">
                <a:ea typeface="Calibri" panose="020F0502020204030204" pitchFamily="34" charset="0"/>
                <a:cs typeface="Times New Roman" panose="02020603050405020304" pitchFamily="18" charset="0"/>
              </a:rPr>
              <a:t>Tehkää tupakalle tai nuuskalle ”Facebook-profiili” tai ”Instagram-tili” esimerkiksi pareittain. Voitte valita myös jonkun muun </a:t>
            </a:r>
            <a:r>
              <a:rPr lang="fi-FI" altLang="en-FI" sz="2000" dirty="0" err="1">
                <a:ea typeface="Calibri" panose="020F0502020204030204" pitchFamily="34" charset="0"/>
                <a:cs typeface="Times New Roman" panose="02020603050405020304" pitchFamily="18" charset="0"/>
              </a:rPr>
              <a:t>some</a:t>
            </a:r>
            <a:r>
              <a:rPr lang="fi-FI" altLang="en-FI" sz="2000" dirty="0">
                <a:ea typeface="Calibri" panose="020F0502020204030204" pitchFamily="34" charset="0"/>
                <a:cs typeface="Times New Roman" panose="02020603050405020304" pitchFamily="18" charset="0"/>
              </a:rPr>
              <a:t>-alustan ja toimia soveltavasti sen mukaisesti. </a:t>
            </a:r>
          </a:p>
          <a:p>
            <a:r>
              <a:rPr lang="fi-FI" altLang="en-FI" sz="2000" dirty="0">
                <a:ea typeface="Calibri" panose="020F0502020204030204" pitchFamily="34" charset="0"/>
                <a:cs typeface="Times New Roman" panose="02020603050405020304" pitchFamily="18" charset="0"/>
              </a:rPr>
              <a:t>Millä nimellä Tupakka tai Nuuska esiintyy Facebookissa: onko hän vain Tupakka/Nuuska vai onko hänellä jokin lempinimi tai virallisempi etu- ja sukunimen yhdistelmä? </a:t>
            </a:r>
          </a:p>
          <a:p>
            <a:r>
              <a:rPr lang="fi-FI" altLang="en-FI" sz="2000" dirty="0">
                <a:ea typeface="Calibri" panose="020F0502020204030204" pitchFamily="34" charset="0"/>
                <a:cs typeface="Times New Roman" panose="02020603050405020304" pitchFamily="18" charset="0"/>
              </a:rPr>
              <a:t>Suunnitelkaa, millainen profiili olisi visuaalisesti: Millainen profiilikuva ja millainen kansikuva Tupakalla/Nuuskalla olisi? Millaisia muita kuvia profiilissa olisi julkaistu? </a:t>
            </a:r>
          </a:p>
          <a:p>
            <a:r>
              <a:rPr lang="fi-FI" altLang="en-FI" sz="2000" dirty="0">
                <a:ea typeface="Calibri" panose="020F0502020204030204" pitchFamily="34" charset="0"/>
                <a:cs typeface="Times New Roman" panose="02020603050405020304" pitchFamily="18" charset="0"/>
              </a:rPr>
              <a:t>Kirjoittakaa pari viimeisintä päivitystä, jotka Tupakka/Nuuska on julkaissut seinällään. Kirjoittakaa myös, mitä kaverit ovat kommentoineet näihin päivityksiin ja millaisia reaktioita ne ovat saaneet. </a:t>
            </a:r>
          </a:p>
          <a:p>
            <a:r>
              <a:rPr lang="fi-FI" altLang="en-FI" sz="2000" dirty="0">
                <a:ea typeface="Calibri" panose="020F0502020204030204" pitchFamily="34" charset="0"/>
                <a:cs typeface="Times New Roman" panose="02020603050405020304" pitchFamily="18" charset="0"/>
              </a:rPr>
              <a:t>Listatkaa myös muutamia Tupakan/Nuuskan tykkäyskohteita. </a:t>
            </a:r>
          </a:p>
          <a:p>
            <a:r>
              <a:rPr lang="fi-FI" altLang="en-FI" sz="2000" dirty="0">
                <a:ea typeface="Calibri" panose="020F0502020204030204" pitchFamily="34" charset="0"/>
                <a:cs typeface="Times New Roman" panose="02020603050405020304" pitchFamily="18" charset="0"/>
              </a:rPr>
              <a:t>Esitelkää oma Facebook-profiilinne muille ryhmille. Mitä eroja ja mitä yhtäläisyyksiä profiileissa on? Mitkä puolet painottuivat? Jäikö jotain olennaista pois?</a:t>
            </a:r>
          </a:p>
          <a:p>
            <a:endParaRPr lang="fi-FI" altLang="en-FI"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3503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8" y="681037"/>
            <a:ext cx="13166559" cy="594310"/>
          </a:xfrm>
        </p:spPr>
        <p:txBody>
          <a:bodyPr/>
          <a:lstStyle/>
          <a:p>
            <a:r>
              <a:rPr lang="fi-FI" altLang="en-FI" dirty="0">
                <a:ea typeface="Calibri" panose="020F0502020204030204" pitchFamily="34" charset="0"/>
                <a:cs typeface="Times New Roman" panose="02020603050405020304" pitchFamily="18" charset="0"/>
              </a:rPr>
              <a:t>Arviointitehtävä: Mielipidejana</a:t>
            </a:r>
            <a:br>
              <a:rPr lang="fi-FI" altLang="en-FI" dirty="0">
                <a:ea typeface="Calibri" panose="020F0502020204030204" pitchFamily="34" charset="0"/>
                <a:cs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340964" y="1438168"/>
            <a:ext cx="10317512" cy="5892530"/>
          </a:xfrm>
        </p:spPr>
        <p:txBody>
          <a:bodyPr/>
          <a:lstStyle/>
          <a:p>
            <a:pPr marL="571500" indent="-342900">
              <a:lnSpc>
                <a:spcPct val="115000"/>
              </a:lnSpc>
              <a:spcAft>
                <a:spcPts val="1000"/>
              </a:spcAft>
              <a:defRPr/>
            </a:pPr>
            <a:r>
              <a:rPr lang="fi-FI" sz="2000" dirty="0">
                <a:ea typeface="Calibri" panose="020F0502020204030204" pitchFamily="34" charset="0"/>
                <a:cs typeface="Times New Roman" panose="02020603050405020304" pitchFamily="18" charset="0"/>
              </a:rPr>
              <a:t>Kuvitelkaa luokan lattialle näkymätön lämpömittari.</a:t>
            </a:r>
          </a:p>
          <a:p>
            <a:pPr marL="571500" indent="-342900">
              <a:lnSpc>
                <a:spcPct val="115000"/>
              </a:lnSpc>
              <a:spcAft>
                <a:spcPts val="1000"/>
              </a:spcAft>
              <a:defRPr/>
            </a:pPr>
            <a:r>
              <a:rPr lang="fi-FI" sz="2000" dirty="0">
                <a:ea typeface="Calibri" panose="020F0502020204030204" pitchFamily="34" charset="0"/>
                <a:cs typeface="Times New Roman" panose="02020603050405020304" pitchFamily="18" charset="0"/>
              </a:rPr>
              <a:t>Asettukaa ensin kaikki seisomaan lämpömittarin nollapisteeseen. </a:t>
            </a:r>
          </a:p>
          <a:p>
            <a:pPr marL="571500" indent="-342900">
              <a:lnSpc>
                <a:spcPct val="115000"/>
              </a:lnSpc>
              <a:spcAft>
                <a:spcPts val="1000"/>
              </a:spcAft>
              <a:defRPr/>
            </a:pPr>
            <a:r>
              <a:rPr lang="fi-FI" sz="2000" dirty="0">
                <a:ea typeface="Calibri" panose="020F0502020204030204" pitchFamily="34" charset="0"/>
                <a:cs typeface="Times New Roman" panose="02020603050405020304" pitchFamily="18" charset="0"/>
              </a:rPr>
              <a:t>Asettukaa lämpömittarin asteikolle sen mukaan, oletteko samaa vai eri mieltä väitteestä.</a:t>
            </a:r>
          </a:p>
          <a:p>
            <a:pPr indent="0">
              <a:lnSpc>
                <a:spcPct val="115000"/>
              </a:lnSpc>
              <a:spcAft>
                <a:spcPts val="1000"/>
              </a:spcAft>
              <a:buNone/>
              <a:defRPr/>
            </a:pPr>
            <a:r>
              <a:rPr lang="fi-FI" sz="2000" dirty="0">
                <a:ea typeface="Calibri" panose="020F0502020204030204" pitchFamily="34" charset="0"/>
                <a:cs typeface="Times New Roman" panose="02020603050405020304" pitchFamily="18" charset="0"/>
              </a:rPr>
              <a:t>Väitteet: </a:t>
            </a:r>
          </a:p>
          <a:p>
            <a:pPr marL="685800" indent="-457200">
              <a:lnSpc>
                <a:spcPct val="107000"/>
              </a:lnSpc>
              <a:spcAft>
                <a:spcPts val="800"/>
              </a:spcAft>
              <a:buFont typeface="+mj-lt"/>
              <a:buAutoNum type="arabicPeriod"/>
              <a:defRPr/>
            </a:pPr>
            <a:r>
              <a:rPr lang="fi-FI" sz="2000" dirty="0">
                <a:ea typeface="Calibri" panose="020F0502020204030204" pitchFamily="34" charset="0"/>
                <a:cs typeface="Times New Roman" panose="02020603050405020304" pitchFamily="18" charset="0"/>
              </a:rPr>
              <a:t>Nikotiinituotteiden käytön haitoista on riittävästi tietoa.  </a:t>
            </a:r>
          </a:p>
          <a:p>
            <a:pPr marL="685800" indent="-457200">
              <a:lnSpc>
                <a:spcPct val="107000"/>
              </a:lnSpc>
              <a:spcAft>
                <a:spcPts val="800"/>
              </a:spcAft>
              <a:buFont typeface="+mj-lt"/>
              <a:buAutoNum type="arabicPeriod"/>
              <a:defRPr/>
            </a:pPr>
            <a:r>
              <a:rPr lang="fi-FI" sz="2000" dirty="0">
                <a:ea typeface="Calibri" panose="020F0502020204030204" pitchFamily="34" charset="0"/>
                <a:cs typeface="Times New Roman" panose="02020603050405020304" pitchFamily="18" charset="0"/>
              </a:rPr>
              <a:t>Nikotiinituotteiden käytön rajoittaminen toimii yhteiskunnassamme hyvin. </a:t>
            </a:r>
          </a:p>
          <a:p>
            <a:pPr marL="685800" indent="-457200">
              <a:lnSpc>
                <a:spcPct val="107000"/>
              </a:lnSpc>
              <a:spcAft>
                <a:spcPts val="800"/>
              </a:spcAft>
              <a:buFont typeface="+mj-lt"/>
              <a:buAutoNum type="arabicPeriod"/>
              <a:defRPr/>
            </a:pPr>
            <a:r>
              <a:rPr lang="fi-FI" sz="2000" dirty="0">
                <a:ea typeface="Calibri" panose="020F0502020204030204" pitchFamily="34" charset="0"/>
                <a:cs typeface="Times New Roman" panose="02020603050405020304" pitchFamily="18" charset="0"/>
              </a:rPr>
              <a:t>Sähkösavukkeiden myynti pitäisi sallia alle 18-vuotiaille. </a:t>
            </a:r>
          </a:p>
          <a:p>
            <a:pPr marL="685800" indent="-457200">
              <a:lnSpc>
                <a:spcPct val="107000"/>
              </a:lnSpc>
              <a:spcAft>
                <a:spcPts val="800"/>
              </a:spcAft>
              <a:buFont typeface="+mj-lt"/>
              <a:buAutoNum type="arabicPeriod"/>
              <a:defRPr/>
            </a:pPr>
            <a:r>
              <a:rPr lang="fi-FI" sz="2000" dirty="0">
                <a:ea typeface="Calibri" panose="020F0502020204030204" pitchFamily="34" charset="0"/>
                <a:cs typeface="Times New Roman" panose="02020603050405020304" pitchFamily="18" charset="0"/>
              </a:rPr>
              <a:t>Nikotiinikorvaustuotteiden myynti pitäisi sallia alle 18-vuotiaille. </a:t>
            </a:r>
          </a:p>
          <a:p>
            <a:pPr marL="457200">
              <a:lnSpc>
                <a:spcPct val="115000"/>
              </a:lnSpc>
              <a:spcAft>
                <a:spcPts val="1000"/>
              </a:spcAft>
              <a:defRPr/>
            </a:pPr>
            <a:endParaRPr lang="fi-FI" dirty="0">
              <a:ea typeface="Calibri" panose="020F0502020204030204" pitchFamily="34" charset="0"/>
              <a:cs typeface="Times New Roman" panose="02020603050405020304" pitchFamily="18" charset="0"/>
            </a:endParaRPr>
          </a:p>
          <a:p>
            <a:pPr marL="457200">
              <a:lnSpc>
                <a:spcPct val="115000"/>
              </a:lnSpc>
              <a:spcAft>
                <a:spcPts val="1000"/>
              </a:spcAft>
              <a:defRPr/>
            </a:pPr>
            <a:endParaRPr lang="fi-FI" dirty="0">
              <a:ea typeface="Calibri" panose="020F0502020204030204" pitchFamily="34" charset="0"/>
              <a:cs typeface="Times New Roman" panose="02020603050405020304" pitchFamily="18" charset="0"/>
            </a:endParaRPr>
          </a:p>
          <a:p>
            <a:pPr>
              <a:defRPr/>
            </a:pPr>
            <a:endParaRPr lang="fi-FI" dirty="0"/>
          </a:p>
        </p:txBody>
      </p:sp>
    </p:spTree>
    <p:extLst>
      <p:ext uri="{BB962C8B-B14F-4D97-AF65-F5344CB8AC3E}">
        <p14:creationId xmlns:p14="http://schemas.microsoft.com/office/powerpoint/2010/main" val="84931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8" y="681037"/>
            <a:ext cx="13166559" cy="594310"/>
          </a:xfrm>
        </p:spPr>
        <p:txBody>
          <a:bodyPr/>
          <a:lstStyle/>
          <a:p>
            <a:r>
              <a:rPr lang="fi-FI" altLang="fi-FI" dirty="0"/>
              <a:t>Keskeistä: Nikotiinituotteet</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fi-FI" dirty="0"/>
              <a:t>tupakoinnin ja nuuskaamisen aloittamisen taustatekijät</a:t>
            </a:r>
          </a:p>
          <a:p>
            <a:r>
              <a:rPr lang="fi-FI" altLang="fi-FI" dirty="0"/>
              <a:t>riippuvuuden kehittyminen</a:t>
            </a:r>
          </a:p>
          <a:p>
            <a:r>
              <a:rPr lang="fi-FI" altLang="fi-FI" dirty="0"/>
              <a:t>päähaitta-aineiden terveysvaikutus: nikotiini, häkä, terva</a:t>
            </a:r>
          </a:p>
          <a:p>
            <a:r>
              <a:rPr lang="fi-FI" altLang="fi-FI" dirty="0"/>
              <a:t>terveyshaitat ja -riskit: fyysiset, psyykkiset, sosiaaliset</a:t>
            </a:r>
          </a:p>
          <a:p>
            <a:r>
              <a:rPr lang="fi-FI" altLang="fi-FI" dirty="0"/>
              <a:t>lopettamisen hyödyt ja keinot</a:t>
            </a:r>
          </a:p>
          <a:p>
            <a:r>
              <a:rPr lang="fi-FI" altLang="fi-FI" dirty="0"/>
              <a:t>tupakan ja nuuskan yhteiskunnalliset ja globaalit näkymät</a:t>
            </a:r>
          </a:p>
          <a:p>
            <a:endParaRPr lang="fi-FI" altLang="fi-FI" dirty="0"/>
          </a:p>
          <a:p>
            <a:endParaRPr lang="fi-FI" altLang="fi-FI" dirty="0"/>
          </a:p>
        </p:txBody>
      </p:sp>
    </p:spTree>
    <p:extLst>
      <p:ext uri="{BB962C8B-B14F-4D97-AF65-F5344CB8AC3E}">
        <p14:creationId xmlns:p14="http://schemas.microsoft.com/office/powerpoint/2010/main" val="3790995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latin typeface="Times New Roman" panose="02020603050405020304" pitchFamily="18" charset="0"/>
                <a:cs typeface="Times New Roman" panose="02020603050405020304" pitchFamily="18" charset="0"/>
              </a:rPr>
              <a:t>Mikä kasvi? </a:t>
            </a:r>
            <a:endParaRPr lang="fi-FI" dirty="0"/>
          </a:p>
        </p:txBody>
      </p:sp>
      <p:pic>
        <p:nvPicPr>
          <p:cNvPr id="6" name="Kuva 3">
            <a:extLst>
              <a:ext uri="{FF2B5EF4-FFF2-40B4-BE49-F238E27FC236}">
                <a16:creationId xmlns:a16="http://schemas.microsoft.com/office/drawing/2014/main" id="{AAABE854-222F-9248-84A8-FA6A7918D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517650"/>
            <a:ext cx="470693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orakulmio 8">
            <a:extLst>
              <a:ext uri="{FF2B5EF4-FFF2-40B4-BE49-F238E27FC236}">
                <a16:creationId xmlns:a16="http://schemas.microsoft.com/office/drawing/2014/main" id="{A22600E4-6F80-1446-A622-7E29E7774D54}"/>
              </a:ext>
            </a:extLst>
          </p:cNvPr>
          <p:cNvSpPr/>
          <p:nvPr/>
        </p:nvSpPr>
        <p:spPr>
          <a:xfrm>
            <a:off x="5197474" y="1867228"/>
            <a:ext cx="4473468" cy="2224325"/>
          </a:xfrm>
          <a:prstGeom prst="rect">
            <a:avLst/>
          </a:prstGeom>
          <a:solidFill>
            <a:srgbClr val="F37D7D"/>
          </a:solidFill>
          <a:ln>
            <a:solidFill>
              <a:srgbClr val="F37D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i-FI" sz="2400" dirty="0">
                <a:latin typeface="Cambria" panose="02040503050406030204" pitchFamily="18" charset="0"/>
              </a:rPr>
              <a:t>Tiesitkö, että tupakka on saanut tieteellisen nimensä ranskalaisen diplomaatin Jean </a:t>
            </a:r>
            <a:r>
              <a:rPr lang="fi-FI" sz="2400" dirty="0" err="1">
                <a:latin typeface="Cambria" panose="02040503050406030204" pitchFamily="18" charset="0"/>
              </a:rPr>
              <a:t>Nicot’n</a:t>
            </a:r>
            <a:r>
              <a:rPr lang="fi-FI" sz="2400" dirty="0">
                <a:latin typeface="Cambria" panose="02040503050406030204" pitchFamily="18" charset="0"/>
              </a:rPr>
              <a:t> mukaan?</a:t>
            </a:r>
          </a:p>
          <a:p>
            <a:pPr eaLnBrk="1" fontAlgn="auto" hangingPunct="1">
              <a:spcBef>
                <a:spcPts val="0"/>
              </a:spcBef>
              <a:spcAft>
                <a:spcPts val="0"/>
              </a:spcAft>
              <a:defRPr/>
            </a:pPr>
            <a:r>
              <a:rPr lang="fi-FI" sz="2400" dirty="0">
                <a:latin typeface="Cambria" panose="02040503050406030204" pitchFamily="18" charset="0"/>
              </a:rPr>
              <a:t>Hän toi tupakan Ranskaan vuonna 1560.</a:t>
            </a:r>
            <a:endParaRPr lang="fi-FI" sz="2400" dirty="0"/>
          </a:p>
        </p:txBody>
      </p:sp>
      <p:sp>
        <p:nvSpPr>
          <p:cNvPr id="8" name="Suorakulmio 5">
            <a:extLst>
              <a:ext uri="{FF2B5EF4-FFF2-40B4-BE49-F238E27FC236}">
                <a16:creationId xmlns:a16="http://schemas.microsoft.com/office/drawing/2014/main" id="{97222992-3CA6-6444-BD88-B04B7C54FCC1}"/>
              </a:ext>
            </a:extLst>
          </p:cNvPr>
          <p:cNvSpPr/>
          <p:nvPr/>
        </p:nvSpPr>
        <p:spPr>
          <a:xfrm>
            <a:off x="5197474" y="4413976"/>
            <a:ext cx="4473468" cy="1314315"/>
          </a:xfrm>
          <a:prstGeom prst="rect">
            <a:avLst/>
          </a:prstGeom>
          <a:solidFill>
            <a:srgbClr val="F37D7D"/>
          </a:solidFill>
          <a:ln>
            <a:solidFill>
              <a:srgbClr val="F37D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i-FI" sz="2400" dirty="0">
                <a:latin typeface="Cambria" panose="02040503050406030204" pitchFamily="18" charset="0"/>
              </a:rPr>
              <a:t>Miksi nuoret käyttävät nikotiinituotteita, vaikka tietävät sen olevan terveysriski?</a:t>
            </a:r>
          </a:p>
        </p:txBody>
      </p:sp>
    </p:spTree>
    <p:extLst>
      <p:ext uri="{BB962C8B-B14F-4D97-AF65-F5344CB8AC3E}">
        <p14:creationId xmlns:p14="http://schemas.microsoft.com/office/powerpoint/2010/main" val="260276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Tavoitteet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tuntea nikotiinituotteiden keskeiset haitta-aineet </a:t>
            </a:r>
          </a:p>
          <a:p>
            <a:r>
              <a:rPr lang="fi-FI" dirty="0"/>
              <a:t>osata eritellä nikotiinituotteiden haittoja</a:t>
            </a:r>
          </a:p>
          <a:p>
            <a:r>
              <a:rPr lang="fi-FI" dirty="0"/>
              <a:t>pohtia keinoja nikotiinituotteiden käytön ehkäisemiseksi </a:t>
            </a:r>
          </a:p>
          <a:p>
            <a:r>
              <a:rPr lang="fi-FI" dirty="0"/>
              <a:t>tietää nikotiinituotteiden lopettamisen keinoja ja hyötyjä </a:t>
            </a:r>
          </a:p>
          <a:p>
            <a:r>
              <a:rPr lang="fi-FI" dirty="0"/>
              <a:t>tietää tupakkateollisuuden haitat</a:t>
            </a:r>
          </a:p>
        </p:txBody>
      </p:sp>
    </p:spTree>
    <p:extLst>
      <p:ext uri="{BB962C8B-B14F-4D97-AF65-F5344CB8AC3E}">
        <p14:creationId xmlns:p14="http://schemas.microsoft.com/office/powerpoint/2010/main" val="18705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8362951" cy="1144588"/>
          </a:xfrm>
        </p:spPr>
        <p:txBody>
          <a:bodyPr/>
          <a:lstStyle/>
          <a:p>
            <a:r>
              <a:rPr lang="fi-FI" altLang="en-FI" dirty="0"/>
              <a:t>Mitä nikotiini- tai tupakkakasvituotteita tiedät?</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en-FI" dirty="0"/>
              <a:t>tupakka</a:t>
            </a:r>
          </a:p>
          <a:p>
            <a:r>
              <a:rPr lang="fi-FI" altLang="en-FI" dirty="0"/>
              <a:t>nuuska</a:t>
            </a:r>
          </a:p>
          <a:p>
            <a:r>
              <a:rPr lang="fi-FI" altLang="en-FI" dirty="0"/>
              <a:t>sikari </a:t>
            </a:r>
          </a:p>
          <a:p>
            <a:r>
              <a:rPr lang="fi-FI" altLang="en-FI" dirty="0"/>
              <a:t>sähkösavuke – miksi  virallinen nimi on sähkösavuke eikä sähkötupakka?</a:t>
            </a:r>
          </a:p>
          <a:p>
            <a:r>
              <a:rPr lang="fi-FI" altLang="en-FI" dirty="0"/>
              <a:t>piippu</a:t>
            </a:r>
          </a:p>
          <a:p>
            <a:r>
              <a:rPr lang="fi-FI" altLang="en-FI" dirty="0"/>
              <a:t>vesipiippu</a:t>
            </a:r>
          </a:p>
          <a:p>
            <a:r>
              <a:rPr lang="fi-FI" altLang="en-FI" dirty="0"/>
              <a:t>purutupakka </a:t>
            </a:r>
          </a:p>
          <a:p>
            <a:r>
              <a:rPr lang="fi-FI" altLang="en-FI" dirty="0"/>
              <a:t>korvaushoitovalmisteet </a:t>
            </a:r>
          </a:p>
          <a:p>
            <a:r>
              <a:rPr lang="fi-FI" altLang="en-FI" dirty="0"/>
              <a:t>muita? </a:t>
            </a:r>
          </a:p>
          <a:p>
            <a:endParaRPr lang="fi-FI" altLang="en-FI" dirty="0"/>
          </a:p>
        </p:txBody>
      </p:sp>
    </p:spTree>
    <p:extLst>
      <p:ext uri="{BB962C8B-B14F-4D97-AF65-F5344CB8AC3E}">
        <p14:creationId xmlns:p14="http://schemas.microsoft.com/office/powerpoint/2010/main" val="148747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10062411" cy="648394"/>
          </a:xfrm>
        </p:spPr>
        <p:txBody>
          <a:bodyPr/>
          <a:lstStyle/>
          <a:p>
            <a:r>
              <a:rPr lang="fi-FI" altLang="en-FI" dirty="0"/>
              <a:t>Yleisimmät nikotiinituotteet</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8629650" cy="4351338"/>
          </a:xfrm>
        </p:spPr>
        <p:txBody>
          <a:bodyPr/>
          <a:lstStyle/>
          <a:p>
            <a:r>
              <a:rPr lang="fi-FI" altLang="en-FI" b="1" dirty="0"/>
              <a:t>Savukkeet</a:t>
            </a:r>
            <a:r>
              <a:rPr lang="fi-FI" altLang="en-FI" dirty="0"/>
              <a:t> ovat maailmanlaajuisesti käytetyin tupakkatuote. Ne voivat olla tehdasvalmisteisia tai itse käärittyjä. Tupakansavu sisältää tuhansia yhdisteitä, joista osa on syöpää aiheuttavia. </a:t>
            </a:r>
          </a:p>
          <a:p>
            <a:r>
              <a:rPr lang="fi-FI" altLang="en-FI" dirty="0"/>
              <a:t>Ruotsalaistyyppistä </a:t>
            </a:r>
            <a:r>
              <a:rPr lang="fi-FI" altLang="en-FI" b="1" dirty="0"/>
              <a:t>nuuskaa</a:t>
            </a:r>
            <a:r>
              <a:rPr lang="fi-FI" altLang="en-FI" dirty="0"/>
              <a:t> käytetään suussa, annospussissa tai irtonuuskana. Se valmistetaan jauhetusta tupakasta, johon on lisätty maku- ja säilöntäaineita ja muita lisäaineita. </a:t>
            </a:r>
          </a:p>
          <a:p>
            <a:endParaRPr lang="fi-FI" altLang="en-FI" dirty="0"/>
          </a:p>
        </p:txBody>
      </p:sp>
    </p:spTree>
    <p:extLst>
      <p:ext uri="{BB962C8B-B14F-4D97-AF65-F5344CB8AC3E}">
        <p14:creationId xmlns:p14="http://schemas.microsoft.com/office/powerpoint/2010/main" val="13614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10062411" cy="648394"/>
          </a:xfrm>
        </p:spPr>
        <p:txBody>
          <a:bodyPr/>
          <a:lstStyle/>
          <a:p>
            <a:r>
              <a:rPr lang="fi-FI" altLang="en-FI" dirty="0"/>
              <a:t>Yleisimmät nikotiinituotteet</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8991600" cy="4351338"/>
          </a:xfrm>
        </p:spPr>
        <p:txBody>
          <a:bodyPr/>
          <a:lstStyle/>
          <a:p>
            <a:r>
              <a:rPr lang="fi-FI" altLang="en-FI" b="1" dirty="0"/>
              <a:t>Sähkösavuke</a:t>
            </a:r>
            <a:r>
              <a:rPr lang="fi-FI" altLang="en-FI" dirty="0"/>
              <a:t> on akkukäyttöinen laite, jolla höyrystetään laitteen säiliössä olevaa nestettä. Nesteen perusaineita ovat glyseroli tai </a:t>
            </a:r>
            <a:r>
              <a:rPr lang="fi-FI" altLang="en-FI" dirty="0" err="1"/>
              <a:t>propyleeniglykoli</a:t>
            </a:r>
            <a:r>
              <a:rPr lang="fi-FI" altLang="en-FI" dirty="0"/>
              <a:t>. Nesteet voivat olla nikotiinittomia tai nikotiinia sisältäviä. Sähkösavuke ei sisällä tupakkaa. Laitteet ovat ulkonäöltään erilaisia, mutta ne kaikki toimivat samalla periaatteella. </a:t>
            </a:r>
          </a:p>
          <a:p>
            <a:r>
              <a:rPr lang="fi-FI" altLang="en-FI" dirty="0"/>
              <a:t>Markkinoille tulee jatkuvasti uusia nikotiinituotteita, joista osa ei sisällä ollenkaan tupakkakasvia. Nämä aiheuttavat silti terveyshaittoja ja riippuvuutta. </a:t>
            </a:r>
          </a:p>
          <a:p>
            <a:endParaRPr lang="fi-FI" altLang="en-FI" dirty="0"/>
          </a:p>
        </p:txBody>
      </p:sp>
    </p:spTree>
    <p:extLst>
      <p:ext uri="{BB962C8B-B14F-4D97-AF65-F5344CB8AC3E}">
        <p14:creationId xmlns:p14="http://schemas.microsoft.com/office/powerpoint/2010/main" val="385419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10062411" cy="648394"/>
          </a:xfrm>
        </p:spPr>
        <p:txBody>
          <a:bodyPr/>
          <a:lstStyle/>
          <a:p>
            <a:r>
              <a:rPr lang="fi-FI" altLang="fi-FI" dirty="0">
                <a:cs typeface="Times New Roman" panose="02020603050405020304" pitchFamily="18" charset="0"/>
              </a:rPr>
              <a:t>Tiedon aktivointi</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8077200" cy="4351338"/>
          </a:xfrm>
        </p:spPr>
        <p:txBody>
          <a:bodyPr/>
          <a:lstStyle/>
          <a:p>
            <a:r>
              <a:rPr lang="fi-FI" altLang="fi-FI" dirty="0">
                <a:cs typeface="Times New Roman" panose="02020603050405020304" pitchFamily="18" charset="0"/>
              </a:rPr>
              <a:t>Kirjoita </a:t>
            </a:r>
            <a:r>
              <a:rPr lang="fi-FI" altLang="fi-FI" b="1" dirty="0">
                <a:cs typeface="Times New Roman" panose="02020603050405020304" pitchFamily="18" charset="0"/>
              </a:rPr>
              <a:t>käsin</a:t>
            </a:r>
            <a:r>
              <a:rPr lang="fi-FI" altLang="fi-FI" dirty="0">
                <a:cs typeface="Times New Roman" panose="02020603050405020304" pitchFamily="18" charset="0"/>
              </a:rPr>
              <a:t> kaikki, mitä tiedät aiheesta nikotiinituotteet. </a:t>
            </a:r>
          </a:p>
          <a:p>
            <a:r>
              <a:rPr lang="fi-FI" altLang="fi-FI" dirty="0">
                <a:cs typeface="Times New Roman" panose="02020603050405020304" pitchFamily="18" charset="0"/>
              </a:rPr>
              <a:t>Kirjoita asiat juuri sellaisena ja siinä järjestyksessä, kuin ne tulevat mieleesi. </a:t>
            </a:r>
          </a:p>
          <a:p>
            <a:r>
              <a:rPr lang="fi-FI" altLang="fi-FI" dirty="0">
                <a:cs typeface="Times New Roman" panose="02020603050405020304" pitchFamily="18" charset="0"/>
              </a:rPr>
              <a:t>Käytä kokonaisia lauseita. </a:t>
            </a:r>
          </a:p>
          <a:p>
            <a:r>
              <a:rPr lang="fi-FI" altLang="fi-FI" dirty="0">
                <a:cs typeface="Times New Roman" panose="02020603050405020304" pitchFamily="18" charset="0"/>
              </a:rPr>
              <a:t>Sinulla on aikaa seitsemän minuuttia. </a:t>
            </a:r>
            <a:endParaRPr lang="en-US" altLang="fi-FI" dirty="0">
              <a:cs typeface="Times New Roman" panose="02020603050405020304" pitchFamily="18" charset="0"/>
            </a:endParaRPr>
          </a:p>
          <a:p>
            <a:endParaRPr lang="fi-FI" altLang="fi-FI" dirty="0"/>
          </a:p>
        </p:txBody>
      </p:sp>
    </p:spTree>
    <p:extLst>
      <p:ext uri="{BB962C8B-B14F-4D97-AF65-F5344CB8AC3E}">
        <p14:creationId xmlns:p14="http://schemas.microsoft.com/office/powerpoint/2010/main" val="120259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199" y="681037"/>
            <a:ext cx="10062411" cy="648394"/>
          </a:xfrm>
        </p:spPr>
        <p:txBody>
          <a:bodyPr/>
          <a:lstStyle/>
          <a:p>
            <a:r>
              <a:rPr lang="fi-FI" altLang="fi-FI" dirty="0">
                <a:cs typeface="Times New Roman" panose="02020603050405020304" pitchFamily="18" charset="0"/>
              </a:rPr>
              <a:t>Tiedon aktivointi</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9182100" cy="4351338"/>
          </a:xfrm>
        </p:spPr>
        <p:txBody>
          <a:bodyPr/>
          <a:lstStyle/>
          <a:p>
            <a:r>
              <a:rPr lang="fi-FI" altLang="fi-FI" dirty="0">
                <a:cs typeface="Times New Roman" panose="02020603050405020304" pitchFamily="18" charset="0"/>
              </a:rPr>
              <a:t>Muodostakaa parit. </a:t>
            </a:r>
          </a:p>
          <a:p>
            <a:r>
              <a:rPr lang="fi-FI" altLang="fi-FI" dirty="0">
                <a:cs typeface="Times New Roman" panose="02020603050405020304" pitchFamily="18" charset="0"/>
              </a:rPr>
              <a:t>Lukekaa oma teksti vuorotellen parille. </a:t>
            </a:r>
          </a:p>
          <a:p>
            <a:r>
              <a:rPr lang="fi-FI" altLang="fi-FI" dirty="0">
                <a:cs typeface="Times New Roman" panose="02020603050405020304" pitchFamily="18" charset="0"/>
              </a:rPr>
              <a:t>Parin tehtävänä on kuuntelun lisäksi korjata karkeat asiavirheet. </a:t>
            </a:r>
          </a:p>
          <a:p>
            <a:r>
              <a:rPr lang="fi-FI" altLang="fi-FI" dirty="0">
                <a:cs typeface="Times New Roman" panose="02020603050405020304" pitchFamily="18" charset="0"/>
              </a:rPr>
              <a:t>Lukemisen jälkeen tarkastelkaa yhdessä, mitä yhteistä molemmilla on, mitä täydentävää toisella on.</a:t>
            </a:r>
          </a:p>
          <a:p>
            <a:endParaRPr lang="fi-FI" altLang="fi-FI" dirty="0">
              <a:cs typeface="Times New Roman" panose="02020603050405020304" pitchFamily="18" charset="0"/>
            </a:endParaRPr>
          </a:p>
        </p:txBody>
      </p:sp>
    </p:spTree>
    <p:extLst>
      <p:ext uri="{BB962C8B-B14F-4D97-AF65-F5344CB8AC3E}">
        <p14:creationId xmlns:p14="http://schemas.microsoft.com/office/powerpoint/2010/main" val="367389226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1926</Words>
  <Application>Microsoft Office PowerPoint</Application>
  <PresentationFormat>Laajakuva</PresentationFormat>
  <Paragraphs>251</Paragraphs>
  <Slides>27</Slides>
  <Notes>26</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27</vt:i4>
      </vt:variant>
    </vt:vector>
  </HeadingPairs>
  <TitlesOfParts>
    <vt:vector size="36" baseType="lpstr">
      <vt:lpstr>Arial</vt:lpstr>
      <vt:lpstr>Calibri</vt:lpstr>
      <vt:lpstr>Calibri Light</vt:lpstr>
      <vt:lpstr>Cambria</vt:lpstr>
      <vt:lpstr>Segoe UI</vt:lpstr>
      <vt:lpstr>Symbol</vt:lpstr>
      <vt:lpstr>Times New Roman</vt:lpstr>
      <vt:lpstr>WordVisi_MSFontService</vt:lpstr>
      <vt:lpstr>Office-teema</vt:lpstr>
      <vt:lpstr>PowerPoint-esitys</vt:lpstr>
      <vt:lpstr>Motivointi: Arvatkaa sana</vt:lpstr>
      <vt:lpstr>Mikä kasvi? </vt:lpstr>
      <vt:lpstr>Tavoitteet</vt:lpstr>
      <vt:lpstr>Mitä nikotiini- tai tupakkakasvituotteita tiedät?</vt:lpstr>
      <vt:lpstr>Yleisimmät nikotiinituotteet</vt:lpstr>
      <vt:lpstr>Yleisimmät nikotiinituotteet</vt:lpstr>
      <vt:lpstr>Tiedon aktivointi</vt:lpstr>
      <vt:lpstr>Tiedon aktivointi</vt:lpstr>
      <vt:lpstr>Tiedon aktivointi</vt:lpstr>
      <vt:lpstr>Nikotiiniriippuvuus</vt:lpstr>
      <vt:lpstr>Tupakkaa kokeilemattomat 12–18-vuotiaat </vt:lpstr>
      <vt:lpstr>PowerPoint-esitys</vt:lpstr>
      <vt:lpstr>Tupakka ja terveys</vt:lpstr>
      <vt:lpstr>Tupakan ja nuuskan vaikutus terveyteen</vt:lpstr>
      <vt:lpstr>Tupakoitsijan keuhkot</vt:lpstr>
      <vt:lpstr>Savuttomuuskampanja Body tells a story</vt:lpstr>
      <vt:lpstr>Tupakan ja nuuskan vaikutus terveyteen</vt:lpstr>
      <vt:lpstr>Sähkösavuke</vt:lpstr>
      <vt:lpstr>Tupakoinnin lopettaminen</vt:lpstr>
      <vt:lpstr>Nikotiinituotteen käytön lopettaminen</vt:lpstr>
      <vt:lpstr>Suomen tupakkalaki, tehtävä oppikirjasta</vt:lpstr>
      <vt:lpstr>Tupakan globaalit vaikutukset</vt:lpstr>
      <vt:lpstr>Soveltava tehtävä: Tupakoinnin edistämisen nurinkurinkampanja</vt:lpstr>
      <vt:lpstr>Soveltava tehtävä: Tupakka Facebookissa</vt:lpstr>
      <vt:lpstr>Arviointitehtävä: Mielipidejana </vt:lpstr>
      <vt:lpstr>Keskeistä: Nikotiinituotteet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Tiia Kähärä</dc:creator>
  <cp:lastModifiedBy>Tiia Kähärä</cp:lastModifiedBy>
  <cp:revision>26</cp:revision>
  <dcterms:created xsi:type="dcterms:W3CDTF">2021-01-17T13:48:37Z</dcterms:created>
  <dcterms:modified xsi:type="dcterms:W3CDTF">2022-02-10T09:00:18Z</dcterms:modified>
</cp:coreProperties>
</file>