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Te 2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Kpl 12</a:t>
            </a:r>
          </a:p>
          <a:p>
            <a:r>
              <a:rPr lang="fi-FI" dirty="0" smtClean="0"/>
              <a:t>nikotiinituotteet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8453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Nikotiinitupotteiden käytön lopettaminen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fi-FI" dirty="0">
                <a:cs typeface="Times New Roman" pitchFamily="18" charset="0"/>
              </a:rPr>
              <a:t>on elämäntapamuutos.</a:t>
            </a:r>
          </a:p>
          <a:p>
            <a:pPr>
              <a:buNone/>
              <a:defRPr/>
            </a:pPr>
            <a:r>
              <a:rPr lang="fi-FI" dirty="0">
                <a:solidFill>
                  <a:srgbClr val="C00000"/>
                </a:solidFill>
                <a:cs typeface="Times New Roman" pitchFamily="18" charset="0"/>
              </a:rPr>
              <a:t>•	</a:t>
            </a:r>
            <a:r>
              <a:rPr lang="fi-FI" dirty="0">
                <a:cs typeface="Times New Roman" pitchFamily="18" charset="0"/>
              </a:rPr>
              <a:t>vaatii useimmilla paneutumista asiaan.</a:t>
            </a:r>
          </a:p>
          <a:p>
            <a:pPr>
              <a:buNone/>
              <a:defRPr/>
            </a:pPr>
            <a:r>
              <a:rPr lang="fi-FI" dirty="0">
                <a:solidFill>
                  <a:srgbClr val="C00000"/>
                </a:solidFill>
                <a:cs typeface="Times New Roman" pitchFamily="18" charset="0"/>
              </a:rPr>
              <a:t>•	</a:t>
            </a:r>
            <a:r>
              <a:rPr lang="fi-FI" dirty="0">
                <a:cs typeface="Times New Roman" pitchFamily="18" charset="0"/>
              </a:rPr>
              <a:t>on aina edullista terveydelle.</a:t>
            </a:r>
          </a:p>
          <a:p>
            <a:pPr>
              <a:buNone/>
              <a:defRPr/>
            </a:pPr>
            <a:r>
              <a:rPr lang="fi-FI" dirty="0">
                <a:solidFill>
                  <a:srgbClr val="C00000"/>
                </a:solidFill>
                <a:cs typeface="Times New Roman" pitchFamily="18" charset="0"/>
              </a:rPr>
              <a:t>•	</a:t>
            </a:r>
            <a:r>
              <a:rPr lang="fi-FI" dirty="0">
                <a:cs typeface="Times New Roman" pitchFamily="18" charset="0"/>
              </a:rPr>
              <a:t>ohimeneviin vieroitusoireisiin on syytä varautua.</a:t>
            </a:r>
          </a:p>
          <a:p>
            <a:pPr>
              <a:buNone/>
              <a:defRPr/>
            </a:pPr>
            <a:r>
              <a:rPr lang="fi-FI" dirty="0">
                <a:solidFill>
                  <a:srgbClr val="C00000"/>
                </a:solidFill>
                <a:cs typeface="Times New Roman" pitchFamily="18" charset="0"/>
              </a:rPr>
              <a:t>•	</a:t>
            </a:r>
            <a:r>
              <a:rPr lang="fi-FI" dirty="0">
                <a:cs typeface="Times New Roman" pitchFamily="18" charset="0"/>
              </a:rPr>
              <a:t>nikotiinikorvaushoidot voivat auttaa alussa.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8224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kotitehtävät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S. 169 </a:t>
            </a:r>
            <a:r>
              <a:rPr lang="fi-FI" dirty="0" err="1" smtClean="0"/>
              <a:t>teht</a:t>
            </a:r>
            <a:r>
              <a:rPr lang="fi-FI" dirty="0" smtClean="0"/>
              <a:t>. </a:t>
            </a:r>
            <a:r>
              <a:rPr lang="fi-FI" smtClean="0"/>
              <a:t>1,3 ja 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874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FI" dirty="0"/>
              <a:t>Mitä nikotiini- tai tupakkakasvituotteita tiedät?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altLang="en-FI" dirty="0"/>
              <a:t>tupakka</a:t>
            </a:r>
          </a:p>
          <a:p>
            <a:r>
              <a:rPr lang="fi-FI" altLang="en-FI" dirty="0"/>
              <a:t>nuuska</a:t>
            </a:r>
          </a:p>
          <a:p>
            <a:r>
              <a:rPr lang="fi-FI" altLang="en-FI" dirty="0"/>
              <a:t>sikari </a:t>
            </a:r>
          </a:p>
          <a:p>
            <a:r>
              <a:rPr lang="fi-FI" altLang="en-FI" dirty="0"/>
              <a:t>sähkösavuke – miksi  virallinen nimi on sähkösavuke eikä sähkötupakka?</a:t>
            </a:r>
          </a:p>
          <a:p>
            <a:r>
              <a:rPr lang="fi-FI" altLang="en-FI" dirty="0"/>
              <a:t>piippu</a:t>
            </a:r>
          </a:p>
          <a:p>
            <a:r>
              <a:rPr lang="fi-FI" altLang="en-FI" dirty="0"/>
              <a:t>vesipiippu</a:t>
            </a:r>
          </a:p>
          <a:p>
            <a:r>
              <a:rPr lang="fi-FI" altLang="en-FI" dirty="0"/>
              <a:t>purutupakka </a:t>
            </a:r>
          </a:p>
          <a:p>
            <a:r>
              <a:rPr lang="fi-FI" altLang="en-FI" dirty="0"/>
              <a:t>korvaushoitovalmisteet </a:t>
            </a:r>
          </a:p>
          <a:p>
            <a:r>
              <a:rPr lang="fi-FI" altLang="en-FI" dirty="0"/>
              <a:t>muita?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484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3775" y="193963"/>
            <a:ext cx="10364451" cy="951345"/>
          </a:xfrm>
        </p:spPr>
        <p:txBody>
          <a:bodyPr>
            <a:normAutofit/>
          </a:bodyPr>
          <a:lstStyle/>
          <a:p>
            <a:r>
              <a:rPr lang="fi-FI" dirty="0" smtClean="0"/>
              <a:t>nikotiinituotteet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13774" y="1422400"/>
            <a:ext cx="10363826" cy="4368799"/>
          </a:xfrm>
        </p:spPr>
        <p:txBody>
          <a:bodyPr>
            <a:normAutofit fontScale="92500" lnSpcReduction="10000"/>
          </a:bodyPr>
          <a:lstStyle/>
          <a:p>
            <a:r>
              <a:rPr lang="fi-FI" altLang="en-FI" b="1" dirty="0"/>
              <a:t>Savukkeet</a:t>
            </a:r>
            <a:r>
              <a:rPr lang="fi-FI" altLang="en-FI" dirty="0"/>
              <a:t> ovat maailmanlaajuisesti käytetyin tupakkatuote. Ne voivat olla tehdasvalmisteisia tai itse käärittyjä. Tupakansavu sisältää tuhansia yhdisteitä, joista osa on syöpää aiheuttavia. </a:t>
            </a:r>
          </a:p>
          <a:p>
            <a:r>
              <a:rPr lang="fi-FI" altLang="en-FI" dirty="0"/>
              <a:t>Ruotsalaistyyppistä </a:t>
            </a:r>
            <a:r>
              <a:rPr lang="fi-FI" altLang="en-FI" b="1" dirty="0"/>
              <a:t>nuuskaa</a:t>
            </a:r>
            <a:r>
              <a:rPr lang="fi-FI" altLang="en-FI" dirty="0"/>
              <a:t> käytetään suussa, annospussissa tai irtonuuskana. Se valmistetaan jauhetusta tupakasta, johon on lisätty maku- ja säilöntäaineita ja muita lisäaineita. </a:t>
            </a:r>
          </a:p>
          <a:p>
            <a:r>
              <a:rPr lang="fi-FI" altLang="en-FI" b="1" dirty="0"/>
              <a:t>Sähkösavuke</a:t>
            </a:r>
            <a:r>
              <a:rPr lang="fi-FI" altLang="en-FI" dirty="0"/>
              <a:t> on akkukäyttöinen laite, jolla höyrystetään laitteen säiliössä olevaa nestettä. Nesteen perusaineita ovat glyseroli tai </a:t>
            </a:r>
            <a:r>
              <a:rPr lang="fi-FI" altLang="en-FI" dirty="0" err="1"/>
              <a:t>propyleeniglykoli</a:t>
            </a:r>
            <a:r>
              <a:rPr lang="fi-FI" altLang="en-FI" dirty="0"/>
              <a:t>. Nesteet voivat olla nikotiinittomia tai nikotiinia sisältäviä. Sähkösavuke ei sisällä tupakkaa. Laitteet ovat ulkonäöltään erilaisia, mutta ne kaikki toimivat samalla periaatteella. </a:t>
            </a:r>
          </a:p>
          <a:p>
            <a:r>
              <a:rPr lang="fi-FI" altLang="en-FI" dirty="0"/>
              <a:t>Markkinoille tulee jatkuvasti uusia nikotiinituotteita, joista osa ei sisällä ollenkaan tupakkakasvia. Nämä aiheuttavat silti terveyshaittoja ja riippuvuutta.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83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Nikotiiniriippuvuus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fi-FI" b="1" dirty="0">
                <a:solidFill>
                  <a:srgbClr val="F37D7D"/>
                </a:solidFill>
                <a:cs typeface="Times New Roman" pitchFamily="18" charset="0"/>
              </a:rPr>
              <a:t>Nikotiini</a:t>
            </a:r>
            <a:r>
              <a:rPr lang="fi-FI" dirty="0">
                <a:cs typeface="Times New Roman" pitchFamily="18" charset="0"/>
              </a:rPr>
              <a:t> aiheuttaa nopeasti voimakkaan </a:t>
            </a:r>
            <a:r>
              <a:rPr lang="fi-FI" b="1" dirty="0">
                <a:solidFill>
                  <a:srgbClr val="F37D7D"/>
                </a:solidFill>
                <a:cs typeface="Times New Roman" pitchFamily="18" charset="0"/>
              </a:rPr>
              <a:t>fyysisen</a:t>
            </a:r>
            <a:r>
              <a:rPr lang="fi-FI" dirty="0">
                <a:solidFill>
                  <a:srgbClr val="F37D7D"/>
                </a:solidFill>
                <a:cs typeface="Times New Roman" pitchFamily="18" charset="0"/>
              </a:rPr>
              <a:t> </a:t>
            </a:r>
            <a:r>
              <a:rPr lang="fi-FI" b="1" dirty="0">
                <a:solidFill>
                  <a:srgbClr val="F37D7D"/>
                </a:solidFill>
                <a:cs typeface="Times New Roman" pitchFamily="18" charset="0"/>
              </a:rPr>
              <a:t>riippuvuuden</a:t>
            </a:r>
          </a:p>
          <a:p>
            <a:pPr lvl="1">
              <a:defRPr/>
            </a:pPr>
            <a:r>
              <a:rPr lang="fi-FI" dirty="0">
                <a:cs typeface="Times New Roman" pitchFamily="18" charset="0"/>
              </a:rPr>
              <a:t>nikotiinireseptorit </a:t>
            </a:r>
          </a:p>
          <a:p>
            <a:pPr lvl="1">
              <a:defRPr/>
            </a:pPr>
            <a:r>
              <a:rPr lang="fi-FI" dirty="0">
                <a:cs typeface="Times New Roman" pitchFamily="18" charset="0"/>
              </a:rPr>
              <a:t>välittäjäaineiden toiminta</a:t>
            </a:r>
          </a:p>
          <a:p>
            <a:pPr lvl="1">
              <a:defRPr/>
            </a:pPr>
            <a:r>
              <a:rPr lang="fi-FI" dirty="0">
                <a:cs typeface="Times New Roman" pitchFamily="18" charset="0"/>
              </a:rPr>
              <a:t>toleranssi</a:t>
            </a:r>
          </a:p>
          <a:p>
            <a:pPr>
              <a:defRPr/>
            </a:pPr>
            <a:r>
              <a:rPr lang="fi-FI" b="1" dirty="0">
                <a:solidFill>
                  <a:srgbClr val="F37D7D"/>
                </a:solidFill>
                <a:cs typeface="Times New Roman" pitchFamily="18" charset="0"/>
              </a:rPr>
              <a:t>psyykkinen riippuvuus</a:t>
            </a:r>
          </a:p>
          <a:p>
            <a:pPr lvl="1">
              <a:defRPr/>
            </a:pPr>
            <a:r>
              <a:rPr lang="fi-FI" dirty="0">
                <a:cs typeface="Times New Roman" pitchFamily="18" charset="0"/>
              </a:rPr>
              <a:t>vaikutukset mielialaan</a:t>
            </a:r>
          </a:p>
          <a:p>
            <a:pPr>
              <a:defRPr/>
            </a:pPr>
            <a:r>
              <a:rPr lang="fi-FI" b="1" dirty="0">
                <a:solidFill>
                  <a:srgbClr val="F37D7D"/>
                </a:solidFill>
                <a:cs typeface="Times New Roman" pitchFamily="18" charset="0"/>
              </a:rPr>
              <a:t>sosiaalinen riippuvuus</a:t>
            </a:r>
          </a:p>
          <a:p>
            <a:pPr lvl="1">
              <a:defRPr/>
            </a:pPr>
            <a:r>
              <a:rPr lang="fi-FI" dirty="0">
                <a:cs typeface="Times New Roman" pitchFamily="18" charset="0"/>
              </a:rPr>
              <a:t>usein nuorilla syy aloittaa nikotiinituotteen käyttö</a:t>
            </a:r>
          </a:p>
          <a:p>
            <a:pPr>
              <a:defRPr/>
            </a:pPr>
            <a:r>
              <a:rPr lang="fi-FI" dirty="0">
                <a:cs typeface="Times New Roman" pitchFamily="18" charset="0"/>
              </a:rPr>
              <a:t>On myös </a:t>
            </a:r>
            <a:r>
              <a:rPr lang="fi-FI" b="1" dirty="0">
                <a:solidFill>
                  <a:srgbClr val="F37D7D"/>
                </a:solidFill>
                <a:cs typeface="Times New Roman" pitchFamily="18" charset="0"/>
              </a:rPr>
              <a:t>tapariippuvuutta</a:t>
            </a:r>
          </a:p>
          <a:p>
            <a:pPr lvl="1">
              <a:defRPr/>
            </a:pPr>
            <a:r>
              <a:rPr lang="fi-FI" dirty="0">
                <a:cs typeface="Times New Roman" pitchFamily="18" charset="0"/>
              </a:rPr>
              <a:t>tietyt tilanteet ja tunnetilat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762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altLang="fi-FI" dirty="0">
                <a:cs typeface="Times New Roman" panose="02020603050405020304" pitchFamily="18" charset="0"/>
              </a:rPr>
              <a:t>Lähes kaikki </a:t>
            </a:r>
            <a:r>
              <a:rPr lang="fi-FI" altLang="fi-FI" b="1" dirty="0">
                <a:cs typeface="Times New Roman" panose="02020603050405020304" pitchFamily="18" charset="0"/>
              </a:rPr>
              <a:t>tietävät</a:t>
            </a:r>
            <a:r>
              <a:rPr lang="fi-FI" altLang="fi-FI" dirty="0">
                <a:cs typeface="Times New Roman" panose="02020603050405020304" pitchFamily="18" charset="0"/>
              </a:rPr>
              <a:t>, että tupakointi on epäterveellistä. On tärkeää </a:t>
            </a:r>
            <a:r>
              <a:rPr lang="fi-FI" altLang="fi-FI" b="1" dirty="0">
                <a:cs typeface="Times New Roman" panose="02020603050405020304" pitchFamily="18" charset="0"/>
              </a:rPr>
              <a:t>ymmärtää</a:t>
            </a:r>
            <a:r>
              <a:rPr lang="fi-FI" altLang="fi-FI" dirty="0">
                <a:cs typeface="Times New Roman" panose="02020603050405020304" pitchFamily="18" charset="0"/>
              </a:rPr>
              <a:t>, millaisilla vaikutusmekanismeilla tupakka tuhoaa terveyttä.</a:t>
            </a:r>
          </a:p>
          <a:p>
            <a:endParaRPr lang="fi-FI" altLang="fi-FI" dirty="0"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fi-FI" altLang="fi-FI" b="1" dirty="0">
                <a:cs typeface="Times New Roman" panose="02020603050405020304" pitchFamily="18" charset="0"/>
              </a:rPr>
              <a:t>	</a:t>
            </a:r>
            <a:r>
              <a:rPr lang="fi-FI" altLang="fi-FI" b="1" dirty="0">
                <a:solidFill>
                  <a:srgbClr val="F37D7D"/>
                </a:solidFill>
                <a:cs typeface="Times New Roman" panose="02020603050405020304" pitchFamily="18" charset="0"/>
              </a:rPr>
              <a:t>Selvitä oppikirjasta tai muista lähteistä, miten terva, häkä ja nikotiini vaikuttavat elimistössä.</a:t>
            </a:r>
            <a:endParaRPr lang="en-US" altLang="fi-FI" b="1" dirty="0">
              <a:solidFill>
                <a:srgbClr val="F37D7D"/>
              </a:solidFill>
              <a:cs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708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Tähän diaan opiskelijat kirjaavat vastaukset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8519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>
                <a:cs typeface="Times New Roman" panose="02020603050405020304" pitchFamily="18" charset="0"/>
              </a:rPr>
              <a:t>Tupakan ja nuuskan vaikutus terveyteen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i-FI" altLang="fi-FI" dirty="0">
                <a:cs typeface="Times New Roman" panose="02020603050405020304" pitchFamily="18" charset="0"/>
              </a:rPr>
              <a:t>Sairastumisriski lisääntyy:</a:t>
            </a:r>
          </a:p>
          <a:p>
            <a:pPr>
              <a:buNone/>
            </a:pPr>
            <a:r>
              <a:rPr lang="fi-FI" altLang="fi-FI" dirty="0">
                <a:cs typeface="Times New Roman" panose="02020603050405020304" pitchFamily="18" charset="0"/>
              </a:rPr>
              <a:t>•	hengityselinsairaudet</a:t>
            </a:r>
          </a:p>
          <a:p>
            <a:pPr>
              <a:buNone/>
            </a:pPr>
            <a:r>
              <a:rPr lang="fi-FI" altLang="fi-FI" dirty="0">
                <a:cs typeface="Times New Roman" panose="02020603050405020304" pitchFamily="18" charset="0"/>
              </a:rPr>
              <a:t>•	sydän- ja verisuonitaudit</a:t>
            </a:r>
          </a:p>
          <a:p>
            <a:pPr>
              <a:buNone/>
            </a:pPr>
            <a:r>
              <a:rPr lang="fi-FI" altLang="fi-FI" dirty="0">
                <a:cs typeface="Times New Roman" panose="02020603050405020304" pitchFamily="18" charset="0"/>
              </a:rPr>
              <a:t>•	fyysinen suorituskyky</a:t>
            </a:r>
          </a:p>
          <a:p>
            <a:pPr>
              <a:buNone/>
            </a:pPr>
            <a:r>
              <a:rPr lang="fi-FI" altLang="fi-FI" dirty="0">
                <a:cs typeface="Times New Roman" panose="02020603050405020304" pitchFamily="18" charset="0"/>
              </a:rPr>
              <a:t>•	iho</a:t>
            </a:r>
          </a:p>
          <a:p>
            <a:pPr>
              <a:buNone/>
            </a:pPr>
            <a:r>
              <a:rPr lang="fi-FI" altLang="fi-FI" dirty="0">
                <a:cs typeface="Times New Roman" panose="02020603050405020304" pitchFamily="18" charset="0"/>
              </a:rPr>
              <a:t>•	luusto</a:t>
            </a:r>
          </a:p>
          <a:p>
            <a:pPr>
              <a:buNone/>
            </a:pPr>
            <a:r>
              <a:rPr lang="fi-FI" altLang="fi-FI" dirty="0">
                <a:cs typeface="Times New Roman" panose="02020603050405020304" pitchFamily="18" charset="0"/>
              </a:rPr>
              <a:t>•	suu ja hampaat</a:t>
            </a:r>
          </a:p>
          <a:p>
            <a:pPr>
              <a:buNone/>
            </a:pPr>
            <a:r>
              <a:rPr lang="fi-FI" altLang="fi-FI" dirty="0">
                <a:cs typeface="Times New Roman" panose="02020603050405020304" pitchFamily="18" charset="0"/>
              </a:rPr>
              <a:t>•	mielenterveys</a:t>
            </a:r>
          </a:p>
          <a:p>
            <a:pPr>
              <a:buNone/>
            </a:pPr>
            <a:r>
              <a:rPr lang="fi-FI" altLang="fi-FI" dirty="0">
                <a:cs typeface="Times New Roman" panose="02020603050405020304" pitchFamily="18" charset="0"/>
              </a:rPr>
              <a:t>•	seksuaaliterveys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1593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Selvittäkää parin kanssa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altLang="fi-FI" dirty="0">
                <a:cs typeface="Times New Roman" panose="02020603050405020304" pitchFamily="18" charset="0"/>
              </a:rPr>
              <a:t>Passiivisen tupakoinnin haitat </a:t>
            </a:r>
          </a:p>
          <a:p>
            <a:r>
              <a:rPr lang="fi-FI" altLang="fi-FI" dirty="0">
                <a:cs typeface="Times New Roman" panose="02020603050405020304" pitchFamily="18" charset="0"/>
              </a:rPr>
              <a:t>Äidin tupakoinnin haitat sikiölle</a:t>
            </a:r>
          </a:p>
          <a:p>
            <a:r>
              <a:rPr lang="fi-FI" altLang="fi-FI" dirty="0">
                <a:cs typeface="Times New Roman" panose="02020603050405020304" pitchFamily="18" charset="0"/>
              </a:rPr>
              <a:t>Nuuskan terveyshaitat</a:t>
            </a:r>
          </a:p>
        </p:txBody>
      </p:sp>
    </p:spTree>
    <p:extLst>
      <p:ext uri="{BB962C8B-B14F-4D97-AF65-F5344CB8AC3E}">
        <p14:creationId xmlns:p14="http://schemas.microsoft.com/office/powerpoint/2010/main" val="3020386382"/>
      </p:ext>
    </p:extLst>
  </p:cSld>
  <p:clrMapOvr>
    <a:masterClrMapping/>
  </p:clrMapOvr>
</p:sld>
</file>

<file path=ppt/theme/theme1.xml><?xml version="1.0" encoding="utf-8"?>
<a:theme xmlns:a="http://schemas.openxmlformats.org/drawingml/2006/main" name="Pisar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Pisara</Template>
  <TotalTime>8</TotalTime>
  <Words>308</Words>
  <Application>Microsoft Office PowerPoint</Application>
  <PresentationFormat>Laajakuva</PresentationFormat>
  <Paragraphs>56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Tw Cen MT</vt:lpstr>
      <vt:lpstr>Pisara</vt:lpstr>
      <vt:lpstr>Te 2</vt:lpstr>
      <vt:lpstr>kotitehtävät</vt:lpstr>
      <vt:lpstr>Mitä nikotiini- tai tupakkakasvituotteita tiedät?</vt:lpstr>
      <vt:lpstr>nikotiinituotteet</vt:lpstr>
      <vt:lpstr>Nikotiiniriippuvuus</vt:lpstr>
      <vt:lpstr>tehtävä</vt:lpstr>
      <vt:lpstr>Tähän diaan opiskelijat kirjaavat vastaukset</vt:lpstr>
      <vt:lpstr>Tupakan ja nuuskan vaikutus terveyteen</vt:lpstr>
      <vt:lpstr>Selvittäkää parin kanssa</vt:lpstr>
      <vt:lpstr>Nikotiinitupotteiden käytön lopettaminen </vt:lpstr>
    </vt:vector>
  </TitlesOfParts>
  <Company>Siikalatvan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 2</dc:title>
  <dc:creator>Marja Valkama</dc:creator>
  <cp:lastModifiedBy>Marja Valkama</cp:lastModifiedBy>
  <cp:revision>13</cp:revision>
  <dcterms:created xsi:type="dcterms:W3CDTF">2023-05-12T08:59:14Z</dcterms:created>
  <dcterms:modified xsi:type="dcterms:W3CDTF">2023-05-17T09:59:49Z</dcterms:modified>
</cp:coreProperties>
</file>