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6" r:id="rId4"/>
    <p:sldId id="268" r:id="rId5"/>
    <p:sldId id="267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OwwgdHl9Zr9sKrGEItJdv7tJq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E2A"/>
    <a:srgbClr val="FFFFCC"/>
    <a:srgbClr val="FECB43"/>
    <a:srgbClr val="565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469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939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850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23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Otsikko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218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uoho, taivas&#10;&#10;Kuvaus luotu automaattisesti">
            <a:extLst>
              <a:ext uri="{FF2B5EF4-FFF2-40B4-BE49-F238E27FC236}">
                <a16:creationId xmlns:a16="http://schemas.microsoft.com/office/drawing/2014/main" id="{B9145C93-601C-425E-9979-525C3DF6F7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4" name="Google Shape;84;p1"/>
          <p:cNvSpPr txBox="1"/>
          <p:nvPr/>
        </p:nvSpPr>
        <p:spPr>
          <a:xfrm>
            <a:off x="0" y="2349500"/>
            <a:ext cx="9144000" cy="1981200"/>
          </a:xfrm>
          <a:prstGeom prst="rect">
            <a:avLst/>
          </a:prstGeom>
          <a:gradFill>
            <a:gsLst>
              <a:gs pos="0">
                <a:srgbClr val="898E2A"/>
              </a:gs>
              <a:gs pos="36000">
                <a:srgbClr val="898E2A"/>
              </a:gs>
              <a:gs pos="100000">
                <a:srgbClr val="A8D0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523875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lang="fi-FI" sz="4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 Muutosten ja kriisien aika</a:t>
            </a:r>
            <a:endParaRPr sz="4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4329113"/>
            <a:ext cx="9144000" cy="368300"/>
          </a:xfrm>
          <a:prstGeom prst="rect">
            <a:avLst/>
          </a:prstGeom>
          <a:solidFill>
            <a:srgbClr val="FFBA0D">
              <a:alpha val="6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fi-FI" sz="2000" b="1" u="none" strike="noStrike" cap="none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s. 62</a:t>
            </a:r>
            <a:r>
              <a:rPr lang="fi-FI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fi-FI" sz="2000" b="1" u="none" strike="noStrike" cap="none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63</a:t>
            </a:r>
            <a:endParaRPr sz="2000" b="1" u="none" strike="noStrike" cap="none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uoho, taivas&#10;&#10;Kuvaus luotu automaattisesti">
            <a:extLst>
              <a:ext uri="{FF2B5EF4-FFF2-40B4-BE49-F238E27FC236}">
                <a16:creationId xmlns:a16="http://schemas.microsoft.com/office/drawing/2014/main" id="{D9B09A6D-5534-41EC-9B7E-63051F05D3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233916" y="5146158"/>
            <a:ext cx="8612371" cy="1242256"/>
          </a:xfrm>
          <a:prstGeom prst="rect">
            <a:avLst/>
          </a:prstGeom>
          <a:solidFill>
            <a:srgbClr val="898E2A"/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</a:rPr>
              <a:t>J. Walterin maalaus kuvaa 30-vuotisen sodan aikana käytyä </a:t>
            </a:r>
            <a:r>
              <a:rPr lang="fi-FI" sz="2800" dirty="0" err="1">
                <a:solidFill>
                  <a:schemeClr val="bg1"/>
                </a:solidFill>
              </a:rPr>
              <a:t>Breitenfeldin</a:t>
            </a:r>
            <a:r>
              <a:rPr lang="fi-FI" sz="2800" dirty="0">
                <a:solidFill>
                  <a:schemeClr val="bg1"/>
                </a:solidFill>
              </a:rPr>
              <a:t> taistelua, jossa Ruotsin johtamat luterilaiset löivät Johann </a:t>
            </a:r>
            <a:r>
              <a:rPr lang="fi-FI" sz="2800" dirty="0" err="1">
                <a:solidFill>
                  <a:schemeClr val="bg1"/>
                </a:solidFill>
              </a:rPr>
              <a:t>Tillyn</a:t>
            </a:r>
            <a:r>
              <a:rPr lang="fi-FI" sz="2800" dirty="0">
                <a:solidFill>
                  <a:schemeClr val="bg1"/>
                </a:solidFill>
              </a:rPr>
              <a:t> johtamat katoliset joukot.</a:t>
            </a:r>
          </a:p>
        </p:txBody>
      </p:sp>
      <p:sp>
        <p:nvSpPr>
          <p:cNvPr id="6" name="Google Shape;85;p1">
            <a:extLst>
              <a:ext uri="{FF2B5EF4-FFF2-40B4-BE49-F238E27FC236}">
                <a16:creationId xmlns:a16="http://schemas.microsoft.com/office/drawing/2014/main" id="{DCDF669A-4F03-4AB5-A99C-A7F347D6A9EC}"/>
              </a:ext>
            </a:extLst>
          </p:cNvPr>
          <p:cNvSpPr txBox="1">
            <a:spLocks/>
          </p:cNvSpPr>
          <p:nvPr/>
        </p:nvSpPr>
        <p:spPr>
          <a:xfrm>
            <a:off x="6113721" y="341994"/>
            <a:ext cx="2732566" cy="2528796"/>
          </a:xfrm>
          <a:prstGeom prst="rect">
            <a:avLst/>
          </a:prstGeom>
          <a:solidFill>
            <a:srgbClr val="898E2A"/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i-FI" sz="2000" dirty="0">
                <a:solidFill>
                  <a:schemeClr val="bg1"/>
                </a:solidFill>
              </a:rPr>
              <a:t>Sota oli arkipäiväistä 1600-luvun Euroopassa. Sodissa tavoiteltiin valtaa ja taloudellisia etuja, vaikka tavoitteet usein puettiin uskonnon kaapuun.</a:t>
            </a: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C150AC7A-A5AC-49B8-BBD9-1D5D3F62D39B}"/>
              </a:ext>
            </a:extLst>
          </p:cNvPr>
          <p:cNvSpPr txBox="1">
            <a:spLocks/>
          </p:cNvSpPr>
          <p:nvPr/>
        </p:nvSpPr>
        <p:spPr>
          <a:xfrm>
            <a:off x="6113721" y="341994"/>
            <a:ext cx="2732566" cy="2528796"/>
          </a:xfrm>
          <a:prstGeom prst="rect">
            <a:avLst/>
          </a:prstGeom>
          <a:solidFill>
            <a:srgbClr val="898E2A"/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i-FI" sz="2800" dirty="0">
                <a:solidFill>
                  <a:schemeClr val="bg1"/>
                </a:solidFill>
              </a:rPr>
              <a:t>Kolmikymmen-vuotinen sota sinetöi Ruotsin nousun eurooppalaiseksi suurvallaksi.</a:t>
            </a:r>
          </a:p>
        </p:txBody>
      </p:sp>
    </p:spTree>
    <p:extLst>
      <p:ext uri="{BB962C8B-B14F-4D97-AF65-F5344CB8AC3E}">
        <p14:creationId xmlns:p14="http://schemas.microsoft.com/office/powerpoint/2010/main" val="22768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uoho, taivas&#10;&#10;Kuvaus luotu automaattisesti">
            <a:extLst>
              <a:ext uri="{FF2B5EF4-FFF2-40B4-BE49-F238E27FC236}">
                <a16:creationId xmlns:a16="http://schemas.microsoft.com/office/drawing/2014/main" id="{D9B09A6D-5534-41EC-9B7E-63051F05D3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Ellipsi 1">
            <a:extLst>
              <a:ext uri="{FF2B5EF4-FFF2-40B4-BE49-F238E27FC236}">
                <a16:creationId xmlns:a16="http://schemas.microsoft.com/office/drawing/2014/main" id="{1CEC3C4E-7F8D-4E17-BA7F-1BCA6655CEDD}"/>
              </a:ext>
            </a:extLst>
          </p:cNvPr>
          <p:cNvSpPr/>
          <p:nvPr/>
        </p:nvSpPr>
        <p:spPr>
          <a:xfrm>
            <a:off x="988828" y="202896"/>
            <a:ext cx="5954231" cy="4593265"/>
          </a:xfrm>
          <a:prstGeom prst="ellipse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6028660" y="262252"/>
            <a:ext cx="3009012" cy="2521727"/>
          </a:xfrm>
          <a:prstGeom prst="rect">
            <a:avLst/>
          </a:prstGeom>
          <a:solidFill>
            <a:srgbClr val="898E2A"/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fi-FI" sz="2200" dirty="0">
                <a:solidFill>
                  <a:schemeClr val="bg1"/>
                </a:solidFill>
              </a:rPr>
              <a:t>Sodan jalkoihin joutuneille siviileille sota merkitsi tauteja, nälkää ja kuolemaa. Saksan alueen väkiluku romahti 30-vuotisen sodan aikana.</a:t>
            </a:r>
          </a:p>
        </p:txBody>
      </p:sp>
      <p:sp>
        <p:nvSpPr>
          <p:cNvPr id="6" name="Google Shape;85;p1">
            <a:extLst>
              <a:ext uri="{FF2B5EF4-FFF2-40B4-BE49-F238E27FC236}">
                <a16:creationId xmlns:a16="http://schemas.microsoft.com/office/drawing/2014/main" id="{DCDF669A-4F03-4AB5-A99C-A7F347D6A9EC}"/>
              </a:ext>
            </a:extLst>
          </p:cNvPr>
          <p:cNvSpPr txBox="1">
            <a:spLocks/>
          </p:cNvSpPr>
          <p:nvPr/>
        </p:nvSpPr>
        <p:spPr>
          <a:xfrm>
            <a:off x="6145619" y="262252"/>
            <a:ext cx="2732566" cy="2528796"/>
          </a:xfrm>
          <a:prstGeom prst="rect">
            <a:avLst/>
          </a:prstGeom>
          <a:solidFill>
            <a:srgbClr val="898E2A"/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i-FI" sz="2000" dirty="0">
                <a:solidFill>
                  <a:schemeClr val="bg1"/>
                </a:solidFill>
              </a:rPr>
              <a:t>Ruotsin kuningas Kustaa II Aadolf esitetään voittoisana sotapäällikkönä. Maalaus vahvisti kuninkaan ympärille rakennettua sankarimyyttiä.</a:t>
            </a:r>
          </a:p>
        </p:txBody>
      </p:sp>
    </p:spTree>
    <p:extLst>
      <p:ext uri="{BB962C8B-B14F-4D97-AF65-F5344CB8AC3E}">
        <p14:creationId xmlns:p14="http://schemas.microsoft.com/office/powerpoint/2010/main" val="343980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uoho, taivas&#10;&#10;Kuvaus luotu automaattisesti">
            <a:extLst>
              <a:ext uri="{FF2B5EF4-FFF2-40B4-BE49-F238E27FC236}">
                <a16:creationId xmlns:a16="http://schemas.microsoft.com/office/drawing/2014/main" id="{D9B09A6D-5534-41EC-9B7E-63051F05D3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llipsi 1">
            <a:extLst>
              <a:ext uri="{FF2B5EF4-FFF2-40B4-BE49-F238E27FC236}">
                <a16:creationId xmlns:a16="http://schemas.microsoft.com/office/drawing/2014/main" id="{1CEC3C4E-7F8D-4E17-BA7F-1BCA6655CEDD}"/>
              </a:ext>
            </a:extLst>
          </p:cNvPr>
          <p:cNvSpPr/>
          <p:nvPr/>
        </p:nvSpPr>
        <p:spPr>
          <a:xfrm>
            <a:off x="0" y="5199320"/>
            <a:ext cx="1775635" cy="1392865"/>
          </a:xfrm>
          <a:prstGeom prst="ellipse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6028660" y="262252"/>
            <a:ext cx="3009012" cy="2521727"/>
          </a:xfrm>
          <a:prstGeom prst="rect">
            <a:avLst/>
          </a:prstGeom>
          <a:solidFill>
            <a:srgbClr val="898E2A"/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Pitkin piikein varustetut jalkamiehet on ryhmitetty neliömuodostelmiksi, ns. espanjalaisiksi neliöiksi.</a:t>
            </a:r>
          </a:p>
        </p:txBody>
      </p:sp>
      <p:sp>
        <p:nvSpPr>
          <p:cNvPr id="6" name="Google Shape;85;p1">
            <a:extLst>
              <a:ext uri="{FF2B5EF4-FFF2-40B4-BE49-F238E27FC236}">
                <a16:creationId xmlns:a16="http://schemas.microsoft.com/office/drawing/2014/main" id="{DCDF669A-4F03-4AB5-A99C-A7F347D6A9EC}"/>
              </a:ext>
            </a:extLst>
          </p:cNvPr>
          <p:cNvSpPr txBox="1">
            <a:spLocks/>
          </p:cNvSpPr>
          <p:nvPr/>
        </p:nvSpPr>
        <p:spPr>
          <a:xfrm>
            <a:off x="6166883" y="255183"/>
            <a:ext cx="2732566" cy="2528796"/>
          </a:xfrm>
          <a:prstGeom prst="rect">
            <a:avLst/>
          </a:prstGeom>
          <a:solidFill>
            <a:srgbClr val="898E2A"/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i-FI" sz="2400" dirty="0">
                <a:solidFill>
                  <a:schemeClr val="bg1"/>
                </a:solidFill>
              </a:rPr>
              <a:t>Tuliaseiden merkitys kasvoi 1600-luvun sodankäynnissä, mutta teräaseilla oli edelleen suuri merkitys.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0366402-EFC8-4FE7-9545-D44AA38D3849}"/>
              </a:ext>
            </a:extLst>
          </p:cNvPr>
          <p:cNvSpPr/>
          <p:nvPr/>
        </p:nvSpPr>
        <p:spPr>
          <a:xfrm>
            <a:off x="551145" y="5561556"/>
            <a:ext cx="1027134" cy="588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5E531FE0-4AB4-4D67-BA61-BFE2CA9E94B5}"/>
              </a:ext>
            </a:extLst>
          </p:cNvPr>
          <p:cNvSpPr/>
          <p:nvPr/>
        </p:nvSpPr>
        <p:spPr>
          <a:xfrm>
            <a:off x="7810121" y="6150279"/>
            <a:ext cx="1121223" cy="557408"/>
          </a:xfrm>
          <a:prstGeom prst="rect">
            <a:avLst/>
          </a:prstGeom>
          <a:noFill/>
          <a:ln w="444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41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5" grpId="0" animBg="1"/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uoho, taivas&#10;&#10;Kuvaus luotu automaattisesti">
            <a:extLst>
              <a:ext uri="{FF2B5EF4-FFF2-40B4-BE49-F238E27FC236}">
                <a16:creationId xmlns:a16="http://schemas.microsoft.com/office/drawing/2014/main" id="{D9B09A6D-5534-41EC-9B7E-63051F05D3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6028660" y="262252"/>
            <a:ext cx="3009012" cy="2521727"/>
          </a:xfrm>
          <a:prstGeom prst="rect">
            <a:avLst/>
          </a:prstGeom>
          <a:solidFill>
            <a:srgbClr val="898E2A"/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Hevosten ja varusteiden ylläpito oli kallista. Kuningas palkitsi ratsumiehet verovapaudella ja usein myös aateliskirjalla.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0366402-EFC8-4FE7-9545-D44AA38D3849}"/>
              </a:ext>
            </a:extLst>
          </p:cNvPr>
          <p:cNvSpPr/>
          <p:nvPr/>
        </p:nvSpPr>
        <p:spPr>
          <a:xfrm>
            <a:off x="551145" y="5561556"/>
            <a:ext cx="1027134" cy="588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5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24A07F1-14AA-413F-9152-2E783225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6" y="173960"/>
            <a:ext cx="6390167" cy="83635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Aikajana 1500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–1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</a:p>
        </p:txBody>
      </p:sp>
      <p:pic>
        <p:nvPicPr>
          <p:cNvPr id="3" name="Kuva 2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8FF59E05-A26A-4749-AA1E-5F633CD5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1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3">
            <a:extLst>
              <a:ext uri="{FF2B5EF4-FFF2-40B4-BE49-F238E27FC236}">
                <a16:creationId xmlns:a16="http://schemas.microsoft.com/office/drawing/2014/main" id="{0B677F40-A53C-4785-96A2-0A34548164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390167" cy="83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Aikajana 1500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–1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</a:p>
        </p:txBody>
      </p:sp>
      <p:pic>
        <p:nvPicPr>
          <p:cNvPr id="4" name="Kuva 3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562A0956-5F33-443D-9B7C-95D372E75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37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141</Words>
  <Application>Microsoft Office PowerPoint</Application>
  <PresentationFormat>Näytössä katseltava diaesitys (4:3)</PresentationFormat>
  <Paragraphs>12</Paragraphs>
  <Slides>7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Office-teema</vt:lpstr>
      <vt:lpstr>I Muutosten ja kriisien aika</vt:lpstr>
      <vt:lpstr>J. Walterin maalaus kuvaa 30-vuotisen sodan aikana käytyä Breitenfeldin taistelua, jossa Ruotsin johtamat luterilaiset löivät Johann Tillyn johtamat katoliset joukot.</vt:lpstr>
      <vt:lpstr>Sodan jalkoihin joutuneille siviileille sota merkitsi tauteja, nälkää ja kuolemaa. Saksan alueen väkiluku romahti 30-vuotisen sodan aikana.</vt:lpstr>
      <vt:lpstr>Pitkin piikein varustetut jalkamiehet on ryhmitetty neliömuodostelmiksi, ns. espanjalaisiksi neliöiksi.</vt:lpstr>
      <vt:lpstr>Hevosten ja varusteiden ylläpito oli kallista. Kuningas palkitsi ratsumiehet verovapaudella ja usein myös aateliskirjalla.</vt:lpstr>
      <vt:lpstr>Aikajana 1500–1700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Osaksi Ruotsia Eurooppaa ja kristikuntaa Kuvanavaus</dc:title>
  <dc:creator>Minna Sallanen</dc:creator>
  <cp:lastModifiedBy>Minna Sallanen</cp:lastModifiedBy>
  <cp:revision>24</cp:revision>
  <dcterms:created xsi:type="dcterms:W3CDTF">2019-05-29T10:24:56Z</dcterms:created>
  <dcterms:modified xsi:type="dcterms:W3CDTF">2019-08-12T09:01:22Z</dcterms:modified>
</cp:coreProperties>
</file>