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4" r:id="rId6"/>
    <p:sldId id="275" r:id="rId7"/>
    <p:sldId id="260" r:id="rId8"/>
    <p:sldId id="261" r:id="rId9"/>
    <p:sldId id="265" r:id="rId10"/>
    <p:sldId id="266" r:id="rId11"/>
    <p:sldId id="263" r:id="rId12"/>
    <p:sldId id="271" r:id="rId13"/>
    <p:sldId id="270" r:id="rId14"/>
    <p:sldId id="272" r:id="rId15"/>
    <p:sldId id="273" r:id="rId16"/>
    <p:sldId id="267" r:id="rId17"/>
    <p:sldId id="268" r:id="rId18"/>
    <p:sldId id="269" r:id="rId19"/>
    <p:sldId id="262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1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le.fi/aihe/artikkeli/2012/09/03/aurinko-aurinkokuntamme-keskipist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Maan planetaariset liikkeet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Kpl 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391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2495600" y="404664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/>
              <a:t>Coriolisilmiö</a:t>
            </a:r>
            <a:endParaRPr lang="en-US" sz="4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2132856"/>
            <a:ext cx="866994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26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lvl="1" indent="-457200" defTabSz="457200" rtl="0">
              <a:spcBef>
                <a:spcPts val="1000"/>
              </a:spcBef>
            </a:pPr>
            <a:r>
              <a:rPr lang="fi-FI" sz="24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4. vuodenajat</a:t>
            </a:r>
            <a:r>
              <a:rPr lang="en-US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/>
            </a:r>
            <a:br>
              <a:rPr lang="en-US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fi-FI" sz="2400" dirty="0"/>
              <a:t>Maan pyörimisakseli on 66,5 ° vinossa kulmassa kiertoradan tasoon nähden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fi-FI" sz="2400" dirty="0"/>
              <a:t>Maa pysyy samaan suuntaan kallistuneena, kun se kiertää Auringon ympäri</a:t>
            </a:r>
            <a:endParaRPr lang="en-US" sz="2400" dirty="0"/>
          </a:p>
          <a:p>
            <a:pPr lvl="0"/>
            <a:r>
              <a:rPr lang="fi-FI" sz="2400" dirty="0">
                <a:sym typeface="Wingdings" panose="05000000000000000000" pitchFamily="2" charset="2"/>
              </a:rPr>
              <a:t></a:t>
            </a:r>
            <a:r>
              <a:rPr lang="fi-FI" sz="2400" dirty="0"/>
              <a:t>pohjoinen ja eteläinen pallonpuolisko saavat vuorotellen enemmän Auringon säteilyä</a:t>
            </a:r>
            <a:endParaRPr lang="en-US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066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1981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dirty="0"/>
              <a:t>Säteilyn tulokulman vaikutus maanpinnalle tulevan säteilyn määrään</a:t>
            </a:r>
            <a:endParaRPr lang="en-US" sz="3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933" y="1919987"/>
            <a:ext cx="7956376" cy="380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1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1981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Maapallon</a:t>
            </a:r>
            <a:r>
              <a:rPr lang="en-US" sz="3600" dirty="0"/>
              <a:t> </a:t>
            </a:r>
            <a:r>
              <a:rPr lang="en-US" sz="4000" dirty="0" err="1"/>
              <a:t>valaistusvyöhykkeet</a:t>
            </a:r>
            <a:endParaRPr lang="en-US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720" y="1099710"/>
            <a:ext cx="6256560" cy="53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53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1981200" y="274638"/>
            <a:ext cx="8229600" cy="121014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Auringon</a:t>
            </a:r>
            <a:r>
              <a:rPr lang="en-US" sz="3600" dirty="0"/>
              <a:t> rata </a:t>
            </a:r>
            <a:r>
              <a:rPr lang="en-US" sz="3600" dirty="0" err="1"/>
              <a:t>taivaalla</a:t>
            </a:r>
            <a:r>
              <a:rPr lang="en-US" sz="3600" dirty="0"/>
              <a:t> </a:t>
            </a:r>
            <a:r>
              <a:rPr lang="en-US" sz="3600" dirty="0" err="1"/>
              <a:t>kevätpäiväntasauksena</a:t>
            </a:r>
            <a:endParaRPr lang="en-US" sz="3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803137"/>
            <a:ext cx="8374310" cy="406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9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71" y="169934"/>
            <a:ext cx="333375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85" y="1159185"/>
            <a:ext cx="5325338" cy="4561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42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1981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Maan asento Aurinkoon nähden eri vuodenaikoina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82" y="1124744"/>
            <a:ext cx="8456637" cy="556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5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1981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Kesäpäivänseisaus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447" y="1196753"/>
            <a:ext cx="7003107" cy="460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7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1981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Talvipäivänseisaus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1" y="1268760"/>
            <a:ext cx="7263933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7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14400" lvl="1" indent="-457200" defTabSz="457200" rtl="0">
              <a:spcBef>
                <a:spcPts val="1000"/>
              </a:spcBef>
            </a:pPr>
            <a:r>
              <a:rPr lang="fi-FI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5</a:t>
            </a:r>
            <a:r>
              <a:rPr lang="fi-FI" sz="24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. vuorovesi-ilmiö</a:t>
            </a:r>
            <a:r>
              <a:rPr lang="en-US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/>
            </a:r>
            <a:br>
              <a:rPr lang="en-US" sz="24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7494" y="1438829"/>
            <a:ext cx="4572638" cy="3429479"/>
          </a:xfrm>
          <a:prstGeom prst="rect">
            <a:avLst/>
          </a:prstGeom>
        </p:spPr>
      </p:pic>
      <p:sp>
        <p:nvSpPr>
          <p:cNvPr id="5" name="Tekstin paikkamerkki 4"/>
          <p:cNvSpPr>
            <a:spLocks noGrp="1"/>
          </p:cNvSpPr>
          <p:nvPr>
            <p:ph type="body" sz="half" idx="2"/>
          </p:nvPr>
        </p:nvSpPr>
        <p:spPr>
          <a:xfrm>
            <a:off x="2589212" y="1149069"/>
            <a:ext cx="4782632" cy="471198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aiheutuu Maan pyörimisestä akselinsa ympäri sekä Kuun ja Auringon meriveteen kohdistamasta </a:t>
            </a:r>
            <a:r>
              <a:rPr lang="fi-FI" sz="1600" dirty="0" smtClean="0"/>
              <a:t>vetovoimasta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nostaa </a:t>
            </a:r>
            <a:r>
              <a:rPr lang="fi-FI" sz="1600" dirty="0"/>
              <a:t>valtameren pintaa silloin, kun kyseinen kohta Maan pintaa on Kuun kohdalla </a:t>
            </a:r>
            <a:r>
              <a:rPr lang="fi-FI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 </a:t>
            </a:r>
            <a:r>
              <a:rPr lang="fi-FI" sz="1600" dirty="0"/>
              <a:t>syntyy samanaikaisesti myös </a:t>
            </a:r>
            <a:r>
              <a:rPr lang="fi-FI" sz="1600" dirty="0" smtClean="0"/>
              <a:t>vastakkaiselle </a:t>
            </a:r>
            <a:r>
              <a:rPr lang="fi-FI" sz="1600" dirty="0"/>
              <a:t>puolelle maapalloa, koska siellä vallitsee hieman pienempi painovoima kuin Kuun puolella</a:t>
            </a:r>
            <a:r>
              <a:rPr lang="fi-FI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 Maa pyörähtää akselinsa ympäri 24 tunnissa, </a:t>
            </a:r>
            <a:r>
              <a:rPr lang="fi-FI" sz="1600" dirty="0" smtClean="0"/>
              <a:t>-&gt;  </a:t>
            </a:r>
            <a:r>
              <a:rPr lang="fi-FI" sz="1600" dirty="0"/>
              <a:t>nousuvesi ja laskuvesi </a:t>
            </a:r>
            <a:r>
              <a:rPr lang="fi-FI" sz="1600" dirty="0" smtClean="0"/>
              <a:t>2 x vrk</a:t>
            </a: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Vuorokauden</a:t>
            </a:r>
            <a:r>
              <a:rPr lang="fi-FI" sz="1600" dirty="0"/>
              <a:t> aikana myös Kuu jatkaa kiertoaan maapallon </a:t>
            </a:r>
            <a:r>
              <a:rPr lang="fi-FI" sz="1600" dirty="0" smtClean="0"/>
              <a:t>ympäri   -&gt; kahden nousuveden väli 12 h 25 min.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659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i-FI" sz="2700" dirty="0" smtClean="0"/>
              <a:t>Aurinko on elämän perusta, se säteilee:</a:t>
            </a:r>
            <a:r>
              <a:rPr lang="en-US" dirty="0"/>
              <a:t/>
            </a:r>
            <a:br>
              <a:rPr lang="en-US" dirty="0"/>
            </a:b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9457" y="446088"/>
            <a:ext cx="2568711" cy="5414962"/>
          </a:xfrm>
          <a:prstGeom prst="rect">
            <a:avLst/>
          </a:prstGeom>
        </p:spPr>
      </p:pic>
      <p:sp>
        <p:nvSpPr>
          <p:cNvPr id="6" name="Tekstin paikkamerkki 5"/>
          <p:cNvSpPr>
            <a:spLocks noGrp="1"/>
          </p:cNvSpPr>
          <p:nvPr>
            <p:ph type="body" sz="half" idx="2"/>
          </p:nvPr>
        </p:nvSpPr>
        <p:spPr>
          <a:xfrm>
            <a:off x="2726776" y="1598614"/>
            <a:ext cx="4013889" cy="4262436"/>
          </a:xfrm>
        </p:spPr>
        <p:txBody>
          <a:bodyPr>
            <a:normAutofit/>
          </a:bodyPr>
          <a:lstStyle/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400" dirty="0" smtClean="0"/>
              <a:t>näkyvää valoa </a:t>
            </a:r>
            <a:endParaRPr lang="en-US" sz="24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400" dirty="0" smtClean="0"/>
              <a:t>lämpösäteilyä (=infrapunasäteily)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400" dirty="0" smtClean="0"/>
              <a:t>Ultraviolettisäteilyä</a:t>
            </a:r>
          </a:p>
          <a:p>
            <a:pPr lvl="1"/>
            <a:r>
              <a:rPr lang="fi-FI" sz="2400" dirty="0"/>
              <a:t>(</a:t>
            </a:r>
            <a:r>
              <a:rPr lang="fi-FI" sz="2400" dirty="0" smtClean="0"/>
              <a:t>UVA, UVB, UVC -&gt; ilmakehä suojaa)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fi-FI" sz="24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290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189" y="1628800"/>
            <a:ext cx="386499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574" y="1628801"/>
            <a:ext cx="380121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189" y="4180247"/>
            <a:ext cx="3864993" cy="254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2790182" y="57302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Nousuvettä voimistaa tilanne</a:t>
            </a:r>
            <a:r>
              <a:rPr lang="fi-FI" sz="2000" dirty="0" smtClean="0"/>
              <a:t>, jolloin </a:t>
            </a:r>
            <a:r>
              <a:rPr lang="fi-FI" sz="2000" dirty="0"/>
              <a:t>Kuu ja Aurinko ovat samalla linjalla Maahan nähden.</a:t>
            </a:r>
          </a:p>
        </p:txBody>
      </p:sp>
    </p:spTree>
    <p:extLst>
      <p:ext uri="{BB962C8B-B14F-4D97-AF65-F5344CB8AC3E}">
        <p14:creationId xmlns:p14="http://schemas.microsoft.com/office/powerpoint/2010/main" val="18582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1981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/>
              <a:t>Auringosta myös </a:t>
            </a:r>
            <a:r>
              <a:rPr lang="fi-FI" sz="2400" dirty="0" smtClean="0"/>
              <a:t>tappavaa aurinkotuulta </a:t>
            </a:r>
            <a:r>
              <a:rPr lang="fi-FI" sz="2400" dirty="0"/>
              <a:t>-&gt; Maan magneettikenttä ja ilmakehä </a:t>
            </a:r>
            <a:r>
              <a:rPr lang="fi-FI" sz="2400" dirty="0" smtClean="0"/>
              <a:t>suojaa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400" dirty="0" smtClean="0">
                <a:hlinkClick r:id="rId2"/>
              </a:rPr>
              <a:t>Arska-video</a:t>
            </a:r>
            <a:endParaRPr lang="fi-FI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340769"/>
            <a:ext cx="687705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9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67125"/>
          </a:xfrm>
        </p:spPr>
        <p:txBody>
          <a:bodyPr>
            <a:normAutofit fontScale="90000"/>
          </a:bodyPr>
          <a:lstStyle/>
          <a:p>
            <a:r>
              <a:rPr lang="fi-FI" dirty="0"/>
              <a:t>Maan pyörimisliikkeen </a:t>
            </a:r>
            <a:r>
              <a:rPr lang="fi-FI" dirty="0" smtClean="0"/>
              <a:t>seurauksia: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1. </a:t>
            </a:r>
            <a:r>
              <a:rPr lang="fi-FI" dirty="0"/>
              <a:t>yön ja päivän vaihtelu 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Maapallo</a:t>
            </a:r>
            <a:r>
              <a:rPr lang="en-US" dirty="0"/>
              <a:t> on </a:t>
            </a:r>
            <a:r>
              <a:rPr lang="en-US" dirty="0" err="1"/>
              <a:t>jaettu</a:t>
            </a:r>
            <a:r>
              <a:rPr lang="en-US" dirty="0"/>
              <a:t> </a:t>
            </a:r>
            <a:r>
              <a:rPr lang="en-US" dirty="0" err="1"/>
              <a:t>aikavyöhykkeisiin</a:t>
            </a:r>
            <a:endParaRPr lang="en-US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755049"/>
            <a:ext cx="3359187" cy="4163929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931" y="2496104"/>
            <a:ext cx="4139543" cy="400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7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1981200" y="274638"/>
            <a:ext cx="82296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51255"/>
            <a:ext cx="9445032" cy="545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4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2495600" y="404664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/>
              <a:t>Kesäaikaa</a:t>
            </a:r>
            <a:r>
              <a:rPr lang="en-US" sz="4000" dirty="0"/>
              <a:t> </a:t>
            </a:r>
            <a:r>
              <a:rPr lang="en-US" sz="4000" dirty="0" err="1"/>
              <a:t>käyttävät</a:t>
            </a:r>
            <a:r>
              <a:rPr lang="en-US" sz="4000" dirty="0"/>
              <a:t> </a:t>
            </a:r>
            <a:r>
              <a:rPr lang="en-US" sz="4000" dirty="0" err="1"/>
              <a:t>valtiot</a:t>
            </a:r>
            <a:endParaRPr lang="en-US" sz="4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4" y="1276350"/>
            <a:ext cx="77247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3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taivaankappaleiden näennäinen liike taivaalla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Tähtivuorokausi: 23h 56min.</a:t>
            </a:r>
          </a:p>
          <a:p>
            <a:r>
              <a:rPr lang="fi-FI" sz="4000" dirty="0" smtClean="0"/>
              <a:t>Aurinkovuorokausi 24h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246494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3. </a:t>
            </a:r>
            <a:r>
              <a:rPr lang="fi-FI" sz="36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coriolisilmiö</a:t>
            </a:r>
            <a:r>
              <a:rPr lang="en-US" sz="3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fi-FI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fi-FI" sz="3200" dirty="0"/>
              <a:t>kääntää maanpinnan suuntaisia liikkeitä </a:t>
            </a:r>
            <a:endParaRPr lang="fi-FI" sz="3200" dirty="0" smtClean="0"/>
          </a:p>
          <a:p>
            <a:pPr marL="342900" lvl="1" indent="-342900"/>
            <a:r>
              <a:rPr lang="fi-FI" sz="3200" dirty="0" smtClean="0"/>
              <a:t>oikealle </a:t>
            </a:r>
            <a:r>
              <a:rPr lang="fi-FI" sz="3200" dirty="0"/>
              <a:t>pohjoisella </a:t>
            </a:r>
            <a:r>
              <a:rPr lang="fi-FI" sz="3200" dirty="0" smtClean="0"/>
              <a:t>pallonpuoliskolla</a:t>
            </a:r>
          </a:p>
          <a:p>
            <a:pPr marL="342900" lvl="1" indent="-342900"/>
            <a:r>
              <a:rPr lang="fi-FI" sz="3200" dirty="0" smtClean="0"/>
              <a:t> </a:t>
            </a:r>
            <a:r>
              <a:rPr lang="fi-FI" sz="3200" dirty="0"/>
              <a:t>vasemmalle eteläisellä pallonpuoliskolla, </a:t>
            </a:r>
            <a:endParaRPr lang="fi-FI" sz="3200" dirty="0" smtClean="0"/>
          </a:p>
          <a:p>
            <a:pPr marL="342900" lvl="1" indent="-342900"/>
            <a:r>
              <a:rPr lang="fi-FI" sz="3200" dirty="0" smtClean="0"/>
              <a:t>ei </a:t>
            </a:r>
            <a:r>
              <a:rPr lang="fi-FI" sz="3200" dirty="0"/>
              <a:t>vaikuta päiväntasaajan suuntaisiin liikkeisiin</a:t>
            </a:r>
            <a:endParaRPr lang="en-US" sz="3200" dirty="0"/>
          </a:p>
          <a:p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72496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2495600" y="404665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/>
              <a:t>Maanpinnan</a:t>
            </a:r>
            <a:r>
              <a:rPr lang="en-US" sz="4000" dirty="0"/>
              <a:t> </a:t>
            </a:r>
            <a:r>
              <a:rPr lang="en-US" sz="4000" dirty="0" err="1"/>
              <a:t>pyörimisnopeuksia</a:t>
            </a:r>
            <a:endParaRPr lang="en-US" sz="4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79" y="1840834"/>
            <a:ext cx="4591025" cy="45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49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ehkura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207</TotalTime>
  <Words>200</Words>
  <Application>Microsoft Office PowerPoint</Application>
  <PresentationFormat>Laajakuva</PresentationFormat>
  <Paragraphs>40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Courier New</vt:lpstr>
      <vt:lpstr>Wingdings</vt:lpstr>
      <vt:lpstr>Wingdings 3</vt:lpstr>
      <vt:lpstr>Kiehkura</vt:lpstr>
      <vt:lpstr>Maan planetaariset liikkeet</vt:lpstr>
      <vt:lpstr>Aurinko on elämän perusta, se säteilee: </vt:lpstr>
      <vt:lpstr>PowerPoint-esitys</vt:lpstr>
      <vt:lpstr>Maan pyörimisliikkeen seurauksia: 1. yön ja päivän vaihtelu  </vt:lpstr>
      <vt:lpstr>PowerPoint-esitys</vt:lpstr>
      <vt:lpstr>PowerPoint-esitys</vt:lpstr>
      <vt:lpstr>2. taivaankappaleiden näennäinen liike taivaalla</vt:lpstr>
      <vt:lpstr> 3. coriolisilmiö </vt:lpstr>
      <vt:lpstr>PowerPoint-esitys</vt:lpstr>
      <vt:lpstr>PowerPoint-esitys</vt:lpstr>
      <vt:lpstr>4. vuodenajat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5. vuorovesi-ilmiö </vt:lpstr>
      <vt:lpstr>PowerPoint-esitys</vt:lpstr>
    </vt:vector>
  </TitlesOfParts>
  <Company>Pihtiputaan kunta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Maan planetaariset liikkeet</dc:title>
  <dc:creator>Ylälehto Virpi</dc:creator>
  <cp:lastModifiedBy>Ylälehto Virpi</cp:lastModifiedBy>
  <cp:revision>17</cp:revision>
  <dcterms:created xsi:type="dcterms:W3CDTF">2019-03-03T15:34:42Z</dcterms:created>
  <dcterms:modified xsi:type="dcterms:W3CDTF">2019-03-04T13:05:15Z</dcterms:modified>
</cp:coreProperties>
</file>