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  <p:embeddedFont>
      <p:font typeface="Londrina Solid" charset="1" panose="00000500000000000000"/>
      <p:regular r:id="rId14"/>
    </p:embeddedFont>
    <p:embeddedFont>
      <p:font typeface="Londrina Solid Thin" charset="1" panose="00000300000000000000"/>
      <p:regular r:id="rId15"/>
    </p:embeddedFont>
    <p:embeddedFont>
      <p:font typeface="Londrina Solid Light" charset="1" panose="00000400000000000000"/>
      <p:regular r:id="rId16"/>
    </p:embeddedFont>
    <p:embeddedFont>
      <p:font typeface="Londrina Solid Heavy" charset="1" panose="00000A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39" Target="slides/slide14.xml" Type="http://schemas.openxmlformats.org/officeDocument/2006/relationships/slide"/><Relationship Id="rId4" Target="theme/theme1.xml" Type="http://schemas.openxmlformats.org/officeDocument/2006/relationships/theme"/><Relationship Id="rId40" Target="slides/slide15.xml" Type="http://schemas.openxmlformats.org/officeDocument/2006/relationships/slide"/><Relationship Id="rId41" Target="slides/slide16.xml" Type="http://schemas.openxmlformats.org/officeDocument/2006/relationships/slide"/><Relationship Id="rId42" Target="slides/slide17.xml" Type="http://schemas.openxmlformats.org/officeDocument/2006/relationships/slide"/><Relationship Id="rId43" Target="slides/slide18.xml" Type="http://schemas.openxmlformats.org/officeDocument/2006/relationships/slide"/><Relationship Id="rId44" Target="slides/slide19.xml" Type="http://schemas.openxmlformats.org/officeDocument/2006/relationships/slide"/><Relationship Id="rId45" Target="slides/slide20.xml" Type="http://schemas.openxmlformats.org/officeDocument/2006/relationships/slide"/><Relationship Id="rId46" Target="slides/slide21.xml" Type="http://schemas.openxmlformats.org/officeDocument/2006/relationships/slide"/><Relationship Id="rId47" Target="slides/slide22.xml" Type="http://schemas.openxmlformats.org/officeDocument/2006/relationships/slide"/><Relationship Id="rId48" Target="slides/slide23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jpeg" Type="http://schemas.openxmlformats.org/officeDocument/2006/relationships/image"/><Relationship Id="rId11" Target="https://www.youtube.com/watch?v=ua-MTOrNNyw" TargetMode="External" Type="http://schemas.openxmlformats.org/officeDocument/2006/relationships/video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gif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6.gif" Type="http://schemas.openxmlformats.org/officeDocument/2006/relationships/image"/><Relationship Id="rId9" Target="../media/image1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6.gif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6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953411" y="2947833"/>
            <a:ext cx="10292428" cy="10292428"/>
          </a:xfrm>
          <a:custGeom>
            <a:avLst/>
            <a:gdLst/>
            <a:ahLst/>
            <a:cxnLst/>
            <a:rect r="r" b="b" t="t" l="l"/>
            <a:pathLst>
              <a:path h="10292428" w="10292428">
                <a:moveTo>
                  <a:pt x="0" y="0"/>
                </a:moveTo>
                <a:lnTo>
                  <a:pt x="10292428" y="0"/>
                </a:lnTo>
                <a:lnTo>
                  <a:pt x="10292428" y="10292428"/>
                </a:lnTo>
                <a:lnTo>
                  <a:pt x="0" y="102924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72268" y="3885150"/>
            <a:ext cx="5454713" cy="7194466"/>
          </a:xfrm>
          <a:custGeom>
            <a:avLst/>
            <a:gdLst/>
            <a:ahLst/>
            <a:cxnLst/>
            <a:rect r="r" b="b" t="t" l="l"/>
            <a:pathLst>
              <a:path h="7194466" w="5454713">
                <a:moveTo>
                  <a:pt x="0" y="0"/>
                </a:moveTo>
                <a:lnTo>
                  <a:pt x="5454714" y="0"/>
                </a:lnTo>
                <a:lnTo>
                  <a:pt x="5454714" y="7194466"/>
                </a:lnTo>
                <a:lnTo>
                  <a:pt x="0" y="71944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37496" y="8160722"/>
            <a:ext cx="14728725" cy="775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89"/>
              </a:lnSpc>
              <a:spcBef>
                <a:spcPct val="0"/>
              </a:spcBef>
            </a:pPr>
            <a:r>
              <a:rPr lang="en-US" sz="5535">
                <a:solidFill>
                  <a:srgbClr val="4C5270"/>
                </a:solidFill>
                <a:latin typeface="Open Sans"/>
              </a:rPr>
              <a:t>Onko suomi muka vaikea kieli?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93877" y="-28873"/>
            <a:ext cx="16141850" cy="4015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03"/>
              </a:lnSpc>
              <a:spcBef>
                <a:spcPct val="0"/>
              </a:spcBef>
            </a:pPr>
            <a:r>
              <a:rPr lang="en-US" sz="14185">
                <a:solidFill>
                  <a:srgbClr val="4C5270"/>
                </a:solidFill>
                <a:latin typeface="Londrina Solid"/>
              </a:rPr>
              <a:t>22. SUOMEN KIELEN PIIRTEITÄ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698" y="1976257"/>
            <a:ext cx="9895742" cy="755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Onko sanassa näkyvissä astevaihtelu? Mikä on sanan perusmuoto?</a:t>
            </a:r>
          </a:p>
          <a:p>
            <a:pPr>
              <a:lnSpc>
                <a:spcPts val="4952"/>
              </a:lnSpc>
            </a:pP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hatulle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kupissa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aidalla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banaani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kynällä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hypyssä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hakkaan</a:t>
            </a:r>
          </a:p>
          <a:p>
            <a:pPr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7463" y="296241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KOKEILLAAN!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35965" y="1453090"/>
            <a:ext cx="8882359" cy="8833910"/>
          </a:xfrm>
          <a:custGeom>
            <a:avLst/>
            <a:gdLst/>
            <a:ahLst/>
            <a:cxnLst/>
            <a:rect r="r" b="b" t="t" l="l"/>
            <a:pathLst>
              <a:path h="8833910" w="8882359">
                <a:moveTo>
                  <a:pt x="0" y="0"/>
                </a:moveTo>
                <a:lnTo>
                  <a:pt x="8882359" y="0"/>
                </a:lnTo>
                <a:lnTo>
                  <a:pt x="8882359" y="8833910"/>
                </a:lnTo>
                <a:lnTo>
                  <a:pt x="0" y="8833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3. MORFEEMIT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33845" y="3086526"/>
            <a:ext cx="13386566" cy="6103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sanaan liitetään tunnuksia ja päätteitä, jotka vaikuttavat sen merkitykseen</a:t>
            </a:r>
          </a:p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morfeemi on kielen pienin yksikkö, jolla on oma merkitys</a:t>
            </a: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koira+lla+kin, sinä+kö, pullo+i+ssa, kirjoitta+isi+tte+ko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698" y="4805182"/>
            <a:ext cx="9895742" cy="189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oppikirja s. 100 t. 4</a:t>
            </a: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harj. kirja s. 63 t. 3 ja 4</a:t>
            </a:r>
          </a:p>
          <a:p>
            <a:pPr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7463" y="592850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KOKEILLAAN!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35965" y="1453090"/>
            <a:ext cx="8882359" cy="8833910"/>
          </a:xfrm>
          <a:custGeom>
            <a:avLst/>
            <a:gdLst/>
            <a:ahLst/>
            <a:cxnLst/>
            <a:rect r="r" b="b" t="t" l="l"/>
            <a:pathLst>
              <a:path h="8833910" w="8882359">
                <a:moveTo>
                  <a:pt x="0" y="0"/>
                </a:moveTo>
                <a:lnTo>
                  <a:pt x="8882359" y="0"/>
                </a:lnTo>
                <a:lnTo>
                  <a:pt x="8882359" y="8833910"/>
                </a:lnTo>
                <a:lnTo>
                  <a:pt x="0" y="8833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4. PITKÄT SANAT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33845" y="3519914"/>
            <a:ext cx="13386566" cy="5236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suomessa on paljon yhdyssanoja</a:t>
            </a:r>
          </a:p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taivuttaminen ja morfeemit pidentävät sanoja</a:t>
            </a: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suomessa on vain vähän yksitavuisia sanoja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698" y="4176532"/>
            <a:ext cx="9895742" cy="3152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Keksi mahdollisimman monta yksitavuista sanaa!</a:t>
            </a:r>
          </a:p>
          <a:p>
            <a:pPr>
              <a:lnSpc>
                <a:spcPts val="4952"/>
              </a:lnSpc>
            </a:pP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Aikaa 2 min!</a:t>
            </a:r>
          </a:p>
          <a:p>
            <a:pPr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7463" y="592850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KOKEILLAAN!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73356" y="2597295"/>
            <a:ext cx="7044159" cy="7955416"/>
          </a:xfrm>
          <a:custGeom>
            <a:avLst/>
            <a:gdLst/>
            <a:ahLst/>
            <a:cxnLst/>
            <a:rect r="r" b="b" t="t" l="l"/>
            <a:pathLst>
              <a:path h="7955416" w="7044159">
                <a:moveTo>
                  <a:pt x="0" y="0"/>
                </a:moveTo>
                <a:lnTo>
                  <a:pt x="7044160" y="0"/>
                </a:lnTo>
                <a:lnTo>
                  <a:pt x="7044160" y="7955416"/>
                </a:lnTo>
                <a:lnTo>
                  <a:pt x="0" y="795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324964"/>
            <a:ext cx="16877005" cy="359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5. PITKÄT JA LYHYET ÄÄNTEET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33845" y="4389070"/>
            <a:ext cx="13386566" cy="3498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sanan merkitys muuttuu äänteen pituuden mukaan</a:t>
            </a: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tuuli-tuli, tapaan-tapan, Vesa-vessa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01569" y="2421778"/>
            <a:ext cx="7684862" cy="5443444"/>
          </a:xfrm>
          <a:custGeom>
            <a:avLst/>
            <a:gdLst/>
            <a:ahLst/>
            <a:cxnLst/>
            <a:rect r="r" b="b" t="t" l="l"/>
            <a:pathLst>
              <a:path h="5443444" w="7684862">
                <a:moveTo>
                  <a:pt x="0" y="0"/>
                </a:moveTo>
                <a:lnTo>
                  <a:pt x="7684862" y="0"/>
                </a:lnTo>
                <a:lnTo>
                  <a:pt x="7684862" y="5443444"/>
                </a:lnTo>
                <a:lnTo>
                  <a:pt x="0" y="54434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6. VOKAALISOINTU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08037" y="6898724"/>
            <a:ext cx="14141572" cy="2631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pöudälla ei voi olla suomen sana</a:t>
            </a: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lainasanat ja yhdyssanat eivät noudata (yö+paita, olympialaiset)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>
            <a:videoFile r:link="rId11"/>
          </p:nvPr>
        </p:nvPicPr>
        <p:blipFill>
          <a:blip r:embed="rId10"/>
          <a:stretch>
            <a:fillRect/>
          </a:stretch>
        </p:blipFill>
        <p:spPr>
          <a:xfrm rot="0">
            <a:off x="1258093" y="830074"/>
            <a:ext cx="15194305" cy="85467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7. PALJON VOKAALEJA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073214" y="4078978"/>
            <a:ext cx="14141572" cy="3498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diftongi: kaksi eri vokaalia samassa tavussa (Pau-la, sie-lu, kir-jain)</a:t>
            </a: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sanat loppuvat usein vokaaliin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698" y="3547882"/>
            <a:ext cx="9895742" cy="441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Kirjoita kaikki sanat, joissa on diftongi:</a:t>
            </a:r>
          </a:p>
          <a:p>
            <a:pPr>
              <a:lnSpc>
                <a:spcPts val="4952"/>
              </a:lnSpc>
            </a:pP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kirjain, keppi, laama, avain, kieriä, kauppa, sana, suomi, päällä, haukka, aavistaa, lempeä, varovainen</a:t>
            </a:r>
          </a:p>
          <a:p>
            <a:pPr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7463" y="592850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KOKEILLAAN!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73356" y="2597295"/>
            <a:ext cx="7044159" cy="7955416"/>
          </a:xfrm>
          <a:custGeom>
            <a:avLst/>
            <a:gdLst/>
            <a:ahLst/>
            <a:cxnLst/>
            <a:rect r="r" b="b" t="t" l="l"/>
            <a:pathLst>
              <a:path h="7955416" w="7044159">
                <a:moveTo>
                  <a:pt x="0" y="0"/>
                </a:moveTo>
                <a:lnTo>
                  <a:pt x="7044160" y="0"/>
                </a:lnTo>
                <a:lnTo>
                  <a:pt x="7044160" y="7955416"/>
                </a:lnTo>
                <a:lnTo>
                  <a:pt x="0" y="795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371927">
            <a:off x="13615273" y="-237788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MITEN EROAVAT?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0717" y="4395765"/>
            <a:ext cx="13386566" cy="4355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takapulpetissa</a:t>
            </a:r>
          </a:p>
          <a:p>
            <a:pPr algn="ctr">
              <a:lnSpc>
                <a:spcPts val="6859"/>
              </a:lnSpc>
            </a:pPr>
          </a:p>
          <a:p>
            <a:pPr algn="ctr">
              <a:lnSpc>
                <a:spcPts val="6859"/>
              </a:lnSpc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on the back table</a:t>
            </a:r>
          </a:p>
          <a:p>
            <a:pPr algn="ctr">
              <a:lnSpc>
                <a:spcPts val="6859"/>
              </a:lnSpc>
            </a:pPr>
          </a:p>
          <a:p>
            <a:pPr algn="ctr" marL="0" indent="0" lvl="0">
              <a:lnSpc>
                <a:spcPts val="68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698" y="3233557"/>
            <a:ext cx="9895742" cy="503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Kirjoita kaikki sanat, joissa on diftongi:</a:t>
            </a:r>
          </a:p>
          <a:p>
            <a:pPr>
              <a:lnSpc>
                <a:spcPts val="4952"/>
              </a:lnSpc>
            </a:pPr>
          </a:p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 Bold"/>
              </a:rPr>
              <a:t>kirjain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keppi, laama,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avain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kieriä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kauppa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sana,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suomi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päällä,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haukka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aavistaa,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lempeä</a:t>
            </a:r>
            <a:r>
              <a:rPr lang="en-US" sz="4502">
                <a:solidFill>
                  <a:srgbClr val="4C5270"/>
                </a:solidFill>
                <a:latin typeface="Open Sans"/>
              </a:rPr>
              <a:t>, </a:t>
            </a:r>
            <a:r>
              <a:rPr lang="en-US" sz="4502">
                <a:solidFill>
                  <a:srgbClr val="4C5270"/>
                </a:solidFill>
                <a:latin typeface="Open Sans Bold"/>
              </a:rPr>
              <a:t>varovainen</a:t>
            </a:r>
          </a:p>
          <a:p>
            <a:pPr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7463" y="592850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KOKEILLAAN!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73356" y="2597295"/>
            <a:ext cx="7044159" cy="7955416"/>
          </a:xfrm>
          <a:custGeom>
            <a:avLst/>
            <a:gdLst/>
            <a:ahLst/>
            <a:cxnLst/>
            <a:rect r="r" b="b" t="t" l="l"/>
            <a:pathLst>
              <a:path h="7955416" w="7044159">
                <a:moveTo>
                  <a:pt x="0" y="0"/>
                </a:moveTo>
                <a:lnTo>
                  <a:pt x="7044160" y="0"/>
                </a:lnTo>
                <a:lnTo>
                  <a:pt x="7044160" y="7955416"/>
                </a:lnTo>
                <a:lnTo>
                  <a:pt x="0" y="795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324964"/>
            <a:ext cx="16877005" cy="3590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8. JA 9. EI KIELIOPILLISTA SUKUA TAI ARTIKKELEITA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600893"/>
            <a:ext cx="15786406" cy="4072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ei esim. maskuliini- ja feminiinimuotoja</a:t>
            </a:r>
          </a:p>
          <a:p>
            <a:pPr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ei artikkeleita, kuten the, a jne.</a:t>
            </a:r>
          </a:p>
          <a:p>
            <a:pPr algn="l">
              <a:lnSpc>
                <a:spcPts val="6859"/>
              </a:lnSpc>
            </a:pPr>
          </a:p>
          <a:p>
            <a:pPr marL="1130442" indent="-565221" lvl="1">
              <a:lnSpc>
                <a:spcPts val="5759"/>
              </a:lnSpc>
              <a:buFont typeface="Arial"/>
              <a:buChar char="•"/>
            </a:pPr>
            <a:r>
              <a:rPr lang="en-US" sz="5235">
                <a:solidFill>
                  <a:srgbClr val="4C5270"/>
                </a:solidFill>
                <a:latin typeface="Open Sans"/>
              </a:rPr>
              <a:t>Huom! Joskus puhekielessä kuitenkin</a:t>
            </a:r>
          </a:p>
          <a:p>
            <a:pPr>
              <a:lnSpc>
                <a:spcPts val="5649"/>
              </a:lnSpc>
              <a:spcBef>
                <a:spcPct val="0"/>
              </a:spcBef>
            </a:pPr>
            <a:r>
              <a:rPr lang="en-US" sz="5135">
                <a:solidFill>
                  <a:srgbClr val="4C5270"/>
                </a:solidFill>
                <a:latin typeface="Open Sans"/>
              </a:rPr>
              <a:t>      </a:t>
            </a:r>
            <a:r>
              <a:rPr lang="en-US" sz="5135">
                <a:solidFill>
                  <a:srgbClr val="4C5270"/>
                </a:solidFill>
                <a:latin typeface="Open Sans Italics"/>
              </a:rPr>
              <a:t>yks poika (a boy), se poika (the boy)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698" y="4805182"/>
            <a:ext cx="9895742" cy="1895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2"/>
              </a:lnSpc>
            </a:pPr>
            <a:r>
              <a:rPr lang="en-US" sz="4502">
                <a:solidFill>
                  <a:srgbClr val="4C5270"/>
                </a:solidFill>
                <a:latin typeface="Open Sans"/>
              </a:rPr>
              <a:t>Tehtäväkirja s. 63-65 t. 1, 2, 5, 6 (7, jos ehdit)</a:t>
            </a:r>
          </a:p>
          <a:p>
            <a:pPr marL="0" indent="0" lvl="0">
              <a:lnSpc>
                <a:spcPts val="4952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7463" y="592850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KOKEILLAAN!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435727" y="1028700"/>
            <a:ext cx="11947147" cy="11947147"/>
          </a:xfrm>
          <a:custGeom>
            <a:avLst/>
            <a:gdLst/>
            <a:ahLst/>
            <a:cxnLst/>
            <a:rect r="r" b="b" t="t" l="l"/>
            <a:pathLst>
              <a:path h="11947147" w="11947147">
                <a:moveTo>
                  <a:pt x="0" y="0"/>
                </a:moveTo>
                <a:lnTo>
                  <a:pt x="11947147" y="0"/>
                </a:lnTo>
                <a:lnTo>
                  <a:pt x="11947147" y="11947147"/>
                </a:lnTo>
                <a:lnTo>
                  <a:pt x="0" y="11947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73356" y="2597295"/>
            <a:ext cx="7044159" cy="7955416"/>
          </a:xfrm>
          <a:custGeom>
            <a:avLst/>
            <a:gdLst/>
            <a:ahLst/>
            <a:cxnLst/>
            <a:rect r="r" b="b" t="t" l="l"/>
            <a:pathLst>
              <a:path h="7955416" w="7044159">
                <a:moveTo>
                  <a:pt x="0" y="0"/>
                </a:moveTo>
                <a:lnTo>
                  <a:pt x="7044160" y="0"/>
                </a:lnTo>
                <a:lnTo>
                  <a:pt x="7044160" y="7955416"/>
                </a:lnTo>
                <a:lnTo>
                  <a:pt x="0" y="795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371927">
            <a:off x="13615273" y="-237788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MITEN EROAVAT?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0717" y="4395765"/>
            <a:ext cx="13386566" cy="4355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takapulpetissa</a:t>
            </a:r>
          </a:p>
          <a:p>
            <a:pPr algn="ctr">
              <a:lnSpc>
                <a:spcPts val="6859"/>
              </a:lnSpc>
            </a:pPr>
          </a:p>
          <a:p>
            <a:pPr algn="ctr">
              <a:lnSpc>
                <a:spcPts val="6859"/>
              </a:lnSpc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on the back table</a:t>
            </a:r>
          </a:p>
          <a:p>
            <a:pPr algn="ctr">
              <a:lnSpc>
                <a:spcPts val="6859"/>
              </a:lnSpc>
            </a:pPr>
          </a:p>
          <a:p>
            <a:pPr algn="ctr" marL="0" indent="0" lvl="0">
              <a:lnSpc>
                <a:spcPts val="6859"/>
              </a:lnSpc>
              <a:spcBef>
                <a:spcPct val="0"/>
              </a:spcBef>
            </a:pP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2503310">
            <a:off x="11728287" y="3595264"/>
            <a:ext cx="1275000" cy="605625"/>
          </a:xfrm>
          <a:prstGeom prst="rect">
            <a:avLst/>
          </a:prstGeom>
        </p:spPr>
      </p:pic>
      <p:sp>
        <p:nvSpPr>
          <p:cNvPr name="Freeform 12" id="12"/>
          <p:cNvSpPr/>
          <p:nvPr/>
        </p:nvSpPr>
        <p:spPr>
          <a:xfrm flipH="false" flipV="false" rot="0">
            <a:off x="10574965" y="4338615"/>
            <a:ext cx="1575294" cy="1025910"/>
          </a:xfrm>
          <a:custGeom>
            <a:avLst/>
            <a:gdLst/>
            <a:ahLst/>
            <a:cxnLst/>
            <a:rect r="r" b="b" t="t" l="l"/>
            <a:pathLst>
              <a:path h="1025910" w="1575294">
                <a:moveTo>
                  <a:pt x="0" y="0"/>
                </a:moveTo>
                <a:lnTo>
                  <a:pt x="1575294" y="0"/>
                </a:lnTo>
                <a:lnTo>
                  <a:pt x="1575294" y="1025911"/>
                </a:lnTo>
                <a:lnTo>
                  <a:pt x="0" y="10259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143400" y="4234853"/>
            <a:ext cx="1941005" cy="1264080"/>
          </a:xfrm>
          <a:custGeom>
            <a:avLst/>
            <a:gdLst/>
            <a:ahLst/>
            <a:cxnLst/>
            <a:rect r="r" b="b" t="t" l="l"/>
            <a:pathLst>
              <a:path h="1264080" w="1941005">
                <a:moveTo>
                  <a:pt x="0" y="0"/>
                </a:moveTo>
                <a:lnTo>
                  <a:pt x="1941005" y="0"/>
                </a:lnTo>
                <a:lnTo>
                  <a:pt x="1941005" y="1264079"/>
                </a:lnTo>
                <a:lnTo>
                  <a:pt x="0" y="1264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950638">
            <a:off x="9050529" y="4643509"/>
            <a:ext cx="834701" cy="543599"/>
          </a:xfrm>
          <a:custGeom>
            <a:avLst/>
            <a:gdLst/>
            <a:ahLst/>
            <a:cxnLst/>
            <a:rect r="r" b="b" t="t" l="l"/>
            <a:pathLst>
              <a:path h="543599" w="834701">
                <a:moveTo>
                  <a:pt x="0" y="0"/>
                </a:moveTo>
                <a:lnTo>
                  <a:pt x="834701" y="0"/>
                </a:lnTo>
                <a:lnTo>
                  <a:pt x="834701" y="543599"/>
                </a:lnTo>
                <a:lnTo>
                  <a:pt x="0" y="5435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true" rot="-8940920">
            <a:off x="8149327" y="3575486"/>
            <a:ext cx="1275000" cy="605625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8940920">
            <a:off x="4803477" y="4548758"/>
            <a:ext cx="1275000" cy="60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53411" y="2947833"/>
            <a:ext cx="10292428" cy="10292428"/>
          </a:xfrm>
          <a:custGeom>
            <a:avLst/>
            <a:gdLst/>
            <a:ahLst/>
            <a:cxnLst/>
            <a:rect r="r" b="b" t="t" l="l"/>
            <a:pathLst>
              <a:path h="10292428" w="10292428">
                <a:moveTo>
                  <a:pt x="0" y="0"/>
                </a:moveTo>
                <a:lnTo>
                  <a:pt x="10292428" y="0"/>
                </a:lnTo>
                <a:lnTo>
                  <a:pt x="10292428" y="10292428"/>
                </a:lnTo>
                <a:lnTo>
                  <a:pt x="0" y="10292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93938" y="2947833"/>
            <a:ext cx="7044159" cy="7955416"/>
          </a:xfrm>
          <a:custGeom>
            <a:avLst/>
            <a:gdLst/>
            <a:ahLst/>
            <a:cxnLst/>
            <a:rect r="r" b="b" t="t" l="l"/>
            <a:pathLst>
              <a:path h="7955416" w="7044159">
                <a:moveTo>
                  <a:pt x="0" y="0"/>
                </a:moveTo>
                <a:lnTo>
                  <a:pt x="7044159" y="0"/>
                </a:lnTo>
                <a:lnTo>
                  <a:pt x="7044159" y="7955417"/>
                </a:lnTo>
                <a:lnTo>
                  <a:pt x="0" y="7955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05497" y="123825"/>
            <a:ext cx="16877005" cy="4018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03"/>
              </a:lnSpc>
              <a:spcBef>
                <a:spcPct val="0"/>
              </a:spcBef>
            </a:pPr>
            <a:r>
              <a:rPr lang="en-US" sz="14185">
                <a:solidFill>
                  <a:srgbClr val="4C5270"/>
                </a:solidFill>
                <a:latin typeface="Londrina Solid"/>
              </a:rPr>
              <a:t>SUOMEN OMINAISPIIRTEET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396578" y="8421466"/>
            <a:ext cx="6452072" cy="548426"/>
          </a:xfrm>
          <a:prstGeom prst="rect">
            <a:avLst/>
          </a:prstGeom>
        </p:spPr>
      </p:pic>
      <p:sp>
        <p:nvSpPr>
          <p:cNvPr name="Freeform 10" id="10"/>
          <p:cNvSpPr/>
          <p:nvPr/>
        </p:nvSpPr>
        <p:spPr>
          <a:xfrm flipH="false" flipV="false" rot="0">
            <a:off x="4088786" y="2901864"/>
            <a:ext cx="11067655" cy="5883493"/>
          </a:xfrm>
          <a:custGeom>
            <a:avLst/>
            <a:gdLst/>
            <a:ahLst/>
            <a:cxnLst/>
            <a:rect r="r" b="b" t="t" l="l"/>
            <a:pathLst>
              <a:path h="5883493" w="11067655">
                <a:moveTo>
                  <a:pt x="0" y="0"/>
                </a:moveTo>
                <a:lnTo>
                  <a:pt x="11067656" y="0"/>
                </a:lnTo>
                <a:lnTo>
                  <a:pt x="11067656" y="5883492"/>
                </a:lnTo>
                <a:lnTo>
                  <a:pt x="0" y="58834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741034" indent="-1370517" lvl="1">
              <a:lnSpc>
                <a:spcPts val="13965"/>
              </a:lnSpc>
              <a:spcBef>
                <a:spcPct val="0"/>
              </a:spcBef>
              <a:buFont typeface="Arial"/>
              <a:buChar char="•"/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SANAT TAIPUVAT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2741034" indent="-1370517" lvl="1">
              <a:lnSpc>
                <a:spcPts val="13965"/>
              </a:lnSpc>
              <a:spcBef>
                <a:spcPct val="0"/>
              </a:spcBef>
              <a:buFont typeface="Arial"/>
              <a:buChar char="•"/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SANAT TAIPUVAT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93398" y="3410771"/>
            <a:ext cx="13386566" cy="4365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nominit taipuvat sijamuodoissa</a:t>
            </a:r>
          </a:p>
          <a:p>
            <a:pPr algn="ctr">
              <a:lnSpc>
                <a:spcPts val="6859"/>
              </a:lnSpc>
            </a:pP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verbit taipuvat aikamuodoissa, persoonamuodoissa ja moduksissa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396578" y="8421466"/>
            <a:ext cx="6452072" cy="5484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497" y="3028970"/>
            <a:ext cx="16877005" cy="6780616"/>
            <a:chOff x="0" y="0"/>
            <a:chExt cx="4444973" cy="17858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4972" cy="1785841"/>
            </a:xfrm>
            <a:custGeom>
              <a:avLst/>
              <a:gdLst/>
              <a:ahLst/>
              <a:cxnLst/>
              <a:rect r="r" b="b" t="t" l="l"/>
              <a:pathLst>
                <a:path h="1785841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1749602"/>
                  </a:lnTo>
                  <a:cubicBezTo>
                    <a:pt x="4444972" y="1759213"/>
                    <a:pt x="4441154" y="1768431"/>
                    <a:pt x="4434358" y="1775227"/>
                  </a:cubicBezTo>
                  <a:cubicBezTo>
                    <a:pt x="4427562" y="1782023"/>
                    <a:pt x="4418344" y="1785841"/>
                    <a:pt x="4408733" y="1785841"/>
                  </a:cubicBezTo>
                  <a:lnTo>
                    <a:pt x="36239" y="1785841"/>
                  </a:lnTo>
                  <a:cubicBezTo>
                    <a:pt x="16225" y="1785841"/>
                    <a:pt x="0" y="1769616"/>
                    <a:pt x="0" y="1749602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44973" cy="1833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55857" y="3563848"/>
            <a:ext cx="4705547" cy="1165846"/>
            <a:chOff x="0" y="0"/>
            <a:chExt cx="1239321" cy="3070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9321" cy="307054"/>
            </a:xfrm>
            <a:custGeom>
              <a:avLst/>
              <a:gdLst/>
              <a:ahLst/>
              <a:cxnLst/>
              <a:rect r="r" b="b" t="t" l="l"/>
              <a:pathLst>
                <a:path h="307054" w="1239321">
                  <a:moveTo>
                    <a:pt x="31260" y="0"/>
                  </a:moveTo>
                  <a:lnTo>
                    <a:pt x="1208061" y="0"/>
                  </a:lnTo>
                  <a:cubicBezTo>
                    <a:pt x="1225325" y="0"/>
                    <a:pt x="1239321" y="13996"/>
                    <a:pt x="1239321" y="31260"/>
                  </a:cubicBezTo>
                  <a:lnTo>
                    <a:pt x="1239321" y="275794"/>
                  </a:lnTo>
                  <a:cubicBezTo>
                    <a:pt x="1239321" y="293058"/>
                    <a:pt x="1225325" y="307054"/>
                    <a:pt x="1208061" y="307054"/>
                  </a:cubicBezTo>
                  <a:lnTo>
                    <a:pt x="31260" y="307054"/>
                  </a:lnTo>
                  <a:cubicBezTo>
                    <a:pt x="13996" y="307054"/>
                    <a:pt x="0" y="293058"/>
                    <a:pt x="0" y="275794"/>
                  </a:cubicBezTo>
                  <a:lnTo>
                    <a:pt x="0" y="31260"/>
                  </a:lnTo>
                  <a:cubicBezTo>
                    <a:pt x="0" y="13996"/>
                    <a:pt x="13996" y="0"/>
                    <a:pt x="31260" y="0"/>
                  </a:cubicBezTo>
                  <a:close/>
                </a:path>
              </a:pathLst>
            </a:custGeom>
            <a:solidFill>
              <a:srgbClr val="FFD9C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28600"/>
              <a:ext cx="1239321" cy="5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9823"/>
                </a:lnSpc>
                <a:spcBef>
                  <a:spcPct val="0"/>
                </a:spcBef>
              </a:pPr>
              <a:r>
                <a:rPr lang="en-US" sz="6257">
                  <a:solidFill>
                    <a:srgbClr val="000000"/>
                  </a:solidFill>
                  <a:latin typeface="Londrina Solid"/>
                </a:rPr>
                <a:t>Nomini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833978" y="3563848"/>
            <a:ext cx="4708238" cy="1165846"/>
            <a:chOff x="0" y="0"/>
            <a:chExt cx="1240030" cy="3070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0030" cy="307054"/>
            </a:xfrm>
            <a:custGeom>
              <a:avLst/>
              <a:gdLst/>
              <a:ahLst/>
              <a:cxnLst/>
              <a:rect r="r" b="b" t="t" l="l"/>
              <a:pathLst>
                <a:path h="307054" w="1240030">
                  <a:moveTo>
                    <a:pt x="31242" y="0"/>
                  </a:moveTo>
                  <a:lnTo>
                    <a:pt x="1208787" y="0"/>
                  </a:lnTo>
                  <a:cubicBezTo>
                    <a:pt x="1217073" y="0"/>
                    <a:pt x="1225020" y="3292"/>
                    <a:pt x="1230879" y="9151"/>
                  </a:cubicBezTo>
                  <a:cubicBezTo>
                    <a:pt x="1236738" y="15010"/>
                    <a:pt x="1240030" y="22956"/>
                    <a:pt x="1240030" y="31242"/>
                  </a:cubicBezTo>
                  <a:lnTo>
                    <a:pt x="1240030" y="275812"/>
                  </a:lnTo>
                  <a:cubicBezTo>
                    <a:pt x="1240030" y="293066"/>
                    <a:pt x="1226042" y="307054"/>
                    <a:pt x="1208787" y="307054"/>
                  </a:cubicBezTo>
                  <a:lnTo>
                    <a:pt x="31242" y="307054"/>
                  </a:lnTo>
                  <a:cubicBezTo>
                    <a:pt x="22956" y="307054"/>
                    <a:pt x="15010" y="303763"/>
                    <a:pt x="9151" y="297903"/>
                  </a:cubicBezTo>
                  <a:cubicBezTo>
                    <a:pt x="3292" y="292044"/>
                    <a:pt x="0" y="284098"/>
                    <a:pt x="0" y="275812"/>
                  </a:cubicBezTo>
                  <a:lnTo>
                    <a:pt x="0" y="31242"/>
                  </a:lnTo>
                  <a:cubicBezTo>
                    <a:pt x="0" y="22956"/>
                    <a:pt x="3292" y="15010"/>
                    <a:pt x="9151" y="9151"/>
                  </a:cubicBezTo>
                  <a:cubicBezTo>
                    <a:pt x="15010" y="3292"/>
                    <a:pt x="22956" y="0"/>
                    <a:pt x="31242" y="0"/>
                  </a:cubicBezTo>
                  <a:close/>
                </a:path>
              </a:pathLst>
            </a:custGeom>
            <a:solidFill>
              <a:srgbClr val="FFD9CF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28600"/>
              <a:ext cx="1240030" cy="5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9823"/>
                </a:lnSpc>
                <a:spcBef>
                  <a:spcPct val="0"/>
                </a:spcBef>
              </a:pPr>
              <a:r>
                <a:rPr lang="en-US" sz="6257">
                  <a:solidFill>
                    <a:srgbClr val="000000"/>
                  </a:solidFill>
                  <a:latin typeface="Londrina Solid"/>
                </a:rPr>
                <a:t>Sijamuodot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18492" y="3562961"/>
            <a:ext cx="4949968" cy="1165846"/>
            <a:chOff x="0" y="0"/>
            <a:chExt cx="1303695" cy="30705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03695" cy="307054"/>
            </a:xfrm>
            <a:custGeom>
              <a:avLst/>
              <a:gdLst/>
              <a:ahLst/>
              <a:cxnLst/>
              <a:rect r="r" b="b" t="t" l="l"/>
              <a:pathLst>
                <a:path h="307054" w="1303695">
                  <a:moveTo>
                    <a:pt x="29717" y="0"/>
                  </a:moveTo>
                  <a:lnTo>
                    <a:pt x="1273979" y="0"/>
                  </a:lnTo>
                  <a:cubicBezTo>
                    <a:pt x="1281860" y="0"/>
                    <a:pt x="1289419" y="3131"/>
                    <a:pt x="1294992" y="8704"/>
                  </a:cubicBezTo>
                  <a:cubicBezTo>
                    <a:pt x="1300565" y="14277"/>
                    <a:pt x="1303695" y="21835"/>
                    <a:pt x="1303695" y="29717"/>
                  </a:cubicBezTo>
                  <a:lnTo>
                    <a:pt x="1303695" y="277338"/>
                  </a:lnTo>
                  <a:cubicBezTo>
                    <a:pt x="1303695" y="285219"/>
                    <a:pt x="1300565" y="292777"/>
                    <a:pt x="1294992" y="298350"/>
                  </a:cubicBezTo>
                  <a:cubicBezTo>
                    <a:pt x="1289419" y="303923"/>
                    <a:pt x="1281860" y="307054"/>
                    <a:pt x="1273979" y="307054"/>
                  </a:cubicBezTo>
                  <a:lnTo>
                    <a:pt x="29717" y="307054"/>
                  </a:lnTo>
                  <a:cubicBezTo>
                    <a:pt x="21835" y="307054"/>
                    <a:pt x="14277" y="303923"/>
                    <a:pt x="8704" y="298350"/>
                  </a:cubicBezTo>
                  <a:cubicBezTo>
                    <a:pt x="3131" y="292777"/>
                    <a:pt x="0" y="285219"/>
                    <a:pt x="0" y="277338"/>
                  </a:cubicBezTo>
                  <a:lnTo>
                    <a:pt x="0" y="29717"/>
                  </a:lnTo>
                  <a:cubicBezTo>
                    <a:pt x="0" y="21835"/>
                    <a:pt x="3131" y="14277"/>
                    <a:pt x="8704" y="8704"/>
                  </a:cubicBezTo>
                  <a:cubicBezTo>
                    <a:pt x="14277" y="3131"/>
                    <a:pt x="21835" y="0"/>
                    <a:pt x="29717" y="0"/>
                  </a:cubicBezTo>
                  <a:close/>
                </a:path>
              </a:pathLst>
            </a:custGeom>
            <a:solidFill>
              <a:srgbClr val="FFD9C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28600"/>
              <a:ext cx="1303695" cy="5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9823"/>
                </a:lnSpc>
                <a:spcBef>
                  <a:spcPct val="0"/>
                </a:spcBef>
              </a:pPr>
              <a:r>
                <a:rPr lang="en-US" sz="6257">
                  <a:solidFill>
                    <a:srgbClr val="000000"/>
                  </a:solidFill>
                  <a:latin typeface="Londrina Solid"/>
                </a:rPr>
                <a:t>Mikä sijamuoto?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11491" y="114300"/>
            <a:ext cx="16877005" cy="3583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NOMINIT TAIPUVAT SIJAMUODOISSA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50233" y="5024108"/>
            <a:ext cx="4705547" cy="378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kaikki muut sanaluokat, paitsi verbit ja partikkelit</a:t>
            </a:r>
          </a:p>
          <a:p>
            <a:pPr algn="l" marL="763990" indent="-381995" lvl="1">
              <a:lnSpc>
                <a:spcPts val="4246"/>
              </a:lnSpc>
              <a:spcBef>
                <a:spcPct val="0"/>
              </a:spcBef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eli substantiivit, adjektiivit, pronominit ja numeraalit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218492" y="4922737"/>
            <a:ext cx="4704538" cy="2740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kukalla 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naapureiden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ambulansseissako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kynästä</a:t>
            </a:r>
          </a:p>
          <a:p>
            <a:pPr algn="l" marL="763990" indent="-381995" lvl="1">
              <a:lnSpc>
                <a:spcPts val="4246"/>
              </a:lnSpc>
              <a:spcBef>
                <a:spcPct val="0"/>
              </a:spcBef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sipuleillekaan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91227" y="4729694"/>
            <a:ext cx="4705547" cy="485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indikatiivi (koira), partitiivi (koiraa), genetiivi (koiran)</a:t>
            </a:r>
          </a:p>
          <a:p>
            <a:pPr algn="l" marL="763990" indent="-381995" lvl="1">
              <a:lnSpc>
                <a:spcPts val="4246"/>
              </a:lnSpc>
              <a:spcBef>
                <a:spcPct val="0"/>
              </a:spcBef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inessiivi (koirassa), elatiivi (koirasta), illatiivi (koiraan), adessiivi (koiralla), ablatiivi (koiralta), allatiivi (koiralle)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5497" y="3028970"/>
            <a:ext cx="16877005" cy="6780616"/>
            <a:chOff x="0" y="0"/>
            <a:chExt cx="4444973" cy="17858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4972" cy="1785841"/>
            </a:xfrm>
            <a:custGeom>
              <a:avLst/>
              <a:gdLst/>
              <a:ahLst/>
              <a:cxnLst/>
              <a:rect r="r" b="b" t="t" l="l"/>
              <a:pathLst>
                <a:path h="1785841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1749602"/>
                  </a:lnTo>
                  <a:cubicBezTo>
                    <a:pt x="4444972" y="1759213"/>
                    <a:pt x="4441154" y="1768431"/>
                    <a:pt x="4434358" y="1775227"/>
                  </a:cubicBezTo>
                  <a:cubicBezTo>
                    <a:pt x="4427562" y="1782023"/>
                    <a:pt x="4418344" y="1785841"/>
                    <a:pt x="4408733" y="1785841"/>
                  </a:cubicBezTo>
                  <a:lnTo>
                    <a:pt x="36239" y="1785841"/>
                  </a:lnTo>
                  <a:cubicBezTo>
                    <a:pt x="16225" y="1785841"/>
                    <a:pt x="0" y="1769616"/>
                    <a:pt x="0" y="1749602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44973" cy="1833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55857" y="3563848"/>
            <a:ext cx="4705547" cy="1165846"/>
            <a:chOff x="0" y="0"/>
            <a:chExt cx="1239321" cy="30705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9321" cy="307054"/>
            </a:xfrm>
            <a:custGeom>
              <a:avLst/>
              <a:gdLst/>
              <a:ahLst/>
              <a:cxnLst/>
              <a:rect r="r" b="b" t="t" l="l"/>
              <a:pathLst>
                <a:path h="307054" w="1239321">
                  <a:moveTo>
                    <a:pt x="31260" y="0"/>
                  </a:moveTo>
                  <a:lnTo>
                    <a:pt x="1208061" y="0"/>
                  </a:lnTo>
                  <a:cubicBezTo>
                    <a:pt x="1225325" y="0"/>
                    <a:pt x="1239321" y="13996"/>
                    <a:pt x="1239321" y="31260"/>
                  </a:cubicBezTo>
                  <a:lnTo>
                    <a:pt x="1239321" y="275794"/>
                  </a:lnTo>
                  <a:cubicBezTo>
                    <a:pt x="1239321" y="293058"/>
                    <a:pt x="1225325" y="307054"/>
                    <a:pt x="1208061" y="307054"/>
                  </a:cubicBezTo>
                  <a:lnTo>
                    <a:pt x="31260" y="307054"/>
                  </a:lnTo>
                  <a:cubicBezTo>
                    <a:pt x="13996" y="307054"/>
                    <a:pt x="0" y="293058"/>
                    <a:pt x="0" y="275794"/>
                  </a:cubicBezTo>
                  <a:lnTo>
                    <a:pt x="0" y="31260"/>
                  </a:lnTo>
                  <a:cubicBezTo>
                    <a:pt x="0" y="13996"/>
                    <a:pt x="13996" y="0"/>
                    <a:pt x="31260" y="0"/>
                  </a:cubicBezTo>
                  <a:close/>
                </a:path>
              </a:pathLst>
            </a:custGeom>
            <a:solidFill>
              <a:srgbClr val="FFD9C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28600"/>
              <a:ext cx="1239321" cy="5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9823"/>
                </a:lnSpc>
                <a:spcBef>
                  <a:spcPct val="0"/>
                </a:spcBef>
              </a:pPr>
              <a:r>
                <a:rPr lang="en-US" sz="6257">
                  <a:solidFill>
                    <a:srgbClr val="000000"/>
                  </a:solidFill>
                  <a:latin typeface="Londrina Solid"/>
                </a:rPr>
                <a:t>aikamuodot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580669" y="3563848"/>
            <a:ext cx="5218557" cy="1165846"/>
            <a:chOff x="0" y="0"/>
            <a:chExt cx="1374435" cy="3070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4435" cy="307054"/>
            </a:xfrm>
            <a:custGeom>
              <a:avLst/>
              <a:gdLst/>
              <a:ahLst/>
              <a:cxnLst/>
              <a:rect r="r" b="b" t="t" l="l"/>
              <a:pathLst>
                <a:path h="307054" w="1374435">
                  <a:moveTo>
                    <a:pt x="28187" y="0"/>
                  </a:moveTo>
                  <a:lnTo>
                    <a:pt x="1346248" y="0"/>
                  </a:lnTo>
                  <a:cubicBezTo>
                    <a:pt x="1353723" y="0"/>
                    <a:pt x="1360893" y="2970"/>
                    <a:pt x="1366179" y="8256"/>
                  </a:cubicBezTo>
                  <a:cubicBezTo>
                    <a:pt x="1371465" y="13542"/>
                    <a:pt x="1374435" y="20711"/>
                    <a:pt x="1374435" y="28187"/>
                  </a:cubicBezTo>
                  <a:lnTo>
                    <a:pt x="1374435" y="278867"/>
                  </a:lnTo>
                  <a:cubicBezTo>
                    <a:pt x="1374435" y="294434"/>
                    <a:pt x="1361815" y="307054"/>
                    <a:pt x="1346248" y="307054"/>
                  </a:cubicBezTo>
                  <a:lnTo>
                    <a:pt x="28187" y="307054"/>
                  </a:lnTo>
                  <a:cubicBezTo>
                    <a:pt x="12620" y="307054"/>
                    <a:pt x="0" y="294434"/>
                    <a:pt x="0" y="278867"/>
                  </a:cubicBezTo>
                  <a:lnTo>
                    <a:pt x="0" y="28187"/>
                  </a:lnTo>
                  <a:cubicBezTo>
                    <a:pt x="0" y="12620"/>
                    <a:pt x="12620" y="0"/>
                    <a:pt x="28187" y="0"/>
                  </a:cubicBezTo>
                  <a:close/>
                </a:path>
              </a:pathLst>
            </a:custGeom>
            <a:solidFill>
              <a:srgbClr val="FFD9CF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28600"/>
              <a:ext cx="1374435" cy="5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9823"/>
                </a:lnSpc>
                <a:spcBef>
                  <a:spcPct val="0"/>
                </a:spcBef>
              </a:pPr>
              <a:r>
                <a:rPr lang="en-US" sz="6257">
                  <a:solidFill>
                    <a:srgbClr val="000000"/>
                  </a:solidFill>
                  <a:latin typeface="Londrina Solid"/>
                </a:rPr>
                <a:t>persoonamuodot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18492" y="3562961"/>
            <a:ext cx="4949968" cy="1165846"/>
            <a:chOff x="0" y="0"/>
            <a:chExt cx="1303695" cy="30705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03695" cy="307054"/>
            </a:xfrm>
            <a:custGeom>
              <a:avLst/>
              <a:gdLst/>
              <a:ahLst/>
              <a:cxnLst/>
              <a:rect r="r" b="b" t="t" l="l"/>
              <a:pathLst>
                <a:path h="307054" w="1303695">
                  <a:moveTo>
                    <a:pt x="29717" y="0"/>
                  </a:moveTo>
                  <a:lnTo>
                    <a:pt x="1273979" y="0"/>
                  </a:lnTo>
                  <a:cubicBezTo>
                    <a:pt x="1281860" y="0"/>
                    <a:pt x="1289419" y="3131"/>
                    <a:pt x="1294992" y="8704"/>
                  </a:cubicBezTo>
                  <a:cubicBezTo>
                    <a:pt x="1300565" y="14277"/>
                    <a:pt x="1303695" y="21835"/>
                    <a:pt x="1303695" y="29717"/>
                  </a:cubicBezTo>
                  <a:lnTo>
                    <a:pt x="1303695" y="277338"/>
                  </a:lnTo>
                  <a:cubicBezTo>
                    <a:pt x="1303695" y="285219"/>
                    <a:pt x="1300565" y="292777"/>
                    <a:pt x="1294992" y="298350"/>
                  </a:cubicBezTo>
                  <a:cubicBezTo>
                    <a:pt x="1289419" y="303923"/>
                    <a:pt x="1281860" y="307054"/>
                    <a:pt x="1273979" y="307054"/>
                  </a:cubicBezTo>
                  <a:lnTo>
                    <a:pt x="29717" y="307054"/>
                  </a:lnTo>
                  <a:cubicBezTo>
                    <a:pt x="21835" y="307054"/>
                    <a:pt x="14277" y="303923"/>
                    <a:pt x="8704" y="298350"/>
                  </a:cubicBezTo>
                  <a:cubicBezTo>
                    <a:pt x="3131" y="292777"/>
                    <a:pt x="0" y="285219"/>
                    <a:pt x="0" y="277338"/>
                  </a:cubicBezTo>
                  <a:lnTo>
                    <a:pt x="0" y="29717"/>
                  </a:lnTo>
                  <a:cubicBezTo>
                    <a:pt x="0" y="21835"/>
                    <a:pt x="3131" y="14277"/>
                    <a:pt x="8704" y="8704"/>
                  </a:cubicBezTo>
                  <a:cubicBezTo>
                    <a:pt x="14277" y="3131"/>
                    <a:pt x="21835" y="0"/>
                    <a:pt x="29717" y="0"/>
                  </a:cubicBezTo>
                  <a:close/>
                </a:path>
              </a:pathLst>
            </a:custGeom>
            <a:solidFill>
              <a:srgbClr val="FFD9C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28600"/>
              <a:ext cx="1303695" cy="535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9823"/>
                </a:lnSpc>
                <a:spcBef>
                  <a:spcPct val="0"/>
                </a:spcBef>
              </a:pPr>
              <a:r>
                <a:rPr lang="en-US" sz="6257">
                  <a:solidFill>
                    <a:srgbClr val="000000"/>
                  </a:solidFill>
                  <a:latin typeface="Londrina Solid"/>
                </a:rPr>
                <a:t>modukset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11491" y="998508"/>
            <a:ext cx="16877005" cy="1815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VERBIT TAIPUVAT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63662" y="4827803"/>
            <a:ext cx="4812982" cy="434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preesens (juoksen nyt)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imperfekti (juoksin eilen)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perfekti (olen juossut)</a:t>
            </a:r>
          </a:p>
          <a:p>
            <a:pPr algn="l" marL="763990" indent="-381995" lvl="1">
              <a:lnSpc>
                <a:spcPts val="4246"/>
              </a:lnSpc>
              <a:spcBef>
                <a:spcPct val="0"/>
              </a:spcBef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pluskvamperfekti (olin juossut)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58473" y="5041147"/>
            <a:ext cx="5270005" cy="2192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indikatiivi (luet)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imperatiivi (lue!)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konditionaali (lukisit)</a:t>
            </a:r>
          </a:p>
          <a:p>
            <a:pPr algn="l" marL="763990" indent="-381995" lvl="1">
              <a:lnSpc>
                <a:spcPts val="4246"/>
              </a:lnSpc>
              <a:spcBef>
                <a:spcPct val="0"/>
              </a:spcBef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potentiaali (lukenet)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97221" y="4922737"/>
            <a:ext cx="5189007" cy="383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y.1.p (juoksen)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y.2.p (juokset)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y.3.p. (juoksee)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m.1.p. (juoksemme)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m.2.p. (juoksette)</a:t>
            </a:r>
          </a:p>
          <a:p>
            <a:pPr marL="763990" indent="-381995" lvl="1">
              <a:lnSpc>
                <a:spcPts val="4246"/>
              </a:lnSpc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m.3.p. (juoksevat)</a:t>
            </a:r>
          </a:p>
          <a:p>
            <a:pPr algn="l" marL="763990" indent="-381995" lvl="1">
              <a:lnSpc>
                <a:spcPts val="4246"/>
              </a:lnSpc>
              <a:spcBef>
                <a:spcPct val="0"/>
              </a:spcBef>
              <a:buFont typeface="Arial"/>
              <a:buChar char="•"/>
            </a:pPr>
            <a:r>
              <a:rPr lang="en-US" sz="3538">
                <a:solidFill>
                  <a:srgbClr val="000000"/>
                </a:solidFill>
                <a:latin typeface="Open Sans"/>
              </a:rPr>
              <a:t>passiivi (juostaan)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8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49354">
            <a:off x="-8495994" y="4468095"/>
            <a:ext cx="14098434" cy="12534789"/>
          </a:xfrm>
          <a:custGeom>
            <a:avLst/>
            <a:gdLst/>
            <a:ahLst/>
            <a:cxnLst/>
            <a:rect r="r" b="b" t="t" l="l"/>
            <a:pathLst>
              <a:path h="12534789" w="14098434">
                <a:moveTo>
                  <a:pt x="0" y="0"/>
                </a:moveTo>
                <a:lnTo>
                  <a:pt x="14098434" y="0"/>
                </a:lnTo>
                <a:lnTo>
                  <a:pt x="14098434" y="12534790"/>
                </a:lnTo>
                <a:lnTo>
                  <a:pt x="0" y="12534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36567">
            <a:off x="14864270" y="-2632514"/>
            <a:ext cx="12449520" cy="11068755"/>
          </a:xfrm>
          <a:custGeom>
            <a:avLst/>
            <a:gdLst/>
            <a:ahLst/>
            <a:cxnLst/>
            <a:rect r="r" b="b" t="t" l="l"/>
            <a:pathLst>
              <a:path h="11068755" w="12449520">
                <a:moveTo>
                  <a:pt x="0" y="0"/>
                </a:moveTo>
                <a:lnTo>
                  <a:pt x="12449520" y="0"/>
                </a:lnTo>
                <a:lnTo>
                  <a:pt x="12449520" y="11068755"/>
                </a:lnTo>
                <a:lnTo>
                  <a:pt x="0" y="110687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296524" y="478569"/>
            <a:ext cx="10172700" cy="10172700"/>
          </a:xfrm>
          <a:custGeom>
            <a:avLst/>
            <a:gdLst/>
            <a:ahLst/>
            <a:cxnLst/>
            <a:rect r="r" b="b" t="t" l="l"/>
            <a:pathLst>
              <a:path h="10172700" w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5497" y="477413"/>
            <a:ext cx="16877005" cy="9332174"/>
            <a:chOff x="0" y="0"/>
            <a:chExt cx="4444973" cy="24578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44972" cy="2457856"/>
            </a:xfrm>
            <a:custGeom>
              <a:avLst/>
              <a:gdLst/>
              <a:ahLst/>
              <a:cxnLst/>
              <a:rect r="r" b="b" t="t" l="l"/>
              <a:pathLst>
                <a:path h="2457856" w="4444972">
                  <a:moveTo>
                    <a:pt x="36239" y="0"/>
                  </a:moveTo>
                  <a:lnTo>
                    <a:pt x="4408733" y="0"/>
                  </a:lnTo>
                  <a:cubicBezTo>
                    <a:pt x="4428748" y="0"/>
                    <a:pt x="4444972" y="16225"/>
                    <a:pt x="4444972" y="36239"/>
                  </a:cubicBezTo>
                  <a:lnTo>
                    <a:pt x="4444972" y="2421617"/>
                  </a:lnTo>
                  <a:cubicBezTo>
                    <a:pt x="4444972" y="2431228"/>
                    <a:pt x="4441154" y="2440446"/>
                    <a:pt x="4434358" y="2447242"/>
                  </a:cubicBezTo>
                  <a:cubicBezTo>
                    <a:pt x="4427562" y="2454038"/>
                    <a:pt x="4418344" y="2457856"/>
                    <a:pt x="4408733" y="2457856"/>
                  </a:cubicBezTo>
                  <a:lnTo>
                    <a:pt x="36239" y="2457856"/>
                  </a:lnTo>
                  <a:cubicBezTo>
                    <a:pt x="16225" y="2457856"/>
                    <a:pt x="0" y="2441631"/>
                    <a:pt x="0" y="2421617"/>
                  </a:cubicBezTo>
                  <a:lnTo>
                    <a:pt x="0" y="36239"/>
                  </a:lnTo>
                  <a:cubicBezTo>
                    <a:pt x="0" y="16225"/>
                    <a:pt x="16225" y="0"/>
                    <a:pt x="3623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6E8E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444973" cy="25054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5400000">
            <a:off x="-1900302" y="7293042"/>
            <a:ext cx="4984001" cy="5087627"/>
          </a:xfrm>
          <a:custGeom>
            <a:avLst/>
            <a:gdLst/>
            <a:ahLst/>
            <a:cxnLst/>
            <a:rect r="r" b="b" t="t" l="l"/>
            <a:pathLst>
              <a:path h="5087627" w="4984001">
                <a:moveTo>
                  <a:pt x="0" y="0"/>
                </a:moveTo>
                <a:lnTo>
                  <a:pt x="4984001" y="0"/>
                </a:lnTo>
                <a:lnTo>
                  <a:pt x="4984001" y="5087627"/>
                </a:lnTo>
                <a:lnTo>
                  <a:pt x="0" y="508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5497" y="1210789"/>
            <a:ext cx="16877005" cy="1818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65"/>
              </a:lnSpc>
              <a:spcBef>
                <a:spcPct val="0"/>
              </a:spcBef>
            </a:pPr>
            <a:r>
              <a:rPr lang="en-US" sz="12695">
                <a:solidFill>
                  <a:srgbClr val="4C5270"/>
                </a:solidFill>
                <a:latin typeface="Londrina Solid"/>
              </a:rPr>
              <a:t>2. ASTEVAIHTELU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93398" y="2975002"/>
            <a:ext cx="13386566" cy="5236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sanan sisällä k, p ja t</a:t>
            </a:r>
          </a:p>
          <a:p>
            <a:pPr algn="ctr" marL="1346337" indent="-673168" lvl="1">
              <a:lnSpc>
                <a:spcPts val="6859"/>
              </a:lnSpc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muuttuvat sanaa taivuttaessa</a:t>
            </a:r>
          </a:p>
          <a:p>
            <a:pPr algn="ctr">
              <a:lnSpc>
                <a:spcPts val="6859"/>
              </a:lnSpc>
            </a:pPr>
          </a:p>
          <a:p>
            <a:pPr algn="ctr" marL="1346337" indent="-673168" lvl="1">
              <a:lnSpc>
                <a:spcPts val="6859"/>
              </a:lnSpc>
              <a:spcBef>
                <a:spcPct val="0"/>
              </a:spcBef>
              <a:buFont typeface="Arial"/>
              <a:buChar char="•"/>
            </a:pPr>
            <a:r>
              <a:rPr lang="en-US" sz="6235">
                <a:solidFill>
                  <a:srgbClr val="4C5270"/>
                </a:solidFill>
                <a:latin typeface="Open Sans"/>
              </a:rPr>
              <a:t>kukka-kukan, kauppa-kaupassa, tyttö-tytöllä, setä-sedän, käpy-kävyn, aikoa-aion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6396578" y="8421466"/>
            <a:ext cx="6452072" cy="548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DAFyuzwJgwA</dc:identifier>
  <dcterms:modified xsi:type="dcterms:W3CDTF">2011-08-01T06:04:30Z</dcterms:modified>
  <cp:revision>1</cp:revision>
  <dc:title>22. suomen kielen piirteitä</dc:title>
</cp:coreProperties>
</file>