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524" r:id="rId4"/>
    <p:sldId id="528" r:id="rId5"/>
    <p:sldId id="529" r:id="rId6"/>
    <p:sldId id="530" r:id="rId7"/>
    <p:sldId id="532" r:id="rId8"/>
    <p:sldId id="531" r:id="rId9"/>
    <p:sldId id="535" r:id="rId10"/>
    <p:sldId id="533" r:id="rId11"/>
    <p:sldId id="536" r:id="rId12"/>
    <p:sldId id="534" r:id="rId13"/>
    <p:sldId id="537" r:id="rId14"/>
    <p:sldId id="538" r:id="rId15"/>
    <p:sldId id="539" r:id="rId16"/>
    <p:sldId id="540" r:id="rId17"/>
    <p:sldId id="474" r:id="rId18"/>
    <p:sldId id="475" r:id="rId19"/>
    <p:sldId id="541" r:id="rId20"/>
    <p:sldId id="476" r:id="rId21"/>
    <p:sldId id="477" r:id="rId22"/>
    <p:sldId id="478" r:id="rId23"/>
    <p:sldId id="466" r:id="rId24"/>
    <p:sldId id="542" r:id="rId25"/>
    <p:sldId id="543" r:id="rId26"/>
    <p:sldId id="479" r:id="rId27"/>
    <p:sldId id="480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1C5"/>
    <a:srgbClr val="93C3D7"/>
    <a:srgbClr val="98D5D7"/>
    <a:srgbClr val="ABD1F4"/>
    <a:srgbClr val="AB8ACC"/>
    <a:srgbClr val="ED3309"/>
    <a:srgbClr val="EDA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99" d="100"/>
          <a:sy n="99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AE24B-EF60-4E00-AB1B-BE09F5229F6C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B31D8-ACCB-4CFB-B1ED-18A8A29EF8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04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5BDBB-ACB2-4133-ADBB-CCEE709DB89A}" type="slidenum">
              <a:rPr lang="fi-FI" altLang="fi-FI" smtClean="0"/>
              <a:pPr>
                <a:defRPr/>
              </a:pPr>
              <a:t>23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2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B60F2B-56AF-E2AB-27A7-925E68A61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32F6A6E-D35A-FF8C-59C3-4586B9F05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F13EFC-9493-F1C2-FD92-D97A860A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6C5D32-0283-3540-CA18-A93FF941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5A5639-12D6-6E19-01BD-19089F8B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033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AD627D-007C-ED25-CEF9-70F5DDD0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935772-2E4A-17AF-7CD0-E794A6E52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3D419D-C56F-C547-B45F-94E5921E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7CA1F-8078-DD05-66D6-02850CD1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5F251C-8DBD-5658-C758-F81B6C60D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26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3C47A2B-4F99-49AB-5C3F-EEF0F0271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898A1C7-61DB-E156-4AC2-7AFAD7F1A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72AE28-CE79-6BCE-FE92-DC017574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878208-F92D-93A4-8C13-AD06FA71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66DA1B-2B7A-3B40-1246-32B2974A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825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BB4549-C98F-73EB-1C0F-EF851162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E19FA1-85E0-E60F-2428-AC96CF79F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E04835-5C6E-5224-2233-831C10E6C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5AD4B0-DDC2-FF59-F3F6-CFDABCAF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F24EF2-4E16-5F04-BE12-D60EC0FF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05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18FF6C-F8FC-69A8-8D56-205CF3CA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9FDA5C3-A1C7-0E9B-B37A-7B23B7299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87CBA6-1EB0-4CAD-CF84-B266E035C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E2EB77-242E-A8B2-CBF2-0E7A332C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374F4E-EEFC-B82E-ED64-2153CE2C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66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F44DE-FE6E-C236-5FF1-0DB6B1BC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401818-599D-CAC5-AF77-E040A45AC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E63E53-7935-95AF-126D-FDEE6CFA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DF9F8C-C6B3-40C4-7FBB-9E415DA0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651CD9-F6DF-85E6-222E-E5C1447A5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F55A99-5B6B-8876-8F2E-685FD78A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43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304CD6-9AE0-B8A1-07A2-D32B2847C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3F0AFA-18BB-6099-E5F5-E4DF92E8A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BD55C9E-5110-0324-3609-F3C40EB64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EFACB27-5A0A-D34C-B09F-3E7F34FD7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8799A2-71A5-9CA6-5E4B-F76B70B3D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7378644-3EE3-4E9D-C072-A26D56FC5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E65048F-85CF-4061-5691-01286386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6B8BAEB-E59E-0C63-2A38-DD47CF60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35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654CC7-42A3-FE88-8D2C-85FEAC580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FDD665F-7323-A203-DF78-EA578BBC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3194AB-C8CF-C592-7ECF-EB81D696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5F321D-904B-E19F-67D0-B416DBEF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800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5F8DDF7-480C-159E-01C1-7DD1459C0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9305C3D-3BA0-2EFB-4113-0E742E2D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036F0E-9059-11CE-9387-BA55DA00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160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092AFD-71D4-EDB3-EBC2-1E9E3607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3AF90C-B8F3-CDD0-DBCD-D90D3B94D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029CC77-DF1D-D70F-EF56-0AADFC32F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D9EB40-D076-0402-FF6D-975DE05F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FF424D-CEF5-3F67-2A28-84048781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3953C7-16F9-2935-61A4-69A81E42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42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4AD783-1542-90A2-1E05-3DFA0CAA9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C28E152-C6D7-C696-DAED-E3A106880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FAE6CD8-5217-672B-2F7C-94C5A3062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46B752B-531C-BD41-415E-956557813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19D4900-3407-0FB8-FEEA-8D522C47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AEDF6A5-C91F-CD67-C661-3E9A8989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50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12921DF-7165-B0C8-DAE0-11DC44462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E6B0485-C2B3-C6F5-B4D8-76D62AF08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CE453E-6F2D-027E-AF7F-51FA4D64C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CA64-4295-694B-93E2-DF4733CFCE7E}" type="datetimeFigureOut">
              <a:rPr lang="fi-FI" smtClean="0"/>
              <a:t>18.2.2025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7D664E-57FE-BCF9-3B4C-69FAAA7E5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58DD23-369F-1CE3-39BB-D60A26E58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290CC-C4A9-B048-BF55-71C1846F28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78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eda.net/id/b0c6a26c57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valivuosi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intopolku.fi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liopistovalinnat.fi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mattikorkeakouluun.fi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FE20B2-0590-4C9E-EA13-F79A73A9E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2264"/>
            <a:ext cx="9144000" cy="2053396"/>
          </a:xfrm>
        </p:spPr>
        <p:txBody>
          <a:bodyPr/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Kakkosten huoltajailta </a:t>
            </a:r>
            <a:br>
              <a:rPr lang="fi-FI" b="1" dirty="0">
                <a:solidFill>
                  <a:schemeClr val="accent5">
                    <a:lumMod val="50000"/>
                  </a:schemeClr>
                </a:solidFill>
              </a:rPr>
            </a:b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Kuva 4" descr="Kuva, joka sisältää kohteen Grafiikka, Fontti, graafinen suunnittelu, typografia&#10;&#10;Kuvaus luotu automaattisesti">
            <a:extLst>
              <a:ext uri="{FF2B5EF4-FFF2-40B4-BE49-F238E27FC236}">
                <a16:creationId xmlns:a16="http://schemas.microsoft.com/office/drawing/2014/main" id="{A32C4E24-C253-459F-FF16-CE945239E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43" y="467840"/>
            <a:ext cx="3950043" cy="2053395"/>
          </a:xfrm>
          <a:prstGeom prst="rect">
            <a:avLst/>
          </a:prstGeom>
        </p:spPr>
      </p:pic>
      <p:pic>
        <p:nvPicPr>
          <p:cNvPr id="9" name="Kuva 8" descr="Kuva, joka sisältää kohteen Grafiikka, Fontti, teksti, graafinen suunnittelu&#10;&#10;Kuvaus luotu automaattisesti">
            <a:extLst>
              <a:ext uri="{FF2B5EF4-FFF2-40B4-BE49-F238E27FC236}">
                <a16:creationId xmlns:a16="http://schemas.microsoft.com/office/drawing/2014/main" id="{8F356DB6-FC63-47FE-AF77-6D4198A7B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620" y="4575776"/>
            <a:ext cx="5219700" cy="2006600"/>
          </a:xfrm>
          <a:prstGeom prst="rect">
            <a:avLst/>
          </a:prstGeom>
        </p:spPr>
      </p:pic>
      <p:sp>
        <p:nvSpPr>
          <p:cNvPr id="14" name="Ellipsi 13">
            <a:extLst>
              <a:ext uri="{FF2B5EF4-FFF2-40B4-BE49-F238E27FC236}">
                <a16:creationId xmlns:a16="http://schemas.microsoft.com/office/drawing/2014/main" id="{BF93B1B4-CC27-5B6C-7566-380F0AEED989}"/>
              </a:ext>
            </a:extLst>
          </p:cNvPr>
          <p:cNvSpPr/>
          <p:nvPr/>
        </p:nvSpPr>
        <p:spPr>
          <a:xfrm>
            <a:off x="9257632" y="-236219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D928612D-DDE2-46A1-71DC-9C1999D0F9F9}"/>
              </a:ext>
            </a:extLst>
          </p:cNvPr>
          <p:cNvSpPr/>
          <p:nvPr/>
        </p:nvSpPr>
        <p:spPr>
          <a:xfrm>
            <a:off x="11039146" y="-666844"/>
            <a:ext cx="1633803" cy="1633803"/>
          </a:xfrm>
          <a:prstGeom prst="ellipse">
            <a:avLst/>
          </a:prstGeom>
          <a:solidFill>
            <a:srgbClr val="EDA8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2CDC30D4-5666-E369-29C1-9D8B2A2AFD54}"/>
              </a:ext>
            </a:extLst>
          </p:cNvPr>
          <p:cNvSpPr/>
          <p:nvPr/>
        </p:nvSpPr>
        <p:spPr>
          <a:xfrm>
            <a:off x="10960301" y="772621"/>
            <a:ext cx="1378844" cy="1378844"/>
          </a:xfrm>
          <a:prstGeom prst="ellipse">
            <a:avLst/>
          </a:prstGeom>
          <a:solidFill>
            <a:srgbClr val="ED330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E40DB3D4-63CF-AA71-FBC2-D7DD7B05451B}"/>
              </a:ext>
            </a:extLst>
          </p:cNvPr>
          <p:cNvSpPr/>
          <p:nvPr/>
        </p:nvSpPr>
        <p:spPr>
          <a:xfrm>
            <a:off x="11594757" y="1905435"/>
            <a:ext cx="914400" cy="914400"/>
          </a:xfrm>
          <a:prstGeom prst="ellipse">
            <a:avLst/>
          </a:prstGeom>
          <a:solidFill>
            <a:srgbClr val="AB8A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83CFB404-A4BB-F6A9-38A5-197E0625A69B}"/>
              </a:ext>
            </a:extLst>
          </p:cNvPr>
          <p:cNvSpPr/>
          <p:nvPr/>
        </p:nvSpPr>
        <p:spPr>
          <a:xfrm>
            <a:off x="9333470" y="-691146"/>
            <a:ext cx="1413375" cy="1413375"/>
          </a:xfrm>
          <a:prstGeom prst="ellipse">
            <a:avLst/>
          </a:prstGeom>
          <a:solidFill>
            <a:srgbClr val="7091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3" name="Kuva 22" descr="Kuva, joka sisältää kohteen teksti, ympyrä, kuvakaappaus, Fontti&#10;&#10;Kuvaus luotu automaattisesti">
            <a:extLst>
              <a:ext uri="{FF2B5EF4-FFF2-40B4-BE49-F238E27FC236}">
                <a16:creationId xmlns:a16="http://schemas.microsoft.com/office/drawing/2014/main" id="{3E9411F7-E90C-4B81-68CC-39BC79E2F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6234" y="4785326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4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altLang="fi-FI" sz="4000" b="1" dirty="0">
                <a:latin typeface="Arial" panose="020B0604020202020204" pitchFamily="34" charset="0"/>
                <a:cs typeface="Arial" panose="020B0604020202020204" pitchFamily="34" charset="0"/>
              </a:rPr>
              <a:t>AIKATAULU toisen vuoden keväällä</a:t>
            </a:r>
            <a:endParaRPr lang="fi-FI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08" y="1562831"/>
            <a:ext cx="9663545" cy="43513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</a:pPr>
            <a:r>
              <a:rPr lang="fi-FI" altLang="fi-FI" sz="2800" b="1" dirty="0"/>
              <a:t>valinnat abivuodelle 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fi-FI" altLang="fi-FI" sz="2800" b="1" dirty="0"/>
              <a:t> yo-info syksyn kirjoituksista toukokuussa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fi-FI" altLang="fi-FI" sz="2800" b="1" dirty="0"/>
              <a:t> </a:t>
            </a:r>
            <a:r>
              <a:rPr lang="fi-FI" altLang="fi-FI" sz="2800" b="1" dirty="0" err="1">
                <a:hlinkClick r:id="rId2"/>
              </a:rPr>
              <a:t>YTLn</a:t>
            </a:r>
            <a:r>
              <a:rPr lang="fi-FI" altLang="fi-FI" sz="2800" b="1" dirty="0">
                <a:hlinkClick r:id="rId2"/>
              </a:rPr>
              <a:t> ohjeet</a:t>
            </a:r>
            <a:endParaRPr lang="fi-FI" altLang="fi-FI" sz="2800" b="1" dirty="0"/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fi-FI" altLang="fi-FI" sz="2800" b="1" dirty="0"/>
              <a:t> ilmoittautuminen Wilmaan toukokuussa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fi-FI" altLang="fi-FI" sz="2800" b="1" dirty="0"/>
              <a:t> sitova: kirjoituskerta + mahdollinen maksu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fi-FI" altLang="fi-FI" sz="2800" b="1" dirty="0"/>
              <a:t> opintojaksorästit kuntoon!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fi-FI" altLang="fi-FI" sz="2800" b="1" dirty="0"/>
              <a:t> lukusuunnitelma kesää varten! </a:t>
            </a:r>
          </a:p>
          <a:p>
            <a:pPr marL="0" indent="0">
              <a:buNone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022" y="4479174"/>
            <a:ext cx="2941960" cy="21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503" y="63245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alt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3. lukuvuosi, abivuosi </a:t>
            </a:r>
            <a:br>
              <a:rPr lang="fi-FI" altLang="fi-FI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alt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(lukio kolmessa vuodessa)</a:t>
            </a:r>
            <a:endParaRPr lang="fi-FI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 descr="Kuva, joka sisältää kohteen Grafiikka, Fontti, graafinen suunnittelu, typografia&#10;&#10;Kuvaus luotu automaattisesti">
            <a:extLst>
              <a:ext uri="{FF2B5EF4-FFF2-40B4-BE49-F238E27FC236}">
                <a16:creationId xmlns:a16="http://schemas.microsoft.com/office/drawing/2014/main" id="{675B8D31-266E-0715-6505-82F9E827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5" y="5107528"/>
            <a:ext cx="2664942" cy="1385347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022" y="4479174"/>
            <a:ext cx="2941960" cy="210652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9FA657B2-5EAE-4AC6-95D2-8785D41A7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82" y="2565276"/>
            <a:ext cx="8340051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Aikataulu abivuonna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08" y="1562831"/>
            <a:ext cx="9663545" cy="43513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i-FI" alt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yo-info elokuussa käytännön asioista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i-FI" alt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1. jakso ja yo-kokeet päällekkäin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i-FI" alt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 Ylimääräinen kuulustelu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fi-FI" alt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 2. jakso: puutteet kuntoon, abi-kursseja</a:t>
            </a:r>
          </a:p>
          <a:p>
            <a:pPr marL="0" indent="0">
              <a:buNone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Kuva 3" descr="Kuva, joka sisältää kohteen Grafiikka, Fontti, graafinen suunnittelu, typografia&#10;&#10;Kuvaus luotu automaattisesti">
            <a:extLst>
              <a:ext uri="{FF2B5EF4-FFF2-40B4-BE49-F238E27FC236}">
                <a16:creationId xmlns:a16="http://schemas.microsoft.com/office/drawing/2014/main" id="{675B8D31-266E-0715-6505-82F9E827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5" y="5107528"/>
            <a:ext cx="2664942" cy="1385347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022" y="4479174"/>
            <a:ext cx="2941960" cy="21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4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040" y="4576156"/>
            <a:ext cx="2941960" cy="210652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Aikataulu abivuonna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08" y="1562831"/>
            <a:ext cx="9663545" cy="435133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 3. jakso päättyy helmikuun alussa.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Ylimääräinen koekerta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 ei yo-kuunteluja!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  Penkkaripäivä: 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fi-FI" altLang="fi-FI" sz="2800" b="1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150 op kolmen vuoden opiskelijoilla!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fi-FI" alt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 3,5 vuoden ja 4 vuoden suunnitelmat erilaiset 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fi-FI" altLang="fi-FI" sz="2800" b="1" dirty="0">
                <a:latin typeface="Arial" panose="020B0604020202020204" pitchFamily="34" charset="0"/>
                <a:cs typeface="Arial" panose="020B0604020202020204" pitchFamily="34" charset="0"/>
              </a:rPr>
              <a:t>2/3-sääntö</a:t>
            </a:r>
          </a:p>
          <a:p>
            <a:pPr marL="0" indent="0">
              <a:buNone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Kuva 3" descr="Kuva, joka sisältää kohteen Grafiikka, Fontti, graafinen suunnittelu, typografia&#10;&#10;Kuvaus luotu automaattisesti">
            <a:extLst>
              <a:ext uri="{FF2B5EF4-FFF2-40B4-BE49-F238E27FC236}">
                <a16:creationId xmlns:a16="http://schemas.microsoft.com/office/drawing/2014/main" id="{675B8D31-266E-0715-6505-82F9E827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35" y="5107528"/>
            <a:ext cx="2664942" cy="1385347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948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040" y="4576156"/>
            <a:ext cx="2941960" cy="210652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Aikataulu abivuonna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08" y="1562831"/>
            <a:ext cx="9663545" cy="435133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4. jakson </a:t>
            </a:r>
            <a:r>
              <a:rPr lang="fi-FI" altLang="fi-FI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lukujakso</a:t>
            </a: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(helmi-maaliskuu)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yo-kokeet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haku korkeakouluihin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kaikki kurssit valmiina 4. jakson loppuun mennessä (jos keväällä ylioppilaaksi)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Jos ei, huhtikuun jälkipuoliskolla lähiopiskeluun lyseolle!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</a:rPr>
              <a:t> vappuna ”ilmoitetaan YTL:lle” ne ketkä eivät saa päättötodistusta </a:t>
            </a: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ei lakkiaisiin la 30.5.22026 klo 10.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i-FI" altLang="fi-FI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3½ tai 4.  vuoden suunnitelma voi olla perusteltu ratkaisu! </a:t>
            </a:r>
            <a:endParaRPr lang="fi-FI" altLang="fi-F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22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Lukion jälkeen kohti omia unelmia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709" y="2488675"/>
            <a:ext cx="2941960" cy="3425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4000" dirty="0">
                <a:latin typeface="Trebuchet MS"/>
              </a:rPr>
              <a:t>Nana Pirhonen</a:t>
            </a:r>
            <a:endParaRPr lang="fi-FI" sz="2000" dirty="0"/>
          </a:p>
          <a:p>
            <a:pPr marL="0" indent="0">
              <a:buNone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022" y="4479174"/>
            <a:ext cx="2941960" cy="210652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4667910C-39B9-4B0C-ABDF-AC26F5D92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46" y="2403835"/>
            <a:ext cx="6463741" cy="270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1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85" y="365125"/>
            <a:ext cx="11236749" cy="1325563"/>
          </a:xfrm>
        </p:spPr>
        <p:txBody>
          <a:bodyPr/>
          <a:lstStyle/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Tiesitkö korkeakouluihin pääsemisestä?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022" y="4479174"/>
            <a:ext cx="2941960" cy="210652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08BA3A1-7CCE-4480-A197-153D0013E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53" y="1690688"/>
            <a:ext cx="4267200" cy="23622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F31F9A6-4523-46CD-84A2-B12A1FDB5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325" y="2400300"/>
            <a:ext cx="73056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08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B6B3E54-592A-4F12-9675-4CB2A6E9EA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 smtClean="0"/>
              <a:pPr>
                <a:defRPr/>
              </a:pPr>
              <a:t>18. helmikuu 2025</a:t>
            </a:fld>
            <a:endParaRPr lang="fi-FI" altLang="fi-FI" sz="14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779CF5A-0A63-4AD4-A1E9-A8924DC15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28" y="0"/>
            <a:ext cx="9585407" cy="689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B9B635B-E7ED-45A4-8FF3-002234A3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574" y="-39720"/>
            <a:ext cx="9300054" cy="689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Huomioita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08" y="1562831"/>
            <a:ext cx="9663545" cy="435133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Henkilökohtainen yo-kirjoitussuunnitelma, joka ohjaa abivuoden valintoja. Suunnitelmaa voi myös muuttaa!</a:t>
            </a:r>
          </a:p>
          <a:p>
            <a:pPr>
              <a:spcBef>
                <a:spcPct val="50000"/>
              </a:spcBef>
            </a:pPr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Omat vahvuudet ja kiinnostuksen kohteet.</a:t>
            </a:r>
          </a:p>
          <a:p>
            <a:pPr>
              <a:spcBef>
                <a:spcPct val="50000"/>
              </a:spcBef>
            </a:pPr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Hyväksyttyjä yo-kokeita saa uusia rajoittamattomasti. Tutkintoa voi myös täydentää uusilla aineilla valmistumisen jälkeen.</a:t>
            </a:r>
          </a:p>
          <a:p>
            <a:pPr>
              <a:spcBef>
                <a:spcPct val="50000"/>
              </a:spcBef>
            </a:pPr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Mitä tehdä mahdollisen välivuoden aikana? </a:t>
            </a:r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www.valivuosi.net</a:t>
            </a:r>
            <a:endParaRPr lang="fi-FI" alt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022" y="4479174"/>
            <a:ext cx="2941960" cy="21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7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Forssan yhteislyseo 126 vuotta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248" y="2141537"/>
            <a:ext cx="9663545" cy="4351338"/>
          </a:xfrm>
        </p:spPr>
        <p:txBody>
          <a:bodyPr/>
          <a:lstStyle/>
          <a:p>
            <a:r>
              <a:rPr lang="fi-FI" altLang="fi-FI" sz="3600" dirty="0">
                <a:latin typeface="Arial" panose="020B0604020202020204" pitchFamily="34" charset="0"/>
                <a:cs typeface="Arial" panose="020B0604020202020204" pitchFamily="34" charset="0"/>
              </a:rPr>
              <a:t>Seutukunnallinen</a:t>
            </a:r>
          </a:p>
          <a:p>
            <a:r>
              <a:rPr lang="fi-FI" altLang="fi-FI" sz="3600" dirty="0" err="1">
                <a:latin typeface="Arial" panose="020B0604020202020204" pitchFamily="34" charset="0"/>
                <a:cs typeface="Arial" panose="020B0604020202020204" pitchFamily="34" charset="0"/>
              </a:rPr>
              <a:t>Tulokeskiarvo</a:t>
            </a:r>
            <a:r>
              <a:rPr lang="fi-FI" altLang="fi-FI" sz="3600" dirty="0">
                <a:latin typeface="Arial" panose="020B0604020202020204" pitchFamily="34" charset="0"/>
                <a:cs typeface="Arial" panose="020B0604020202020204" pitchFamily="34" charset="0"/>
              </a:rPr>
              <a:t> 7,00-10</a:t>
            </a:r>
          </a:p>
          <a:p>
            <a:r>
              <a:rPr lang="fi-FI" altLang="fi-FI" sz="3600" dirty="0">
                <a:latin typeface="Arial" panose="020B0604020202020204" pitchFamily="34" charset="0"/>
                <a:cs typeface="Arial" panose="020B0604020202020204" pitchFamily="34" charset="0"/>
              </a:rPr>
              <a:t>450 oppilasta</a:t>
            </a:r>
          </a:p>
          <a:p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Kuva 3" descr="Kuva, joka sisältää kohteen Grafiikka, Fontti, graafinen suunnittelu, typografia&#10;&#10;Kuvaus luotu automaattisesti">
            <a:extLst>
              <a:ext uri="{FF2B5EF4-FFF2-40B4-BE49-F238E27FC236}">
                <a16:creationId xmlns:a16="http://schemas.microsoft.com/office/drawing/2014/main" id="{675B8D31-266E-0715-6505-82F9E827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5" y="5107528"/>
            <a:ext cx="2664942" cy="1385347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Fontti, teksti, kalligrafia, valkoinen">
            <a:extLst>
              <a:ext uri="{FF2B5EF4-FFF2-40B4-BE49-F238E27FC236}">
                <a16:creationId xmlns:a16="http://schemas.microsoft.com/office/drawing/2014/main" id="{9D812D22-047C-91A7-F2D8-D50A42420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608" y="5314223"/>
            <a:ext cx="7576600" cy="142315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A610A2A-8B95-4514-9425-B1C2F570E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690" y="1560642"/>
            <a:ext cx="5559670" cy="396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35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65A4EB6-3DDA-49CE-85A9-1007CAB72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1" y="-3975"/>
            <a:ext cx="9865203" cy="68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7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AC9C6E7-956A-4844-B754-D10358453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2" y="0"/>
            <a:ext cx="9991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5B65609-61AD-4240-8878-D16DE0D42D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 smtClean="0"/>
              <a:pPr>
                <a:defRPr/>
              </a:pPr>
              <a:t>18. helmikuu 2025</a:t>
            </a:fld>
            <a:endParaRPr lang="fi-FI" altLang="fi-FI" sz="14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C902C3E-C7F5-4590-99AD-0ACC2D86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0"/>
            <a:ext cx="9698182" cy="68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7EC54B02-9CF8-4B3F-BC16-51016D5A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Opintopolusta löytyy ajan tasalla olevat tiedot kaikista korkeakoulujen tutkintoon johtavista koulutuksista sekä jatkuvan haun ammatillisista koulutuksista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3F6761E-7B2F-4235-8246-26C3E9A56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021" y="1841301"/>
            <a:ext cx="4832510" cy="2713734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E7BBAD88-8B5D-4DEF-9BAB-F3F41ECF4D68}"/>
              </a:ext>
            </a:extLst>
          </p:cNvPr>
          <p:cNvSpPr/>
          <p:nvPr/>
        </p:nvSpPr>
        <p:spPr>
          <a:xfrm>
            <a:off x="1205345" y="3198168"/>
            <a:ext cx="6284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https://opintopolku.fi</a:t>
            </a:r>
            <a:endParaRPr lang="fi-FI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9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20000"/>
    </mc:Choice>
    <mc:Fallback xmlns="">
      <p:transition spd="slow" advClick="0" advTm="2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611" y="4622889"/>
            <a:ext cx="2941960" cy="210652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Huomioita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111"/>
            <a:ext cx="9663545" cy="4858416"/>
          </a:xfrm>
        </p:spPr>
        <p:txBody>
          <a:bodyPr>
            <a:normAutofit fontScale="62500" lnSpcReduction="20000"/>
          </a:bodyPr>
          <a:lstStyle/>
          <a:p>
            <a:r>
              <a:rPr lang="fi-FI" sz="4500" b="1" dirty="0">
                <a:latin typeface="Arial" panose="020B0604020202020204" pitchFamily="34" charset="0"/>
                <a:cs typeface="Arial" panose="020B0604020202020204" pitchFamily="34" charset="0"/>
              </a:rPr>
              <a:t>Valintatavat- ja määrät vaihtelevat hakukohteittain.</a:t>
            </a:r>
          </a:p>
          <a:p>
            <a:r>
              <a:rPr lang="fi-FI" sz="4500" b="1" dirty="0">
                <a:latin typeface="Arial" panose="020B0604020202020204" pitchFamily="34" charset="0"/>
                <a:cs typeface="Arial" panose="020B0604020202020204" pitchFamily="34" charset="0"/>
              </a:rPr>
              <a:t>Ylioppilaat valitaan korkeakouluihin joko todistusvalinnan (yo-todistuksen arvosanojen pisteytys) tai valintakokeessa menestymisen perusteella. </a:t>
            </a:r>
          </a:p>
          <a:p>
            <a:r>
              <a:rPr lang="fi-FI" sz="4500" b="1" dirty="0">
                <a:latin typeface="Arial" panose="020B0604020202020204" pitchFamily="34" charset="0"/>
                <a:cs typeface="Arial" panose="020B0604020202020204" pitchFamily="34" charset="0"/>
              </a:rPr>
              <a:t>Yliopistojen todistusvalinnan pisteytyksissä on hyvin erilaisia painotuksia aloittain. Katso </a:t>
            </a:r>
            <a:r>
              <a:rPr lang="fi-FI" sz="45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https://yliopistovalinnat.fi/</a:t>
            </a:r>
            <a:endParaRPr lang="fi-FI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4500" b="1" dirty="0">
                <a:latin typeface="Arial" panose="020B0604020202020204" pitchFamily="34" charset="0"/>
                <a:cs typeface="Arial" panose="020B0604020202020204" pitchFamily="34" charset="0"/>
              </a:rPr>
              <a:t>Ammattikorkeakouluvalinnat tehdään todistusvalinnan tai sähköisen valintakokeen perustealla. </a:t>
            </a:r>
          </a:p>
          <a:p>
            <a:r>
              <a:rPr lang="fi-FI" sz="4500" b="1" dirty="0">
                <a:latin typeface="Arial" panose="020B0604020202020204" pitchFamily="34" charset="0"/>
                <a:cs typeface="Arial" panose="020B0604020202020204" pitchFamily="34" charset="0"/>
              </a:rPr>
              <a:t>Lisätietoa osoitteesta </a:t>
            </a:r>
            <a:r>
              <a:rPr lang="fi-FI" sz="45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https://www.ammattikorkeakouluun.fi/</a:t>
            </a:r>
            <a:endParaRPr lang="fi-FI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13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5" y="378979"/>
            <a:ext cx="11236749" cy="1325563"/>
          </a:xfrm>
        </p:spPr>
        <p:txBody>
          <a:bodyPr>
            <a:normAutofit/>
          </a:bodyPr>
          <a:lstStyle/>
          <a:p>
            <a:r>
              <a:rPr lang="fi-FI" alt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Opiskelijoiden hyvinvointi</a:t>
            </a:r>
            <a:endParaRPr lang="fi-FI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022" y="4479174"/>
            <a:ext cx="2941960" cy="2106526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E70E120-0F81-4682-B39A-E38010486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30" y="2050472"/>
            <a:ext cx="5488170" cy="42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66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2AE38B9-E92E-42FA-BC8F-36F67D0845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/>
              <a:t>Veikko Forssalainen,  </a:t>
            </a:r>
            <a:fld id="{9BC8AE35-AD00-44E6-BBD8-2291D74AF5FC}" type="datetime4">
              <a:rPr lang="fi-FI" altLang="fi-FI" smtClean="0"/>
              <a:pPr>
                <a:defRPr/>
              </a:pPr>
              <a:t>18. helmikuu 2025</a:t>
            </a:fld>
            <a:endParaRPr lang="fi-FI" altLang="fi-FI" sz="140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265D1B3-684A-4CD1-B224-F7C1D7636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0"/>
            <a:ext cx="9767454" cy="69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3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F513B4E-27CF-4122-A115-EBD1CB7DB9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altLang="fi-FI" dirty="0"/>
              <a:t>Veikko Forssalainen,  </a:t>
            </a:r>
            <a:fld id="{9BC8AE35-AD00-44E6-BBD8-2291D74AF5FC}" type="datetime4">
              <a:rPr lang="fi-FI" altLang="fi-FI" smtClean="0"/>
              <a:pPr>
                <a:defRPr/>
              </a:pPr>
              <a:t>18. helmikuu 2025</a:t>
            </a:fld>
            <a:endParaRPr lang="fi-FI" altLang="fi-FI" sz="1400" dirty="0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81A2CAC-DBAC-4537-82CB-7AA180B2E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18" y="0"/>
            <a:ext cx="10095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008" y="252412"/>
            <a:ext cx="10515600" cy="1325563"/>
          </a:xfrm>
        </p:spPr>
        <p:txBody>
          <a:bodyPr>
            <a:normAutofit/>
          </a:bodyPr>
          <a:lstStyle/>
          <a:p>
            <a:r>
              <a:rPr lang="fi-FI" altLang="fi-FI" sz="4800" b="1" dirty="0">
                <a:latin typeface="Arial" panose="020B0604020202020204" pitchFamily="34" charset="0"/>
                <a:cs typeface="Arial" panose="020B0604020202020204" pitchFamily="34" charset="0"/>
              </a:rPr>
              <a:t>Ylioppilaskirjoitusten rakenne</a:t>
            </a:r>
            <a:endParaRPr lang="fi-FI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 descr="Kuva, joka sisältää kohteen Grafiikka, Fontti, graafinen suunnittelu, typografia&#10;&#10;Kuvaus luotu automaattisesti">
            <a:extLst>
              <a:ext uri="{FF2B5EF4-FFF2-40B4-BE49-F238E27FC236}">
                <a16:creationId xmlns:a16="http://schemas.microsoft.com/office/drawing/2014/main" id="{675B8D31-266E-0715-6505-82F9E827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5" y="5107528"/>
            <a:ext cx="2664942" cy="1385347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355F0BC-B272-7C30-E66B-5EB2327CC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472" y="1492217"/>
            <a:ext cx="9130640" cy="436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4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040" y="4751474"/>
            <a:ext cx="2941960" cy="210652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Tutkinnon suorittaminen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08" y="1562831"/>
            <a:ext cx="9663545" cy="4351338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Suunnitelma Wilmassa</a:t>
            </a:r>
          </a:p>
          <a:p>
            <a:pPr marL="457200" indent="-457200"/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Tutkinnon pakolliset kokeet voi hajauttaa </a:t>
            </a:r>
            <a:r>
              <a:rPr lang="fi-FI" altLang="fi-FI" b="1" u="sng" dirty="0">
                <a:latin typeface="Arial" panose="020B0604020202020204" pitchFamily="34" charset="0"/>
                <a:cs typeface="Arial" panose="020B0604020202020204" pitchFamily="34" charset="0"/>
              </a:rPr>
              <a:t>kolmeen perättäiseen kertaan</a:t>
            </a:r>
          </a:p>
          <a:p>
            <a:pPr marL="457200" indent="-457200"/>
            <a:r>
              <a:rPr lang="fi-FI" altLang="fi-FI" b="1" u="sng" dirty="0">
                <a:latin typeface="Arial" panose="020B0604020202020204" pitchFamily="34" charset="0"/>
                <a:cs typeface="Arial" panose="020B0604020202020204" pitchFamily="34" charset="0"/>
              </a:rPr>
              <a:t>Sitova</a:t>
            </a:r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 ilmoittautuminen syksyn tutkintoon toukokuussa ja kevään tutkintoon marraskuussa</a:t>
            </a:r>
          </a:p>
          <a:p>
            <a:pPr marL="457200" indent="-457200"/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Pakolliset opintojaksot ok ennen koetta</a:t>
            </a:r>
          </a:p>
          <a:p>
            <a:pPr marL="457200" indent="-457200"/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Hyvät suoritukset, tarkastusmerkinnät ja tulokset Opintopolussa</a:t>
            </a:r>
          </a:p>
          <a:p>
            <a:pPr marL="457200" indent="-457200"/>
            <a:r>
              <a:rPr lang="fi-FI" altLang="fi-FI" b="1" u="sng" dirty="0">
                <a:latin typeface="Arial" panose="020B0604020202020204" pitchFamily="34" charset="0"/>
                <a:cs typeface="Arial" panose="020B0604020202020204" pitchFamily="34" charset="0"/>
              </a:rPr>
              <a:t>Ylioppilastutkintotodistus</a:t>
            </a:r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 annetaan lukion päättötodistuksen saavalle tai ammatillisen tutkinnon suorittavalle.</a:t>
            </a:r>
          </a:p>
          <a:p>
            <a:pPr marL="0" indent="0">
              <a:buNone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034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Ubuntu"/>
              </a:rPr>
              <a:t>Yo-kokeen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08" y="1562831"/>
            <a:ext cx="9663545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fi-FI" sz="3300" b="1" dirty="0">
                <a:latin typeface="Arial" panose="020B0604020202020204" pitchFamily="34" charset="0"/>
                <a:cs typeface="Arial" panose="020B0604020202020204" pitchFamily="34" charset="0"/>
              </a:rPr>
              <a:t>Ylioppilastutkintoa suorittavan kokelaan on suoritettava viisi koetta, joihin sisältyy äidinkielessä ja kirjallisuudessa järjestettävä koe sekä </a:t>
            </a:r>
          </a:p>
          <a:p>
            <a:pPr marL="0" indent="0">
              <a:buNone/>
            </a:pPr>
            <a:endParaRPr lang="fi-FI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3 koetta ryhmästä: </a:t>
            </a:r>
          </a:p>
          <a:p>
            <a:pPr lvl="1"/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matematiikka</a:t>
            </a:r>
          </a:p>
          <a:p>
            <a:pPr lvl="1"/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ruotsi</a:t>
            </a:r>
          </a:p>
          <a:p>
            <a:pPr lvl="1"/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vieras kieli</a:t>
            </a:r>
          </a:p>
          <a:p>
            <a:pPr lvl="1"/>
            <a:r>
              <a:rPr lang="fi-FI" sz="3200" b="1" dirty="0">
                <a:latin typeface="Arial" panose="020B0604020202020204" pitchFamily="34" charset="0"/>
                <a:cs typeface="Arial" panose="020B0604020202020204" pitchFamily="34" charset="0"/>
              </a:rPr>
              <a:t>reaaliaineessa järjestettävä koe.</a:t>
            </a:r>
          </a:p>
          <a:p>
            <a:pPr lvl="1"/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JA VIELÄ YKSI MIKÄ VAAN KOE!</a:t>
            </a:r>
          </a:p>
          <a:p>
            <a:pPr lvl="1"/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ENÄÄ EI VALITA ERIKSEEN PAKOLLISIA KOKEITA!</a:t>
            </a:r>
          </a:p>
          <a:p>
            <a:pPr marL="0" indent="0">
              <a:buNone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022" y="4479174"/>
            <a:ext cx="2941960" cy="21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9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040" y="4746938"/>
            <a:ext cx="2941960" cy="210652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Ylioppilaskirjoitusten rakenne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08" y="1562831"/>
            <a:ext cx="9663545" cy="4351338"/>
          </a:xfrm>
        </p:spPr>
        <p:txBody>
          <a:bodyPr/>
          <a:lstStyle/>
          <a:p>
            <a:endParaRPr lang="fi-FI" sz="1000" b="1" dirty="0">
              <a:latin typeface="Ubuntu"/>
            </a:endParaRPr>
          </a:p>
          <a:p>
            <a:r>
              <a:rPr lang="fi-FI" b="1" dirty="0">
                <a:latin typeface="Ubuntu"/>
              </a:rPr>
              <a:t>Kokelas voi lisäksi suorittaa yhden (minimi, ks. ed. dia) tai useamman muun kokeen.</a:t>
            </a:r>
          </a:p>
          <a:p>
            <a:r>
              <a:rPr lang="fi-FI" b="1" dirty="0">
                <a:latin typeface="Ubuntu"/>
              </a:rPr>
              <a:t>Siis  </a:t>
            </a:r>
            <a:r>
              <a:rPr lang="fi-FI" b="1" dirty="0" err="1">
                <a:latin typeface="Ubuntu"/>
              </a:rPr>
              <a:t>esim</a:t>
            </a:r>
            <a:r>
              <a:rPr lang="fi-FI" b="1" dirty="0">
                <a:latin typeface="Ubuntu"/>
              </a:rPr>
              <a:t>: </a:t>
            </a:r>
            <a:r>
              <a:rPr lang="fi-FI" b="1" u="sng" dirty="0" err="1">
                <a:latin typeface="Ubuntu"/>
              </a:rPr>
              <a:t>ai+mab+ena+ue+hi</a:t>
            </a:r>
            <a:r>
              <a:rPr lang="fi-FI" b="1" u="sng" dirty="0">
                <a:latin typeface="Ubuntu"/>
              </a:rPr>
              <a:t> (5 koetta)</a:t>
            </a:r>
            <a:r>
              <a:rPr lang="fi-FI" b="1" dirty="0">
                <a:latin typeface="Ubuntu"/>
              </a:rPr>
              <a:t> tai </a:t>
            </a:r>
            <a:r>
              <a:rPr lang="fi-FI" b="1" u="sng" dirty="0" err="1">
                <a:latin typeface="Ubuntu"/>
              </a:rPr>
              <a:t>ai+maa+ru+ena+filosofia+fy+ke</a:t>
            </a:r>
            <a:r>
              <a:rPr lang="fi-FI" b="1" u="sng" dirty="0">
                <a:latin typeface="Ubuntu"/>
              </a:rPr>
              <a:t> (7 koetta)</a:t>
            </a:r>
          </a:p>
          <a:p>
            <a:r>
              <a:rPr lang="fi-FI" b="1" dirty="0">
                <a:latin typeface="Ubuntu"/>
              </a:rPr>
              <a:t>Tutkintoon on sisällyttävä vähintään yksi vaativampi koe tai </a:t>
            </a:r>
          </a:p>
          <a:p>
            <a:pPr marL="457200" lvl="1" indent="0">
              <a:buNone/>
            </a:pPr>
            <a:r>
              <a:rPr lang="fi-FI" b="1" dirty="0">
                <a:latin typeface="Ubuntu"/>
              </a:rPr>
              <a:t>vieraskielisillä: toisen kotimaisen kielen tai vieraan kielen kokeen sijasta suoritettu äidinkielen ja kirjallisuuden koe.</a:t>
            </a:r>
          </a:p>
          <a:p>
            <a:pPr marL="0" indent="0">
              <a:buNone/>
            </a:pPr>
            <a:endParaRPr lang="fi-FI" b="1" dirty="0">
              <a:solidFill>
                <a:schemeClr val="accent1"/>
              </a:solidFill>
            </a:endParaRPr>
          </a:p>
        </p:txBody>
      </p:sp>
      <p:pic>
        <p:nvPicPr>
          <p:cNvPr id="4" name="Kuva 3" descr="Kuva, joka sisältää kohteen Grafiikka, Fontti, graafinen suunnittelu, typografia&#10;&#10;Kuvaus luotu automaattisesti">
            <a:extLst>
              <a:ext uri="{FF2B5EF4-FFF2-40B4-BE49-F238E27FC236}">
                <a16:creationId xmlns:a16="http://schemas.microsoft.com/office/drawing/2014/main" id="{675B8D31-266E-0715-6505-82F9E827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35" y="5107528"/>
            <a:ext cx="2664942" cy="1385347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31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022" y="4479174"/>
            <a:ext cx="2941960" cy="210652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Arial" panose="020B0604020202020204" pitchFamily="34" charset="0"/>
                <a:cs typeface="Arial" panose="020B0604020202020204" pitchFamily="34" charset="0"/>
              </a:rPr>
              <a:t>Reaalikoe</a:t>
            </a:r>
            <a:endParaRPr lang="fi-FI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08" y="1562831"/>
            <a:ext cx="9663545" cy="4351338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fi-FI" altLang="fi-FI" dirty="0">
                <a:latin typeface="Arial" panose="020B0604020202020204" pitchFamily="34" charset="0"/>
              </a:rPr>
              <a:t>Yhdellä tutkintokerralla järjestetään </a:t>
            </a:r>
            <a:r>
              <a:rPr kumimoji="1" lang="fi-FI" altLang="fi-FI" u="sng" dirty="0">
                <a:latin typeface="Arial" panose="020B0604020202020204" pitchFamily="34" charset="0"/>
              </a:rPr>
              <a:t>kaksi reaaliaineiden koepäivää</a:t>
            </a:r>
            <a:r>
              <a:rPr kumimoji="1" lang="fi-FI" altLang="fi-FI" dirty="0">
                <a:latin typeface="Arial" panose="020B0604020202020204" pitchFamily="34" charset="0"/>
              </a:rPr>
              <a:t> noin viikon välein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fi-FI" altLang="fi-FI" dirty="0">
                <a:latin typeface="Arial" panose="020B0604020202020204" pitchFamily="34" charset="0"/>
              </a:rPr>
              <a:t>Ilmoittautuminen on </a:t>
            </a:r>
            <a:r>
              <a:rPr kumimoji="1" lang="fi-FI" altLang="fi-FI" u="sng" dirty="0">
                <a:latin typeface="Arial" panose="020B0604020202020204" pitchFamily="34" charset="0"/>
              </a:rPr>
              <a:t>sitova</a:t>
            </a:r>
            <a:r>
              <a:rPr kumimoji="1" lang="fi-FI" altLang="fi-FI" dirty="0">
                <a:latin typeface="Arial" panose="020B0604020202020204" pitchFamily="34" charset="0"/>
              </a:rPr>
              <a:t>: pakollinen vai ylimääräinen eikä valitusta aineesta voi koetilanteessa poiketa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fi-FI" altLang="fi-FI" dirty="0">
                <a:latin typeface="Arial" panose="020B0604020202020204" pitchFamily="34" charset="0"/>
              </a:rPr>
              <a:t>Yhtenä päivänä voit osallistua vain yhden reaaliaineen kokeeseen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fi-FI" altLang="fi-FI" dirty="0">
                <a:latin typeface="Arial" panose="020B0604020202020204" pitchFamily="34" charset="0"/>
              </a:rPr>
              <a:t>Tutkinnon hajauttamalla voit osallistua jopa kuuteen reaaliaineen kokeeseen</a:t>
            </a:r>
          </a:p>
          <a:p>
            <a:pPr marL="0" indent="0">
              <a:buNone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Kuva 3" descr="Kuva, joka sisältää kohteen Grafiikka, Fontti, graafinen suunnittelu, typografia&#10;&#10;Kuvaus luotu automaattisesti">
            <a:extLst>
              <a:ext uri="{FF2B5EF4-FFF2-40B4-BE49-F238E27FC236}">
                <a16:creationId xmlns:a16="http://schemas.microsoft.com/office/drawing/2014/main" id="{675B8D31-266E-0715-6505-82F9E827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35" y="5107528"/>
            <a:ext cx="2664942" cy="1385347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94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DEE5F-07C9-075D-370F-D14C93B9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Ubuntu"/>
              </a:rPr>
              <a:t>YO-kokeen uusiminen (16 §)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C1972-3700-2472-9CD8-C572266A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08" y="1562831"/>
            <a:ext cx="9663545" cy="4351338"/>
          </a:xfrm>
        </p:spPr>
        <p:txBody>
          <a:bodyPr/>
          <a:lstStyle/>
          <a:p>
            <a:pPr marL="214313" indent="-214313">
              <a:buFontTx/>
              <a:buChar char="-"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Hyväksytyn kokeen saa uusia niin monta kertaa kuin haluaa.</a:t>
            </a:r>
          </a:p>
          <a:p>
            <a:pPr marL="214313" indent="-214313">
              <a:buFontTx/>
              <a:buChar char="-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Jos tutkinto on kesken, hylätyn kokeen saa uusia kolme kertaa välittömästi seuraavina kolmen tutkintokertana.</a:t>
            </a:r>
          </a:p>
          <a:p>
            <a:pPr marL="214313" indent="-214313">
              <a:buFontTx/>
              <a:buChar char="-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Hylätyn kokeen tason voi vaihtaa kunhan yhden vaativamman kokeen sääntö täyttyy.</a:t>
            </a:r>
          </a:p>
          <a:p>
            <a:pPr marL="214313" indent="-214313">
              <a:buFontTx/>
              <a:buChar char="-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Tutkinnon suorittanut saa uusia hylätyn kokeen rajoituksetta.</a:t>
            </a:r>
          </a:p>
          <a:p>
            <a:pPr marL="0" indent="0">
              <a:buNone/>
            </a:pPr>
            <a:endParaRPr lang="fi-FI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Kuva 3" descr="Kuva, joka sisältää kohteen Grafiikka, Fontti, graafinen suunnittelu, typografia&#10;&#10;Kuvaus luotu automaattisesti">
            <a:extLst>
              <a:ext uri="{FF2B5EF4-FFF2-40B4-BE49-F238E27FC236}">
                <a16:creationId xmlns:a16="http://schemas.microsoft.com/office/drawing/2014/main" id="{675B8D31-266E-0715-6505-82F9E827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5" y="5107528"/>
            <a:ext cx="2664942" cy="1385347"/>
          </a:xfrm>
          <a:prstGeom prst="rect">
            <a:avLst/>
          </a:prstGeom>
        </p:spPr>
      </p:pic>
      <p:sp>
        <p:nvSpPr>
          <p:cNvPr id="5" name="Ellipsi 4">
            <a:extLst>
              <a:ext uri="{FF2B5EF4-FFF2-40B4-BE49-F238E27FC236}">
                <a16:creationId xmlns:a16="http://schemas.microsoft.com/office/drawing/2014/main" id="{A954D6DD-E26E-8DC4-43EB-2803704C6483}"/>
              </a:ext>
            </a:extLst>
          </p:cNvPr>
          <p:cNvSpPr/>
          <p:nvPr/>
        </p:nvSpPr>
        <p:spPr>
          <a:xfrm>
            <a:off x="-1776952" y="1958020"/>
            <a:ext cx="2941960" cy="2941960"/>
          </a:xfrm>
          <a:prstGeom prst="ellipse">
            <a:avLst/>
          </a:prstGeom>
          <a:solidFill>
            <a:srgbClr val="93C3D7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73DC2A1-F6F3-4E4D-9E3B-AAFE80A4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022" y="4479174"/>
            <a:ext cx="2941960" cy="210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ctrTitle"/>
          </p:nvPr>
        </p:nvSpPr>
        <p:spPr>
          <a:xfrm>
            <a:off x="2425297" y="313172"/>
            <a:ext cx="6620968" cy="1045095"/>
          </a:xfrm>
        </p:spPr>
        <p:txBody>
          <a:bodyPr/>
          <a:lstStyle/>
          <a:p>
            <a:r>
              <a:rPr lang="fi-FI" altLang="fi-FI" dirty="0"/>
              <a:t>Digitaalinen yo-koe</a:t>
            </a:r>
          </a:p>
        </p:txBody>
      </p:sp>
      <p:sp>
        <p:nvSpPr>
          <p:cNvPr id="10243" name="Alaotsikko 2"/>
          <p:cNvSpPr>
            <a:spLocks noGrp="1"/>
          </p:cNvSpPr>
          <p:nvPr>
            <p:ph type="subTitle" idx="1"/>
          </p:nvPr>
        </p:nvSpPr>
        <p:spPr>
          <a:xfrm>
            <a:off x="7185722" y="1755514"/>
            <a:ext cx="3721086" cy="2881312"/>
          </a:xfrm>
        </p:spPr>
        <p:txBody>
          <a:bodyPr/>
          <a:lstStyle/>
          <a:p>
            <a:pPr algn="l"/>
            <a:r>
              <a:rPr lang="fi-FI" b="1" dirty="0"/>
              <a:t>Vaaditaan erilaista osaamista!</a:t>
            </a:r>
          </a:p>
          <a:p>
            <a:pPr algn="l"/>
            <a:r>
              <a:rPr lang="fi-FI" b="1" dirty="0"/>
              <a:t>Soveltamista, analysoimista</a:t>
            </a:r>
          </a:p>
          <a:p>
            <a:pPr algn="l"/>
            <a:r>
              <a:rPr lang="fi-FI" b="1" dirty="0"/>
              <a:t>Tietotekniikankin osaamista</a:t>
            </a:r>
          </a:p>
          <a:p>
            <a:pPr algn="l"/>
            <a:r>
              <a:rPr lang="fi-FI" b="1" dirty="0"/>
              <a:t>Matematiikka, fysiikka, kemia! </a:t>
            </a:r>
          </a:p>
          <a:p>
            <a:endParaRPr lang="fi-FI" alt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DEF2A1-6E42-42BA-B512-A5955D20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295091"/>
            <a:ext cx="6445562" cy="4817244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3C56DD1E-A771-4162-8CCE-3A5A74D7CCDE}"/>
              </a:ext>
            </a:extLst>
          </p:cNvPr>
          <p:cNvSpPr/>
          <p:nvPr/>
        </p:nvSpPr>
        <p:spPr>
          <a:xfrm>
            <a:off x="7185722" y="45771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dirty="0"/>
              <a:t>LÄPPÄRI</a:t>
            </a:r>
          </a:p>
          <a:p>
            <a:r>
              <a:rPr lang="fi-FI" b="1" dirty="0"/>
              <a:t>OSATTAVA BUUTTAUS </a:t>
            </a:r>
          </a:p>
          <a:p>
            <a:r>
              <a:rPr lang="fi-FI" b="1" dirty="0"/>
              <a:t>KUULOKKEET, HIIRI, LATAUSLAITE</a:t>
            </a:r>
          </a:p>
          <a:p>
            <a:r>
              <a:rPr lang="fi-FI" b="1" dirty="0" err="1"/>
              <a:t>Abitti</a:t>
            </a:r>
            <a:r>
              <a:rPr lang="fi-FI" b="1" dirty="0"/>
              <a:t>-koe on lyseolaisen arkipäivää</a:t>
            </a:r>
          </a:p>
        </p:txBody>
      </p:sp>
    </p:spTree>
    <p:extLst>
      <p:ext uri="{BB962C8B-B14F-4D97-AF65-F5344CB8AC3E}">
        <p14:creationId xmlns:p14="http://schemas.microsoft.com/office/powerpoint/2010/main" val="852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li_ppt" id="{E8D93EF5-92B1-5D4B-B1EF-1EB559FEFA92}" vid="{C3493127-23F5-2142-8DAA-6264260F8C5F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Elli_ppt</Template>
  <TotalTime>766</TotalTime>
  <Words>630</Words>
  <Application>Microsoft Office PowerPoint</Application>
  <PresentationFormat>Laajakuva</PresentationFormat>
  <Paragraphs>102</Paragraphs>
  <Slides>27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Times</vt:lpstr>
      <vt:lpstr>Trebuchet MS</vt:lpstr>
      <vt:lpstr>Ubuntu</vt:lpstr>
      <vt:lpstr>Office-teema</vt:lpstr>
      <vt:lpstr>Kakkosten huoltajailta  </vt:lpstr>
      <vt:lpstr>Forssan yhteislyseo 126 vuotta</vt:lpstr>
      <vt:lpstr>Ylioppilaskirjoitusten rakenne</vt:lpstr>
      <vt:lpstr>Tutkinnon suorittaminen</vt:lpstr>
      <vt:lpstr>Yo-kokeen rakenne</vt:lpstr>
      <vt:lpstr>Ylioppilaskirjoitusten rakenne</vt:lpstr>
      <vt:lpstr>Reaalikoe</vt:lpstr>
      <vt:lpstr>YO-kokeen uusiminen (16 §)</vt:lpstr>
      <vt:lpstr>Digitaalinen yo-koe</vt:lpstr>
      <vt:lpstr>AIKATAULU toisen vuoden keväällä</vt:lpstr>
      <vt:lpstr>3. lukuvuosi, abivuosi  (lukio kolmessa vuodessa)</vt:lpstr>
      <vt:lpstr>Aikataulu abivuonna</vt:lpstr>
      <vt:lpstr>Aikataulu abivuonna</vt:lpstr>
      <vt:lpstr>Aikataulu abivuonna</vt:lpstr>
      <vt:lpstr>Lukion jälkeen kohti omia unelmia</vt:lpstr>
      <vt:lpstr>Tiesitkö korkeakouluihin pääsemisestä?</vt:lpstr>
      <vt:lpstr>PowerPoint-esitys</vt:lpstr>
      <vt:lpstr>PowerPoint-esitys</vt:lpstr>
      <vt:lpstr>Huomioita</vt:lpstr>
      <vt:lpstr>PowerPoint-esitys</vt:lpstr>
      <vt:lpstr>PowerPoint-esitys</vt:lpstr>
      <vt:lpstr>PowerPoint-esitys</vt:lpstr>
      <vt:lpstr>Opintopolusta löytyy ajan tasalla olevat tiedot kaikista korkeakoulujen tutkintoon johtavista koulutuksista sekä jatkuvan haun ammatillisista koulutuksista</vt:lpstr>
      <vt:lpstr>Huomioita</vt:lpstr>
      <vt:lpstr>Opiskelijoiden hyvinvointi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Simo Veistola</dc:creator>
  <cp:lastModifiedBy>Simo Veistola</cp:lastModifiedBy>
  <cp:revision>30</cp:revision>
  <dcterms:created xsi:type="dcterms:W3CDTF">2024-03-04T05:54:35Z</dcterms:created>
  <dcterms:modified xsi:type="dcterms:W3CDTF">2025-02-18T14:44:45Z</dcterms:modified>
</cp:coreProperties>
</file>