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40A4C6-159A-4BC4-8B84-2DA6B499B1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320DBC1B-C2D3-40D6-89BA-2EE7758CD3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6F797F3-EAAF-4081-A5A1-75DE363C94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ABED3-1E97-4FE8-9E50-DF131F7BA60D}" type="datetimeFigureOut">
              <a:rPr lang="fi-FI" smtClean="0"/>
              <a:t>18.8.2022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8673002-6747-40B4-8C3C-74E8CB8E99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9F80F6E-13DE-40D0-B6E9-7F24BDB48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FFDC2-D4E0-4580-AAD5-9CAA09DD0F8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58202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84EF486-8F28-4BA9-A4E2-7AEFF5CA9E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58E08DBC-F594-446D-8A99-33117C1C74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1940694-4DA7-4A51-8EAA-07E4F5830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ABED3-1E97-4FE8-9E50-DF131F7BA60D}" type="datetimeFigureOut">
              <a:rPr lang="fi-FI" smtClean="0"/>
              <a:t>18.8.2022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FDBF807-94B2-4D67-B8B8-029C5F1FCD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1B608EF-134D-433B-9F5C-F0AF7218F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FFDC2-D4E0-4580-AAD5-9CAA09DD0F8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25757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44DAF21B-193C-436B-AA02-C516314D65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1C19A3EB-3255-4BE2-BEE0-A584B22873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572D610-0B2E-44B7-8C1E-671F6A1CC4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ABED3-1E97-4FE8-9E50-DF131F7BA60D}" type="datetimeFigureOut">
              <a:rPr lang="fi-FI" smtClean="0"/>
              <a:t>18.8.2022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CA8B1F2-EDE0-4BEF-9056-2CCE2EA639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6006761-D2B8-47B0-A839-F5E23C9E1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FFDC2-D4E0-4580-AAD5-9CAA09DD0F8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2454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5380600-E330-47D9-9927-74BC341D00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C726D26-5141-47A5-9B53-D509C8B1E3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F4D5345-4254-4123-8EE9-06CBE6361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ABED3-1E97-4FE8-9E50-DF131F7BA60D}" type="datetimeFigureOut">
              <a:rPr lang="fi-FI" smtClean="0"/>
              <a:t>18.8.2022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AFB6DD8-231F-4500-89CB-681655176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912E241-EE02-4865-AD2F-1B9F42E4E9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FFDC2-D4E0-4580-AAD5-9CAA09DD0F8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41012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E73F5D5-9C2B-470A-BB8C-5D0A61E294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2956C88-04BD-4FBE-883F-53199D0D18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4F7AC67-859A-4306-AA27-877843E0BF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ABED3-1E97-4FE8-9E50-DF131F7BA60D}" type="datetimeFigureOut">
              <a:rPr lang="fi-FI" smtClean="0"/>
              <a:t>18.8.2022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F568305-EE55-422C-880B-2E8EBFBE00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1E94473-9D99-413D-AE20-486D78CB8F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FFDC2-D4E0-4580-AAD5-9CAA09DD0F8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12152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46A8127-7665-4D11-9912-D847A99407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74B029F-71FD-4AFC-90FB-C660602929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5DA0B60D-BDBE-4E7F-B8AD-8A3CADD68D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7F9A6E2-B381-446F-BD1B-527AB6884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ABED3-1E97-4FE8-9E50-DF131F7BA60D}" type="datetimeFigureOut">
              <a:rPr lang="fi-FI" smtClean="0"/>
              <a:t>18.8.2022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DCDA2FC-E923-4180-AFC3-26F35F1761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EB50C24-1962-4B81-8766-40D74D0D04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FFDC2-D4E0-4580-AAD5-9CAA09DD0F8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41763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3AAAA15-0A5F-44C4-A0BC-02FC2479AB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AA805A4-60D2-4718-8739-831C6F27C0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16BDEAD-7E3F-4A75-9732-6A1347B7B8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8715715A-66D4-41A6-AA00-25BB5237EF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4DCD3122-AF35-44EF-BE5C-D3EB7BE632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3CBFB9D8-304B-4B25-80C3-4D35E829A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ABED3-1E97-4FE8-9E50-DF131F7BA60D}" type="datetimeFigureOut">
              <a:rPr lang="fi-FI" smtClean="0"/>
              <a:t>18.8.2022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44C52EEA-57EC-4BFE-B4B3-4489CBEE6C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7C037F74-BE1B-43BD-937D-34CBE08846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FFDC2-D4E0-4580-AAD5-9CAA09DD0F8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359968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2929B31-3A92-4A27-B957-B03DB3AD27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02E4F521-4F28-45BD-BBB5-78DB973D1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ABED3-1E97-4FE8-9E50-DF131F7BA60D}" type="datetimeFigureOut">
              <a:rPr lang="fi-FI" smtClean="0"/>
              <a:t>18.8.2022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14755244-899F-4D7F-985D-5A0D64469C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5452610F-D0CC-4BC0-8251-CDC4988EDA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FFDC2-D4E0-4580-AAD5-9CAA09DD0F8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50390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8EED6A0D-94FE-4248-9F04-99689685D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ABED3-1E97-4FE8-9E50-DF131F7BA60D}" type="datetimeFigureOut">
              <a:rPr lang="fi-FI" smtClean="0"/>
              <a:t>18.8.2022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2035B887-01DC-4B50-8E44-8723EABE87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D85435F5-E7DA-4EA8-833C-FEDA21974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FFDC2-D4E0-4580-AAD5-9CAA09DD0F8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97955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C7D40DF-684D-4BBD-A9D9-E0F3827B1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7B410DD-13CE-4EF3-916C-94F28FC954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DFE29F23-707C-4CA2-BA8A-6831D6F083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6BF891B-B341-41EE-B7ED-2EBD562364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ABED3-1E97-4FE8-9E50-DF131F7BA60D}" type="datetimeFigureOut">
              <a:rPr lang="fi-FI" smtClean="0"/>
              <a:t>18.8.2022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06DA031-A04C-4E1F-A1D3-045E8F5318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A9987A3-BD1F-4D67-A087-48824B73A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FFDC2-D4E0-4580-AAD5-9CAA09DD0F8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87974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2932B59-634B-474C-8F77-ADEF521D95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C03289EC-CF72-42CD-8466-E9BBA73379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7F380849-C1ED-4864-9006-30C818A12D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EFF0677-F4D1-4C2D-AAD1-D62604041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ABED3-1E97-4FE8-9E50-DF131F7BA60D}" type="datetimeFigureOut">
              <a:rPr lang="fi-FI" smtClean="0"/>
              <a:t>18.8.2022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BD3BCD4-8DD0-4DF5-9204-BA7D4DA3D7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9397806-D3B5-4A7A-93B2-D1480C6AE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FFDC2-D4E0-4580-AAD5-9CAA09DD0F8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68281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C6BEBD53-6FFF-4E74-B395-DE92C5EA1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7E573A5-26C9-4C78-8017-6AD90C6792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E14DCF2-D0E6-4495-AC00-3A2536528C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3ABED3-1E97-4FE8-9E50-DF131F7BA60D}" type="datetimeFigureOut">
              <a:rPr lang="fi-FI" smtClean="0"/>
              <a:t>18.8.2022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4E9F35E-6CC9-40D5-9864-633C0D5ABE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5B3F4BD-E6B3-4914-9859-F06594DBEC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3FFDC2-D4E0-4580-AAD5-9CAA09DD0F8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75360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FDE9522-64E7-455F-827A-FC7C4B7A237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Tasapainovakio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3A9B1C3-2B7D-4609-A84A-F2E7C8F71DF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14624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8F84901-3F3E-4517-AAD3-397BB94611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035" y="0"/>
            <a:ext cx="10515600" cy="1325563"/>
          </a:xfrm>
        </p:spPr>
        <p:txBody>
          <a:bodyPr/>
          <a:lstStyle/>
          <a:p>
            <a:r>
              <a:rPr lang="fi-FI" dirty="0"/>
              <a:t>Tasapainovakion lauseke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F8FFEA78-D4DE-4AF8-B8EA-CD4A4268126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12036" y="954158"/>
                <a:ext cx="11767930" cy="5903842"/>
              </a:xfrm>
            </p:spPr>
            <p:txBody>
              <a:bodyPr>
                <a:normAutofit/>
              </a:bodyPr>
              <a:lstStyle/>
              <a:p>
                <a:r>
                  <a:rPr lang="fi-FI" dirty="0"/>
                  <a:t>Tasapainotilan muodostuttua reaktiotuotteiden ja lähtöaineiden konsentraatioiden välillä on tietty riippuvuus: </a:t>
                </a:r>
                <a:r>
                  <a:rPr lang="fi-FI" b="1" dirty="0"/>
                  <a:t>massavaikutuksen laki</a:t>
                </a:r>
              </a:p>
              <a:p>
                <a:r>
                  <a:rPr lang="fi-FI" dirty="0"/>
                  <a:t>Tasapainoreaktiolle  </a:t>
                </a:r>
                <a14:m>
                  <m:oMath xmlns:m="http://schemas.openxmlformats.org/officeDocument/2006/math">
                    <m:r>
                      <a:rPr lang="fi-FI" sz="36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𝑎</m:t>
                    </m:r>
                    <m:r>
                      <a:rPr lang="fi-FI" sz="3600" i="1" dirty="0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fi-FI" sz="3600" i="1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fi-FI" sz="3600" i="1" dirty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𝑏</m:t>
                    </m:r>
                    <m:r>
                      <a:rPr lang="fi-FI" sz="3600" i="1" dirty="0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fi-FI" sz="36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fi-FI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⇌</m:t>
                    </m:r>
                    <m:r>
                      <a:rPr lang="fi-FI" sz="3600" i="1" dirty="0" smtClean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Cambria Math" panose="02040503050406030204" pitchFamily="18" charset="0"/>
                      </a:rPr>
                      <m:t>𝑐</m:t>
                    </m:r>
                    <m:r>
                      <a:rPr lang="fi-FI" sz="3600" i="1" dirty="0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fi-FI" sz="3600" i="1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fi-FI" sz="3600" i="1" dirty="0" smtClean="0">
                        <a:highlight>
                          <a:srgbClr val="00FF00"/>
                        </a:highlight>
                        <a:latin typeface="Cambria Math" panose="02040503050406030204" pitchFamily="18" charset="0"/>
                      </a:rPr>
                      <m:t>𝑑</m:t>
                    </m:r>
                    <m:r>
                      <a:rPr lang="fi-FI" sz="3600" i="1" dirty="0" smtClean="0">
                        <a:latin typeface="Cambria Math" panose="02040503050406030204" pitchFamily="18" charset="0"/>
                      </a:rPr>
                      <m:t>𝐷</m:t>
                    </m:r>
                    <m:r>
                      <a:rPr lang="fi-FI" sz="3600" i="1" dirty="0" smtClean="0">
                        <a:latin typeface="Cambria Math" panose="02040503050406030204" pitchFamily="18" charset="0"/>
                      </a:rPr>
                      <m:t>   </m:t>
                    </m:r>
                  </m:oMath>
                </a14:m>
                <a:endParaRPr lang="fi-FI" sz="3600" dirty="0"/>
              </a:p>
              <a:p>
                <a:pPr marL="0" indent="0">
                  <a:buNone/>
                </a:pPr>
                <a:r>
                  <a:rPr lang="fi-FI" sz="2800" dirty="0"/>
                  <a:t>voidaan tasapainokonsentraatioiden avulla määrittää massavaikutuksen lain mukainen tasapainovakio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i-FI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sz="2800" b="0" i="1" smtClean="0"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  <m:sub>
                        <m:r>
                          <a:rPr lang="fi-FI" sz="28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</m:oMath>
                </a14:m>
                <a:r>
                  <a:rPr lang="fi-FI" sz="2800" dirty="0"/>
                  <a:t>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i-FI" sz="3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i-FI" sz="3200" b="0" i="1" smtClean="0">
                              <a:latin typeface="Cambria Math" panose="02040503050406030204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fi-FI" sz="32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</m:sSub>
                      <m:r>
                        <a:rPr lang="fi-FI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i-FI" sz="3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fi-FI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fi-FI" sz="3200" b="0" i="1" smtClean="0">
                                  <a:latin typeface="Cambria Math" panose="02040503050406030204" pitchFamily="18" charset="0"/>
                                </a:rPr>
                                <m:t>[</m:t>
                              </m:r>
                              <m:r>
                                <a:rPr lang="fi-FI" sz="32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r>
                                <a:rPr lang="fi-FI" sz="3200" b="0" i="1" smtClean="0">
                                  <a:latin typeface="Cambria Math" panose="02040503050406030204" pitchFamily="18" charset="0"/>
                                </a:rPr>
                                <m:t>]</m:t>
                              </m:r>
                            </m:e>
                            <m:sup>
                              <m:r>
                                <a:rPr lang="fi-FI" sz="3200" b="1" i="1" smtClean="0">
                                  <a:highlight>
                                    <a:srgbClr val="FFFF00"/>
                                  </a:highlight>
                                  <a:latin typeface="Cambria Math" panose="02040503050406030204" pitchFamily="18" charset="0"/>
                                </a:rPr>
                                <m:t>𝒄</m:t>
                              </m:r>
                            </m:sup>
                          </m:sSup>
                          <m:sSup>
                            <m:sSupPr>
                              <m:ctrlPr>
                                <a:rPr lang="fi-FI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fi-FI" sz="3200" b="0" i="1" smtClean="0">
                                  <a:latin typeface="Cambria Math" panose="02040503050406030204" pitchFamily="18" charset="0"/>
                                </a:rPr>
                                <m:t>[</m:t>
                              </m:r>
                              <m:r>
                                <a:rPr lang="fi-FI" sz="3200" b="0" i="1" smtClean="0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  <m:r>
                                <a:rPr lang="fi-FI" sz="3200" b="0" i="1" smtClean="0">
                                  <a:latin typeface="Cambria Math" panose="02040503050406030204" pitchFamily="18" charset="0"/>
                                </a:rPr>
                                <m:t>]</m:t>
                              </m:r>
                            </m:e>
                            <m:sup>
                              <m:r>
                                <a:rPr lang="fi-FI" sz="3200" b="0" i="1" smtClean="0">
                                  <a:highlight>
                                    <a:srgbClr val="00FF00"/>
                                  </a:highlight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fi-FI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fi-FI" sz="3200" b="0" i="1" smtClean="0">
                                  <a:latin typeface="Cambria Math" panose="02040503050406030204" pitchFamily="18" charset="0"/>
                                </a:rPr>
                                <m:t>[</m:t>
                              </m:r>
                              <m:r>
                                <a:rPr lang="fi-FI" sz="3200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  <m:r>
                                <a:rPr lang="fi-FI" sz="3200" b="0" i="1" smtClean="0">
                                  <a:latin typeface="Cambria Math" panose="02040503050406030204" pitchFamily="18" charset="0"/>
                                </a:rPr>
                                <m:t>]</m:t>
                              </m:r>
                            </m:e>
                            <m:sup>
                              <m:r>
                                <a:rPr lang="fi-FI" sz="32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sup>
                          </m:sSup>
                          <m:sSup>
                            <m:sSupPr>
                              <m:ctrlPr>
                                <a:rPr lang="fi-FI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fi-FI" sz="3200" b="0" i="1" smtClean="0">
                                  <a:latin typeface="Cambria Math" panose="02040503050406030204" pitchFamily="18" charset="0"/>
                                </a:rPr>
                                <m:t>[</m:t>
                              </m:r>
                              <m:r>
                                <a:rPr lang="fi-FI" sz="3200" b="0" i="1" smtClean="0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  <m:r>
                                <a:rPr lang="fi-FI" sz="3200" b="0" i="1" smtClean="0">
                                  <a:latin typeface="Cambria Math" panose="02040503050406030204" pitchFamily="18" charset="0"/>
                                </a:rPr>
                                <m:t>]</m:t>
                              </m:r>
                            </m:e>
                            <m:sup>
                              <m:r>
                                <a:rPr lang="fi-FI" sz="3200" b="1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fi-FI" sz="2800" dirty="0"/>
              </a:p>
              <a:p>
                <a:pPr marL="0" indent="0">
                  <a:buNone/>
                </a:pPr>
                <a:endParaRPr lang="fi-FI" sz="2800" dirty="0"/>
              </a:p>
              <a:p>
                <a:r>
                  <a:rPr lang="fi-FI" sz="2800" dirty="0"/>
                  <a:t>Missä [A], [B], [C] ja [D] ovat aineiden A,B,C ja D konsentraatiot tasapainotilassa, ja </a:t>
                </a:r>
                <a:r>
                  <a:rPr lang="fi-FI" sz="2800" dirty="0" err="1"/>
                  <a:t>a,b,c</a:t>
                </a:r>
                <a:r>
                  <a:rPr lang="fi-FI" sz="2800" dirty="0"/>
                  <a:t> ja d ovat kertoimet tasapainotetusta reaktioyhtälöstä</a:t>
                </a:r>
              </a:p>
              <a:p>
                <a:pPr marL="0" indent="0">
                  <a:buNone/>
                </a:pPr>
                <a:endParaRPr lang="fi-FI" dirty="0"/>
              </a:p>
            </p:txBody>
          </p:sp>
        </mc:Choice>
        <mc:Fallback xmlns="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F8FFEA78-D4DE-4AF8-B8EA-CD4A4268126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12036" y="954158"/>
                <a:ext cx="11767930" cy="5903842"/>
              </a:xfrm>
              <a:blipFill>
                <a:blip r:embed="rId2"/>
                <a:stretch>
                  <a:fillRect l="-1088" t="-1756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109796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7301C72-D2CA-4C74-AAA9-A9F88A19CF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8" y="0"/>
            <a:ext cx="10515601" cy="403501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FD03CA12-4805-4731-9E68-A648EB30BA0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24068" y="513867"/>
                <a:ext cx="11343860" cy="6127750"/>
              </a:xfrm>
            </p:spPr>
            <p:txBody>
              <a:bodyPr>
                <a:normAutofit/>
              </a:bodyPr>
              <a:lstStyle/>
              <a:p>
                <a:r>
                  <a:rPr lang="fi-FI" dirty="0"/>
                  <a:t>Tasapainovakion yksikkö määräytyy aina tasapainovakion lausekkeen perusteella, joskus se supistuu kokonaan pois.</a:t>
                </a:r>
              </a:p>
              <a:p>
                <a:r>
                  <a:rPr lang="fi-FI" sz="2800" dirty="0"/>
                  <a:t>Samalle reaktiolle tasapainovakion arvon suuruus riippuu lämpötilasta.</a:t>
                </a:r>
              </a:p>
              <a:p>
                <a:pPr marL="0" indent="0">
                  <a:buNone/>
                </a:pPr>
                <a:endParaRPr lang="fi-FI" sz="2800" dirty="0"/>
              </a:p>
              <a:p>
                <a:r>
                  <a:rPr lang="fi-FI" dirty="0"/>
                  <a:t>Tasapainovakion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i-FI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sz="2800" b="0" i="1" smtClean="0"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  <m:sub>
                        <m:r>
                          <a:rPr lang="fi-FI" sz="28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r>
                      <a:rPr lang="fi-FI" sz="28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i-FI" dirty="0"/>
                  <a:t>lukuarvosta voidaan päätellä, onko tasapainotila lähtöaineiden vai reaktiotuotteiden puolella</a:t>
                </a:r>
              </a:p>
              <a:p>
                <a:pPr lvl="1">
                  <a:buFont typeface="Courier New" panose="02070309020205020404" pitchFamily="49" charset="0"/>
                  <a:buChar char="o"/>
                </a:pPr>
                <a:r>
                  <a:rPr lang="fi-FI" sz="2800" dirty="0"/>
                  <a:t>Kun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i-FI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sz="2800" b="0" i="1" smtClean="0"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  <m:sub>
                        <m:r>
                          <a:rPr lang="fi-FI" sz="28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</m:oMath>
                </a14:m>
                <a:r>
                  <a:rPr lang="fi-FI" sz="2800" dirty="0"/>
                  <a:t>&gt;&gt;1 tasapainotila on reaktiotuotteiden puolella, eli seoksessa on paljon reaktiotuotteita</a:t>
                </a:r>
              </a:p>
              <a:p>
                <a:pPr lvl="1">
                  <a:buFont typeface="Courier New" panose="02070309020205020404" pitchFamily="49" charset="0"/>
                  <a:buChar char="o"/>
                </a:pPr>
                <a:r>
                  <a:rPr lang="fi-FI" sz="2800" dirty="0"/>
                  <a:t>Kun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i-FI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sz="2800" b="0" i="1" smtClean="0"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  <m:sub>
                        <m:r>
                          <a:rPr lang="fi-FI" sz="28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</m:oMath>
                </a14:m>
                <a:r>
                  <a:rPr lang="fi-FI" sz="2800" dirty="0"/>
                  <a:t>&lt;&lt;1 tasapainotila on lähtöaineiden puolella, seoksessa vähän reaktiotuotteita.</a:t>
                </a:r>
              </a:p>
              <a:p>
                <a:pPr marL="457200" lvl="1" indent="0">
                  <a:buNone/>
                </a:pPr>
                <a:endParaRPr lang="fi-FI" sz="2800" dirty="0">
                  <a:highlight>
                    <a:srgbClr val="FFFF00"/>
                  </a:highlight>
                </a:endParaRPr>
              </a:p>
              <a:p>
                <a:r>
                  <a:rPr lang="fi-FI" dirty="0"/>
                  <a:t>Etenevän reaktion ja palautuvan reaktion tasapainovakiot ovat toistensa käänteislukuja.</a:t>
                </a:r>
              </a:p>
            </p:txBody>
          </p:sp>
        </mc:Choice>
        <mc:Fallback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FD03CA12-4805-4731-9E68-A648EB30BA0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24068" y="513867"/>
                <a:ext cx="11343860" cy="6127750"/>
              </a:xfrm>
              <a:blipFill>
                <a:blip r:embed="rId2"/>
                <a:stretch>
                  <a:fillRect l="-968" t="-1590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118183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316</TotalTime>
  <Words>146</Words>
  <Application>Microsoft Office PowerPoint</Application>
  <PresentationFormat>Laajakuva</PresentationFormat>
  <Paragraphs>16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Cambria Math</vt:lpstr>
      <vt:lpstr>Courier New</vt:lpstr>
      <vt:lpstr>Office-teema</vt:lpstr>
      <vt:lpstr>Tasapainovakio</vt:lpstr>
      <vt:lpstr>Tasapainovakion lauseke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Tasapainovakio</dc:title>
  <dc:creator>Vuorela Marika</dc:creator>
  <cp:lastModifiedBy>Vuorela Marika</cp:lastModifiedBy>
  <cp:revision>2</cp:revision>
  <dcterms:created xsi:type="dcterms:W3CDTF">2021-08-17T14:33:31Z</dcterms:created>
  <dcterms:modified xsi:type="dcterms:W3CDTF">2022-08-18T15:50:24Z</dcterms:modified>
</cp:coreProperties>
</file>