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14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51818957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6" name="Shape 8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339130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0" name="Shape 9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Shape 91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fld>
            <a:endParaRPr lang="fi-FI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539883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7" name="Shape 9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439451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3" name="Shape 10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536658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11" name="Shape 11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686165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19" name="Shape 11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050188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5" name="Shape 12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072750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1" name="Shape 13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5388158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6" name="Shape 13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886694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Tyhjä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Otsikko ja pystysuora teksti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Pystysuora otsikko ja teksti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Vertailu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Insigths_kielioppidia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accent1"/>
              </a:buClr>
              <a:buFont typeface="Calibri"/>
              <a:buNone/>
              <a:defRPr sz="44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accent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794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Otsikkodia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Osan ylätunniste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Kaksi sisältökohdetta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Vain otsikko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Otsikollinen sisältö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Otsikollinen kuva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stretch>
            <a:fillRect l="-2999" r="-2999"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 l="-2999" r="-2999"/>
          </a:stretch>
        </a:blipFill>
        <a:effectLst/>
      </p:bgPr>
    </p:bg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>
            <a:spLocks noGrp="1"/>
          </p:cNvSpPr>
          <p:nvPr>
            <p:ph type="title"/>
          </p:nvPr>
        </p:nvSpPr>
        <p:spPr>
          <a:xfrm>
            <a:off x="395536" y="476672"/>
            <a:ext cx="8229600" cy="106612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Kestoperfekti</a:t>
            </a:r>
            <a:r>
              <a:rPr lang="fi-FI" sz="40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br>
              <a:rPr lang="fi-FI" sz="40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4000" b="0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Käyttö</a:t>
            </a:r>
            <a:endParaRPr lang="fi-FI" sz="4000" b="0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body" idx="4"/>
          </p:nvPr>
        </p:nvSpPr>
        <p:spPr>
          <a:xfrm>
            <a:off x="395536" y="1700808"/>
            <a:ext cx="8435279" cy="442535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 </a:t>
            </a:r>
            <a:r>
              <a:rPr lang="fi-FI" sz="2800" b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has</a:t>
            </a:r>
            <a:r>
              <a:rPr lang="fi-FI" sz="2800" b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800" b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writing</a:t>
            </a:r>
            <a:r>
              <a:rPr lang="fi-FI" sz="2800" b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email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half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an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hour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12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800" b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800" b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living</a:t>
            </a:r>
            <a:r>
              <a:rPr lang="fi-FI" sz="2800" b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here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since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2015.</a:t>
            </a:r>
          </a:p>
          <a:p>
            <a:pPr marL="0" marR="0" lvl="0" indent="0" algn="l" rtl="0">
              <a:lnSpc>
                <a:spcPct val="12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It </a:t>
            </a:r>
            <a:r>
              <a:rPr lang="fi-FI" sz="2800" b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has</a:t>
            </a:r>
            <a:r>
              <a:rPr lang="fi-FI" sz="2800" b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800" b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raining</a:t>
            </a:r>
            <a:r>
              <a:rPr lang="fi-FI" sz="2800" b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whole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day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12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lang="fi-FI" sz="2800" b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800" b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800" b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waiting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something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happen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indent="0">
              <a:lnSpc>
                <a:spcPct val="120000"/>
              </a:lnSpc>
              <a:spcBef>
                <a:spcPts val="1800"/>
              </a:spcBef>
              <a:buSzPct val="25000"/>
              <a:buNone/>
            </a:pPr>
            <a:r>
              <a:rPr lang="fi-FI" sz="2800" i="1" dirty="0"/>
              <a:t>	</a:t>
            </a:r>
            <a:r>
              <a:rPr lang="fi-FI" sz="2800" b="0" i="0" u="none" strike="noStrike" cap="none" dirty="0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Kestoperfekti 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kuvaa pidempikestoista 	tapahtumaa. Sen tekeminen on vielä </a:t>
            </a:r>
            <a:r>
              <a:rPr lang="fi-FI" sz="2800" b="0" i="0" u="none" strike="noStrike" cap="none" dirty="0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käynnissä 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tai </a:t>
            </a:r>
            <a:r>
              <a:rPr lang="fi-FI" sz="2800" b="0" i="0" u="none" strike="noStrike" cap="none" dirty="0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on 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jäänyt kesken.</a:t>
            </a:r>
          </a:p>
          <a:p>
            <a:pPr marL="0" marR="0" lvl="0" indent="0" algn="l" rtl="0">
              <a:spcBef>
                <a:spcPts val="480"/>
              </a:spcBef>
              <a:buClr>
                <a:schemeClr val="dk1"/>
              </a:buClr>
              <a:buSzPct val="25000"/>
              <a:buFont typeface="Arial"/>
              <a:buNone/>
            </a:pPr>
            <a:endParaRPr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>
            <a:spLocks noGrp="1"/>
          </p:cNvSpPr>
          <p:nvPr>
            <p:ph type="title"/>
          </p:nvPr>
        </p:nvSpPr>
        <p:spPr>
          <a:xfrm>
            <a:off x="385191" y="413791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Kestoperfekti </a:t>
            </a:r>
            <a:b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4000" b="0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Muodostus</a:t>
            </a:r>
            <a:endParaRPr lang="fi-FI" sz="4000" b="0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Shape 100"/>
          <p:cNvSpPr txBox="1">
            <a:spLocks noGrp="1"/>
          </p:cNvSpPr>
          <p:nvPr>
            <p:ph type="body" idx="2"/>
          </p:nvPr>
        </p:nvSpPr>
        <p:spPr>
          <a:xfrm>
            <a:off x="179511" y="1698171"/>
            <a:ext cx="8640960" cy="453914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Miten kestoperfekti muodostetaan?</a:t>
            </a:r>
          </a:p>
          <a:p>
            <a:pPr marL="0" marR="0" lvl="0" indent="0" algn="l" rtl="0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Nora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has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sitting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window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 a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while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now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4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She</a:t>
            </a: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has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looking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out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whole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time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4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sitting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here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silently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waiting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her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say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4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something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No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has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studying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at all</a:t>
            </a: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r>
              <a:rPr lang="fi-FI" sz="2400" b="1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457200" indent="-457200">
              <a:lnSpc>
                <a:spcPct val="110000"/>
              </a:lnSpc>
              <a:spcBef>
                <a:spcPts val="3000"/>
              </a:spcBef>
            </a:pPr>
            <a:r>
              <a:rPr lang="fi-FI" sz="280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Kestoperfektin muodostus</a:t>
            </a:r>
          </a:p>
          <a:p>
            <a:pPr marL="0" marR="0" lvl="0" indent="0" algn="ctr" rtl="0">
              <a:lnSpc>
                <a:spcPct val="110000"/>
              </a:lnSpc>
              <a:spcBef>
                <a:spcPts val="64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3200" b="1" u="none" strike="noStrike" cap="none" dirty="0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1" u="none" strike="noStrike" cap="none" dirty="0" err="1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800" b="1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800" b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/ </a:t>
            </a:r>
            <a:r>
              <a:rPr lang="fi-FI" sz="2800" b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has</a:t>
            </a:r>
            <a:r>
              <a:rPr lang="fi-FI" sz="2800" b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800" b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ja</a:t>
            </a:r>
            <a:r>
              <a:rPr lang="fi-FI" sz="2800" b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pääverbin -</a:t>
            </a:r>
            <a:r>
              <a:rPr lang="fi-FI" sz="2800" b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ing</a:t>
            </a:r>
            <a:r>
              <a:rPr lang="fi-FI" sz="2800" b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-muoto</a:t>
            </a: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buClr>
                <a:schemeClr val="dk1"/>
              </a:buClr>
              <a:buSzPct val="25000"/>
              <a:buFont typeface="Arial"/>
              <a:buNone/>
            </a:pPr>
            <a:endParaRPr sz="240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 txBox="1">
            <a:spLocks noGrp="1"/>
          </p:cNvSpPr>
          <p:nvPr>
            <p:ph type="title"/>
          </p:nvPr>
        </p:nvSpPr>
        <p:spPr>
          <a:xfrm>
            <a:off x="387531" y="41346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buSzPct val="25000"/>
            </a:pPr>
            <a:r>
              <a:rPr lang="fi-FI" sz="4000" b="1" dirty="0">
                <a:solidFill>
                  <a:schemeClr val="accent1"/>
                </a:solidFill>
              </a:rPr>
              <a:t>Kestoperfekti </a:t>
            </a:r>
            <a:br>
              <a:rPr lang="fi-FI" sz="4000" b="1" dirty="0">
                <a:solidFill>
                  <a:schemeClr val="accent1"/>
                </a:solidFill>
              </a:rPr>
            </a:br>
            <a:r>
              <a:rPr lang="fi-FI" sz="4000" dirty="0">
                <a:solidFill>
                  <a:schemeClr val="accent1"/>
                </a:solidFill>
              </a:rPr>
              <a:t>Muodostus</a:t>
            </a:r>
            <a:endParaRPr lang="fi-FI" sz="4000" b="0" i="0" u="none" strike="noStrike" cap="none" dirty="0">
              <a:solidFill>
                <a:schemeClr val="dk1"/>
              </a:solidFill>
              <a:sym typeface="Calibri"/>
            </a:endParaRPr>
          </a:p>
        </p:txBody>
      </p:sp>
      <p:sp>
        <p:nvSpPr>
          <p:cNvPr id="107" name="Shape 107"/>
          <p:cNvSpPr txBox="1"/>
          <p:nvPr/>
        </p:nvSpPr>
        <p:spPr>
          <a:xfrm>
            <a:off x="323528" y="1412775"/>
            <a:ext cx="7914334" cy="49244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buSzPct val="25000"/>
              <a:buNone/>
            </a:pPr>
            <a:endParaRPr lang="fi-FI"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Shape 108"/>
          <p:cNvSpPr txBox="1"/>
          <p:nvPr/>
        </p:nvSpPr>
        <p:spPr>
          <a:xfrm>
            <a:off x="215516" y="1700155"/>
            <a:ext cx="8928484" cy="413858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lnSpc>
                <a:spcPct val="110000"/>
              </a:lnSpc>
              <a:buSzPct val="25000"/>
            </a:pPr>
            <a:r>
              <a:rPr lang="fi-FI" sz="28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Miten kestoperfektin kieltomuoto muodostetaan?</a:t>
            </a:r>
          </a:p>
          <a:p>
            <a:pPr lvl="2">
              <a:lnSpc>
                <a:spcPct val="110000"/>
              </a:lnSpc>
              <a:buSzPct val="25000"/>
            </a:pP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I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working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lot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lately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lvl="2">
              <a:lnSpc>
                <a:spcPct val="110000"/>
              </a:lnSpc>
              <a:buSzPct val="25000"/>
            </a:pP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4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haven’t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reading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books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recently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lvl="2">
              <a:lnSpc>
                <a:spcPct val="110000"/>
              </a:lnSpc>
              <a:buSzPct val="25000"/>
            </a:pP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4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Hazel</a:t>
            </a: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hasn’t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thinking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about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him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at all.</a:t>
            </a:r>
          </a:p>
          <a:p>
            <a:pPr lvl="2">
              <a:lnSpc>
                <a:spcPct val="110000"/>
              </a:lnSpc>
              <a:buSzPct val="25000"/>
            </a:pP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Andy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has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out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running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more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than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twenty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minutes</a:t>
            </a: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lvl="8">
              <a:lnSpc>
                <a:spcPct val="110000"/>
              </a:lnSpc>
            </a:pPr>
            <a:endParaRPr lang="fi-FI" sz="2000" b="1" dirty="0" smtClean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8" indent="-4572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fi-FI" sz="2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Kielteinen muoto</a:t>
            </a:r>
            <a:endParaRPr lang="fi-FI" sz="2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457200">
              <a:lnSpc>
                <a:spcPct val="110000"/>
              </a:lnSpc>
              <a:spcBef>
                <a:spcPts val="580"/>
              </a:spcBef>
              <a:buClr>
                <a:srgbClr val="2DA2BF"/>
              </a:buClr>
              <a:buSzPct val="25000"/>
              <a:buFont typeface="Arial" panose="020B0604020202020204" pitchFamily="34" charset="0"/>
              <a:buChar char="•"/>
            </a:pPr>
            <a:r>
              <a:rPr lang="fi-FI" sz="2800" b="1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800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not</a:t>
            </a:r>
            <a:r>
              <a:rPr lang="fi-FI" sz="2800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800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/ </a:t>
            </a:r>
            <a:r>
              <a:rPr lang="fi-FI" sz="2800" b="1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has</a:t>
            </a:r>
            <a:r>
              <a:rPr lang="fi-FI" sz="2800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not</a:t>
            </a:r>
            <a:r>
              <a:rPr lang="fi-FI" sz="2800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800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+</a:t>
            </a:r>
            <a:r>
              <a:rPr lang="fi-FI" sz="2800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pääverbin -</a:t>
            </a:r>
            <a:r>
              <a:rPr lang="fi-FI" sz="2800" b="1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ing</a:t>
            </a:r>
            <a:r>
              <a:rPr lang="fi-FI" sz="2800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-muoto</a:t>
            </a:r>
          </a:p>
          <a:p>
            <a:pPr marL="457200" lvl="0" indent="-457200">
              <a:lnSpc>
                <a:spcPct val="110000"/>
              </a:lnSpc>
              <a:spcBef>
                <a:spcPts val="560"/>
              </a:spcBef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Lyhennetty muoto </a:t>
            </a:r>
            <a:r>
              <a:rPr lang="fi-FI" sz="2800" i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n’t</a:t>
            </a:r>
            <a:r>
              <a:rPr lang="fi-FI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on yleinen.</a:t>
            </a: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buSzPct val="25000"/>
              <a:buNone/>
            </a:pPr>
            <a:endParaRPr lang="fi-FI" sz="240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 txBox="1">
            <a:spLocks noGrp="1"/>
          </p:cNvSpPr>
          <p:nvPr>
            <p:ph type="title"/>
          </p:nvPr>
        </p:nvSpPr>
        <p:spPr>
          <a:xfrm>
            <a:off x="388810" y="39040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buSzPct val="25000"/>
            </a:pPr>
            <a:r>
              <a:rPr lang="fi-FI" sz="4000" b="1" dirty="0">
                <a:solidFill>
                  <a:srgbClr val="2DA2BF"/>
                </a:solidFill>
              </a:rPr>
              <a:t>Kestoperfekti </a:t>
            </a:r>
            <a:br>
              <a:rPr lang="fi-FI" sz="4000" b="1" dirty="0">
                <a:solidFill>
                  <a:srgbClr val="2DA2BF"/>
                </a:solidFill>
              </a:rPr>
            </a:br>
            <a:r>
              <a:rPr lang="fi-FI" sz="4000" dirty="0">
                <a:solidFill>
                  <a:srgbClr val="2DA2BF"/>
                </a:solidFill>
              </a:rPr>
              <a:t>Muodostus</a:t>
            </a:r>
            <a:endParaRPr lang="fi-FI" sz="3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Shape 116"/>
          <p:cNvSpPr txBox="1"/>
          <p:nvPr/>
        </p:nvSpPr>
        <p:spPr>
          <a:xfrm>
            <a:off x="215516" y="1646616"/>
            <a:ext cx="8928484" cy="423928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lnSpc>
                <a:spcPct val="110000"/>
              </a:lnSpc>
              <a:buSzPct val="25000"/>
            </a:pPr>
            <a:r>
              <a:rPr lang="fi-FI" sz="28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Miten kestoperfektin kysymys muodostetaan?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fi-FI" sz="240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40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Has</a:t>
            </a:r>
            <a:r>
              <a:rPr lang="fi-FI" sz="240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Miriam </a:t>
            </a:r>
            <a:r>
              <a:rPr lang="fi-FI" sz="240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40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exercising</a:t>
            </a:r>
            <a:r>
              <a:rPr lang="fi-FI" sz="240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at </a:t>
            </a:r>
            <a:r>
              <a:rPr lang="fi-FI" sz="240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40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gym</a:t>
            </a:r>
            <a:r>
              <a:rPr lang="fi-FI" sz="240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today</a:t>
            </a:r>
            <a:r>
              <a:rPr lang="fi-FI" sz="240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fi-FI" sz="240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40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40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Matt and </a:t>
            </a:r>
            <a:r>
              <a:rPr lang="fi-FI" sz="240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Jill</a:t>
            </a:r>
            <a:r>
              <a:rPr lang="fi-FI" sz="240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40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having</a:t>
            </a:r>
            <a:r>
              <a:rPr lang="fi-FI" sz="240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problems</a:t>
            </a:r>
            <a:r>
              <a:rPr lang="fi-FI" sz="240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 </a:t>
            </a:r>
            <a:r>
              <a:rPr lang="fi-FI" sz="240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their</a:t>
            </a:r>
            <a:r>
              <a:rPr lang="fi-FI" sz="240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40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relationship</a:t>
            </a:r>
            <a:r>
              <a:rPr lang="fi-FI" sz="240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fi-FI" sz="240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40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Haven’t</a:t>
            </a:r>
            <a:r>
              <a:rPr lang="fi-FI" sz="240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40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children</a:t>
            </a:r>
            <a:r>
              <a:rPr lang="fi-FI" sz="240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40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outside playing at </a:t>
            </a:r>
            <a:r>
              <a:rPr lang="fi-FI" sz="240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all</a:t>
            </a:r>
            <a:r>
              <a:rPr lang="fi-FI" sz="240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? 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fi-FI" sz="240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How </a:t>
            </a:r>
            <a:r>
              <a:rPr lang="fi-FI" sz="240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long </a:t>
            </a:r>
            <a:r>
              <a:rPr lang="fi-FI" sz="240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40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40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40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waiting</a:t>
            </a:r>
            <a:r>
              <a:rPr lang="fi-FI" sz="240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 me</a:t>
            </a:r>
            <a:r>
              <a:rPr lang="fi-FI" sz="240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  <a:endParaRPr lang="fi-FI"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457200">
              <a:lnSpc>
                <a:spcPct val="110000"/>
              </a:lnSpc>
              <a:spcBef>
                <a:spcPts val="1800"/>
              </a:spcBef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2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Kysymysmuoto</a:t>
            </a:r>
            <a:endParaRPr lang="fi-FI" sz="2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457200">
              <a:lnSpc>
                <a:spcPct val="110000"/>
              </a:lnSpc>
              <a:spcBef>
                <a:spcPts val="600"/>
              </a:spcBef>
              <a:buClr>
                <a:schemeClr val="accent1"/>
              </a:buClr>
              <a:buSzPct val="25000"/>
              <a:buFont typeface="Arial" panose="020B0604020202020204" pitchFamily="34" charset="0"/>
              <a:buChar char="•"/>
            </a:pPr>
            <a:r>
              <a:rPr lang="fi-FI" sz="2800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1" dirty="0" err="1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800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fi-FI" sz="2800" b="1" dirty="0" err="1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has</a:t>
            </a:r>
            <a:r>
              <a:rPr lang="fi-FI" sz="2800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+ </a:t>
            </a:r>
            <a:r>
              <a:rPr lang="fi-FI" sz="2800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SUBJEKTI</a:t>
            </a:r>
            <a:r>
              <a:rPr lang="fi-FI" sz="28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+ </a:t>
            </a:r>
            <a:r>
              <a:rPr lang="fi-FI" sz="2800" b="1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8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+ </a:t>
            </a:r>
            <a:r>
              <a:rPr lang="fi-FI" sz="2800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pääverbin </a:t>
            </a:r>
            <a:r>
              <a:rPr lang="fi-FI" sz="2800" b="1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-</a:t>
            </a:r>
            <a:r>
              <a:rPr lang="fi-FI" sz="2800" b="1" dirty="0" err="1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ing</a:t>
            </a:r>
            <a:r>
              <a:rPr lang="fi-FI" sz="2800" b="1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-muoto</a:t>
            </a:r>
            <a:endParaRPr lang="fi-FI" sz="2800" b="1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457200">
              <a:lnSpc>
                <a:spcPct val="110000"/>
              </a:lnSpc>
              <a:spcBef>
                <a:spcPts val="480"/>
              </a:spcBef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Kysymyksen alussa voi olla myös kysymyssana</a:t>
            </a:r>
          </a:p>
          <a:p>
            <a:pPr>
              <a:lnSpc>
                <a:spcPct val="110000"/>
              </a:lnSpc>
              <a:buSzPct val="25000"/>
            </a:pPr>
            <a:endParaRPr lang="fi-FI" sz="24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buSzPct val="25000"/>
              <a:buNone/>
            </a:pPr>
            <a:endParaRPr lang="fi-FI" sz="240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 txBox="1">
            <a:spLocks noGrp="1"/>
          </p:cNvSpPr>
          <p:nvPr>
            <p:ph type="title"/>
          </p:nvPr>
        </p:nvSpPr>
        <p:spPr>
          <a:xfrm>
            <a:off x="395536" y="692695"/>
            <a:ext cx="8229600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rtl="0">
              <a:lnSpc>
                <a:spcPct val="90000"/>
              </a:lnSpc>
              <a:spcBef>
                <a:spcPts val="0"/>
              </a:spcBef>
              <a:buClr>
                <a:schemeClr val="accent1"/>
              </a:buClr>
              <a:buSzPct val="25000"/>
              <a:buFont typeface="Calibri"/>
              <a:buNone/>
            </a:pPr>
            <a:r>
              <a:rPr lang="fi-FI" sz="4000" b="1" i="0" u="none" strike="noStrike" cap="none" dirty="0" err="1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Activate</a:t>
            </a:r>
            <a:r>
              <a:rPr lang="fi-FI" sz="24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fi-FI" sz="24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lang="fi-FI" sz="2400" b="1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297868" y="1124742"/>
            <a:ext cx="8424935" cy="468052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fi-FI" sz="2400" b="0" u="none" strike="noStrike" cap="none" dirty="0" err="1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Translate</a:t>
            </a:r>
            <a:r>
              <a:rPr lang="fi-FI" sz="2400" b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fi-FI" sz="2400" b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fi-FI" sz="24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. Me emme ole vaellelleet vuorilla.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haven’t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hiking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mountains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2. Koirani on haukkunut jo tunnin.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My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dog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has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barking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 an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hour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already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3. Opiskelijat ovat työskennelleet hyvin ahkerasti tänään.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students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working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very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hard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today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4. On satanut lunta aamukuudesta lähtien.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It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has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snowing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since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six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morning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</a:p>
          <a:p>
            <a:pPr marL="0" marR="0" lvl="0" indent="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5. Miksi et ole opiskellut tänään yhtään?</a:t>
            </a: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Why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haven’t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studying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at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all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today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 txBox="1">
            <a:spLocks noGrp="1"/>
          </p:cNvSpPr>
          <p:nvPr>
            <p:ph type="title"/>
          </p:nvPr>
        </p:nvSpPr>
        <p:spPr>
          <a:xfrm>
            <a:off x="395536" y="579761"/>
            <a:ext cx="8229600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rtl="0">
              <a:lnSpc>
                <a:spcPct val="90000"/>
              </a:lnSpc>
              <a:spcBef>
                <a:spcPts val="0"/>
              </a:spcBef>
              <a:buClr>
                <a:schemeClr val="accent1"/>
              </a:buClr>
              <a:buSzPct val="25000"/>
              <a:buFont typeface="Calibri"/>
              <a:buNone/>
            </a:pPr>
            <a:r>
              <a:rPr lang="fi-FI" sz="4000" b="1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fi-FI" sz="4000" b="1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4000" b="1" i="0" u="none" strike="noStrike" cap="none" dirty="0" err="1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Activate</a:t>
            </a:r>
            <a:r>
              <a:rPr lang="fi-FI" sz="2800" dirty="0">
                <a:solidFill>
                  <a:schemeClr val="dk1"/>
                </a:solidFill>
              </a:rPr>
              <a:t/>
            </a:r>
            <a:br>
              <a:rPr lang="fi-FI" sz="2800" dirty="0">
                <a:solidFill>
                  <a:schemeClr val="dk1"/>
                </a:solidFill>
              </a:rPr>
            </a:br>
            <a:endParaRPr lang="fi-FI" sz="2800" b="1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Shape 128"/>
          <p:cNvSpPr txBox="1">
            <a:spLocks noGrp="1"/>
          </p:cNvSpPr>
          <p:nvPr>
            <p:ph type="body" idx="1"/>
          </p:nvPr>
        </p:nvSpPr>
        <p:spPr>
          <a:xfrm>
            <a:off x="278179" y="1111814"/>
            <a:ext cx="8865821" cy="45365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lvl="0" indent="0">
              <a:spcBef>
                <a:spcPts val="600"/>
              </a:spcBef>
              <a:buSzPct val="25000"/>
              <a:buNone/>
            </a:pPr>
            <a:r>
              <a:rPr lang="fi-FI" sz="2400" dirty="0" err="1"/>
              <a:t>Yleis</a:t>
            </a:r>
            <a:r>
              <a:rPr lang="fi-FI" sz="2400" dirty="0"/>
              <a:t>- vai kestoperfekti</a:t>
            </a:r>
            <a:r>
              <a:rPr lang="fi-FI" sz="2400" dirty="0" smtClean="0"/>
              <a:t>?</a:t>
            </a:r>
          </a:p>
          <a:p>
            <a:pPr marL="0" lvl="0" indent="0">
              <a:spcBef>
                <a:spcPts val="600"/>
              </a:spcBef>
              <a:buSzPct val="25000"/>
              <a:buNone/>
            </a:pPr>
            <a:r>
              <a:rPr lang="fi-FI" sz="2400" dirty="0"/>
              <a:t/>
            </a:r>
            <a:br>
              <a:rPr lang="fi-FI" sz="2400" dirty="0"/>
            </a:br>
            <a:r>
              <a:rPr lang="fi-FI" sz="2400" b="0" u="none" strike="noStrike" cap="none" dirty="0" smtClean="0">
                <a:solidFill>
                  <a:schemeClr val="accent1"/>
                </a:solidFill>
                <a:sym typeface="Calibri"/>
              </a:rPr>
              <a:t>1</a:t>
            </a:r>
            <a:r>
              <a:rPr lang="fi-FI" sz="2400" b="0" u="none" strike="noStrike" cap="none" dirty="0">
                <a:solidFill>
                  <a:schemeClr val="accent1"/>
                </a:solidFill>
                <a:sym typeface="Calibri"/>
              </a:rPr>
              <a:t>. </a:t>
            </a:r>
            <a:r>
              <a:rPr lang="fi-FI" sz="2400" b="0" u="none" strike="noStrike" cap="none" dirty="0" smtClean="0">
                <a:solidFill>
                  <a:schemeClr val="accent1"/>
                </a:solidFill>
                <a:sym typeface="Calibri"/>
              </a:rPr>
              <a:t>Minulla </a:t>
            </a:r>
            <a:r>
              <a:rPr lang="fi-FI" sz="2400" b="0" u="none" strike="noStrike" cap="none" dirty="0">
                <a:solidFill>
                  <a:schemeClr val="accent1"/>
                </a:solidFill>
                <a:sym typeface="Calibri"/>
              </a:rPr>
              <a:t>on ollut sama auto jo viisi vuotta.</a:t>
            </a:r>
          </a:p>
          <a:p>
            <a:pPr marL="0" marR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	I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have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had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the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same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for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five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years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already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.</a:t>
            </a:r>
          </a:p>
          <a:p>
            <a:pPr marL="0" marR="0" lvl="0" indent="0" algn="l" rtl="0">
              <a:spcBef>
                <a:spcPts val="60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rgbClr val="2DA2BF"/>
                </a:solidFill>
                <a:sym typeface="Calibri"/>
              </a:rPr>
              <a:t>2. Olen harkinnut </a:t>
            </a:r>
            <a:r>
              <a:rPr lang="fi-FI" sz="2400" b="0" u="none" strike="noStrike" cap="none" dirty="0" err="1">
                <a:solidFill>
                  <a:srgbClr val="2DA2BF"/>
                </a:solidFill>
                <a:sym typeface="Calibri"/>
              </a:rPr>
              <a:t>uden</a:t>
            </a:r>
            <a:r>
              <a:rPr lang="fi-FI" sz="2400" b="0" u="none" strike="noStrike" cap="none" dirty="0">
                <a:solidFill>
                  <a:srgbClr val="2DA2BF"/>
                </a:solidFill>
                <a:sym typeface="Calibri"/>
              </a:rPr>
              <a:t> auton ostamista.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	</a:t>
            </a:r>
          </a:p>
          <a:p>
            <a:pPr marL="0" marR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	I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have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been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thinking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of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buying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a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new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car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. </a:t>
            </a:r>
          </a:p>
          <a:p>
            <a:pPr marL="0" marR="0" lvl="0" indent="0" algn="l" rtl="0">
              <a:spcBef>
                <a:spcPts val="60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rgbClr val="2DA2BF"/>
                </a:solidFill>
                <a:sym typeface="Calibri"/>
              </a:rPr>
              <a:t>3. Kuinka kauan olet asunut täällä?</a:t>
            </a:r>
          </a:p>
          <a:p>
            <a:pPr marL="0" marR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	How long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have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you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lived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/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have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you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been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0" u="none" strike="noStrike" cap="none" dirty="0" err="1" smtClean="0">
                <a:solidFill>
                  <a:schemeClr val="dk1"/>
                </a:solidFill>
                <a:sym typeface="Calibri"/>
              </a:rPr>
              <a:t>living</a:t>
            </a:r>
            <a:r>
              <a:rPr lang="fi-FI" sz="2400" dirty="0">
                <a:solidFill>
                  <a:schemeClr val="dk1"/>
                </a:solidFill>
              </a:rPr>
              <a:t> </a:t>
            </a:r>
            <a:r>
              <a:rPr lang="fi-FI" sz="2400" b="0" u="none" strike="noStrike" cap="none" dirty="0" err="1" smtClean="0">
                <a:solidFill>
                  <a:schemeClr val="dk1"/>
                </a:solidFill>
                <a:sym typeface="Calibri"/>
              </a:rPr>
              <a:t>here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?</a:t>
            </a:r>
          </a:p>
          <a:p>
            <a:pPr marL="0" marR="0" lvl="0" indent="0" algn="l" rtl="0">
              <a:spcBef>
                <a:spcPts val="60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rgbClr val="2DA2BF"/>
                </a:solidFill>
                <a:sym typeface="Calibri"/>
              </a:rPr>
              <a:t>4. Olen opiskellut yliopistossa nyt vuoden.</a:t>
            </a:r>
          </a:p>
          <a:p>
            <a:pPr marL="0" marR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	I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have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been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studying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at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the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university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for a </a:t>
            </a:r>
            <a:r>
              <a:rPr lang="fi-FI" sz="2400" b="0" u="none" strike="noStrike" cap="none" dirty="0" err="1" smtClean="0">
                <a:solidFill>
                  <a:schemeClr val="dk1"/>
                </a:solidFill>
                <a:sym typeface="Calibri"/>
              </a:rPr>
              <a:t>year</a:t>
            </a:r>
            <a:r>
              <a:rPr lang="fi-FI" sz="2400" b="0" u="none" strike="noStrike" cap="none" dirty="0" smtClean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0" u="none" strike="noStrike" cap="none" dirty="0" err="1" smtClean="0">
                <a:solidFill>
                  <a:schemeClr val="dk1"/>
                </a:solidFill>
                <a:sym typeface="Calibri"/>
              </a:rPr>
              <a:t>now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40"/>
              </a:spcBef>
              <a:buClr>
                <a:schemeClr val="accent1"/>
              </a:buClr>
              <a:buSzPct val="25000"/>
              <a:buFont typeface="Arial"/>
              <a:buNone/>
            </a:pPr>
            <a:endParaRPr sz="270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 txBox="1">
            <a:spLocks noGrp="1"/>
          </p:cNvSpPr>
          <p:nvPr>
            <p:ph type="body" idx="1"/>
          </p:nvPr>
        </p:nvSpPr>
        <p:spPr>
          <a:xfrm>
            <a:off x="395536" y="764704"/>
            <a:ext cx="8684896" cy="561662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5. Olemme odotelleet täällä jo ikuisuuden!</a:t>
            </a:r>
          </a:p>
          <a:p>
            <a:pPr marL="0" marR="0" lvl="0" indent="0" algn="l" rtl="0">
              <a:lnSpc>
                <a:spcPct val="10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4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sz="24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4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4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waiting</a:t>
            </a:r>
            <a:r>
              <a:rPr lang="fi-FI" sz="24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here</a:t>
            </a:r>
            <a:r>
              <a:rPr lang="fi-FI" sz="24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for </a:t>
            </a:r>
            <a:r>
              <a:rPr lang="fi-FI" sz="24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ages</a:t>
            </a:r>
            <a:r>
              <a:rPr lang="fi-FI" sz="24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!</a:t>
            </a:r>
          </a:p>
          <a:p>
            <a:pPr marL="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6. Mitä ihmettä olet puuhannut?</a:t>
            </a:r>
          </a:p>
          <a:p>
            <a:pPr marL="0" marR="0" lvl="0" indent="0" algn="l" rtl="0">
              <a:lnSpc>
                <a:spcPct val="10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on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earth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doing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</a:p>
          <a:p>
            <a:pPr marL="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7. Olen kävellyt ympäriinsä, </a:t>
            </a:r>
            <a:r>
              <a:rPr lang="fi-FI" sz="2400" b="0" u="none" strike="noStrike" cap="none" dirty="0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sillä olen </a:t>
            </a:r>
            <a:r>
              <a:rPr lang="fi-FI" sz="24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ollut täällä jo tunnin.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I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walking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around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because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here</a:t>
            </a: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 an </a:t>
            </a: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4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hour</a:t>
            </a: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already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8. Emme ole tavanneet tätiämme vuoteen, mutta olemme soitelleet paljon toisillemme.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haven’t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seen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our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aunt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 a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year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but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calling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4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each</a:t>
            </a: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other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lot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92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endParaRPr sz="296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592"/>
              </a:spcBef>
              <a:buClr>
                <a:schemeClr val="accent1"/>
              </a:buClr>
              <a:buSzPct val="25000"/>
              <a:buFont typeface="Arial"/>
              <a:buNone/>
            </a:pPr>
            <a:endParaRPr sz="296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 txBox="1">
            <a:spLocks noGrp="1"/>
          </p:cNvSpPr>
          <p:nvPr>
            <p:ph type="body" idx="1"/>
          </p:nvPr>
        </p:nvSpPr>
        <p:spPr>
          <a:xfrm>
            <a:off x="173142" y="847109"/>
            <a:ext cx="8723311" cy="576064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9. Harry on rikkonut tämän maljakon.</a:t>
            </a:r>
          </a:p>
          <a:p>
            <a:pPr marL="0" marR="0" lvl="0" indent="0" algn="l" rtl="0">
              <a:spcBef>
                <a:spcPts val="5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Harry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has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broken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this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vase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spcBef>
                <a:spcPts val="120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10. Hän on yrittänyt liimailla sitä kokoon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spcBef>
                <a:spcPts val="5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He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has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trying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glue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it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together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spcBef>
                <a:spcPts val="120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11. Hänellä ei ole koskaan ollut paljon onnea.</a:t>
            </a:r>
          </a:p>
          <a:p>
            <a:pPr marL="0" marR="0" lvl="0" indent="0" algn="l" rtl="0">
              <a:spcBef>
                <a:spcPts val="5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He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has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never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much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luck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spcBef>
                <a:spcPts val="120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12. Me olemme katselleet pilviä taivaalla ja keskustelleet tulevasta.</a:t>
            </a:r>
          </a:p>
          <a:p>
            <a:pPr marL="0" marR="0" lvl="0" indent="0" algn="l" rtl="0">
              <a:spcBef>
                <a:spcPts val="58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watching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clouds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sky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and 	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discussing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future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endParaRPr sz="290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endParaRPr sz="290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64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endParaRPr sz="320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640"/>
              </a:spcBef>
              <a:buClr>
                <a:schemeClr val="accent1"/>
              </a:buClr>
              <a:buSzPct val="25000"/>
              <a:buFont typeface="Arial"/>
              <a:buNone/>
            </a:pPr>
            <a:endParaRPr sz="320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Aula">
      <a:dk1>
        <a:srgbClr val="000000"/>
      </a:dk1>
      <a:lt1>
        <a:srgbClr val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86</Words>
  <Application>Microsoft Office PowerPoint</Application>
  <PresentationFormat>Näytössä katseltava diaesitys (4:3)</PresentationFormat>
  <Paragraphs>74</Paragraphs>
  <Slides>9</Slides>
  <Notes>9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Office-teema</vt:lpstr>
      <vt:lpstr>PowerPoint-esitys</vt:lpstr>
      <vt:lpstr>Kestoperfekti  Käyttö</vt:lpstr>
      <vt:lpstr>Kestoperfekti  Muodostus</vt:lpstr>
      <vt:lpstr>Kestoperfekti  Muodostus</vt:lpstr>
      <vt:lpstr>Kestoperfekti  Muodostus</vt:lpstr>
      <vt:lpstr>Activate </vt:lpstr>
      <vt:lpstr> Activate 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Kaasinen Kaija</dc:creator>
  <cp:lastModifiedBy>Pimiä Pentti</cp:lastModifiedBy>
  <cp:revision>6</cp:revision>
  <dcterms:modified xsi:type="dcterms:W3CDTF">2018-10-03T10:10:00Z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1658900690</vt:i4>
  </property>
  <property fmtid="{D5CDD505-2E9C-101B-9397-08002B2CF9AE}" pid="3" name="_NewReviewCycle">
    <vt:lpwstr/>
  </property>
  <property fmtid="{D5CDD505-2E9C-101B-9397-08002B2CF9AE}" pid="4" name="_EmailSubject">
    <vt:lpwstr>ja viel ykkösen PUUTTUNEET slaidit</vt:lpwstr>
  </property>
  <property fmtid="{D5CDD505-2E9C-101B-9397-08002B2CF9AE}" pid="5" name="_AuthorEmailDisplayName">
    <vt:lpwstr>Karapalo Elina</vt:lpwstr>
  </property>
</Properties>
</file>