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4"/>
  </p:notesMasterIdLst>
  <p:handoutMasterIdLst>
    <p:handoutMasterId r:id="rId15"/>
  </p:handoutMasterIdLst>
  <p:sldIdLst>
    <p:sldId id="256" r:id="rId4"/>
    <p:sldId id="271" r:id="rId5"/>
    <p:sldId id="257" r:id="rId6"/>
    <p:sldId id="272" r:id="rId7"/>
    <p:sldId id="273" r:id="rId8"/>
    <p:sldId id="258" r:id="rId9"/>
    <p:sldId id="274" r:id="rId10"/>
    <p:sldId id="276" r:id="rId11"/>
    <p:sldId id="275" r:id="rId12"/>
    <p:sldId id="261" r:id="rId1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2" autoAdjust="0"/>
    <p:restoredTop sz="94799"/>
  </p:normalViewPr>
  <p:slideViewPr>
    <p:cSldViewPr snapToGrid="0" snapToObjects="1">
      <p:cViewPr varScale="1">
        <p:scale>
          <a:sx n="108" d="100"/>
          <a:sy n="108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21.9.2022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21.9.2022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8225D-FEDE-FA47-A1F1-95B654695E9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85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8248258" y="142284"/>
            <a:ext cx="763388" cy="1028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8116" y="288127"/>
            <a:ext cx="323551" cy="73641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21.9.2022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21.9.2022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21.9.2022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5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6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7" y="2886075"/>
            <a:ext cx="7164163" cy="2085975"/>
          </a:xfrm>
        </p:spPr>
        <p:txBody>
          <a:bodyPr/>
          <a:lstStyle/>
          <a:p>
            <a:r>
              <a:rPr lang="en-US" sz="3200" dirty="0"/>
              <a:t>OHJEITA TUTKIMUSSUUNNITELMAN ESITTÄMISEEN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nfinite question marks in 3D rendering">
            <a:extLst>
              <a:ext uri="{FF2B5EF4-FFF2-40B4-BE49-F238E27FC236}">
                <a16:creationId xmlns:a16="http://schemas.microsoft.com/office/drawing/2014/main" id="{C7D7702E-C47F-4A4D-A344-27B26A8EB5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29314" b="13778"/>
          <a:stretch/>
        </p:blipFill>
        <p:spPr>
          <a:xfrm>
            <a:off x="20" y="10"/>
            <a:ext cx="9143980" cy="3473440"/>
          </a:xfr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/>
          <a:p>
            <a:r>
              <a:rPr lang="en-US" dirty="0" err="1"/>
              <a:t>Työssä</a:t>
            </a:r>
            <a:r>
              <a:rPr lang="en-US" dirty="0"/>
              <a:t> </a:t>
            </a:r>
            <a:r>
              <a:rPr lang="en-US" dirty="0" err="1"/>
              <a:t>epäselvää</a:t>
            </a:r>
            <a:r>
              <a:rPr lang="en-US" dirty="0"/>
              <a:t> - </a:t>
            </a:r>
            <a:r>
              <a:rPr lang="en-US" dirty="0" err="1"/>
              <a:t>haastekohdat</a:t>
            </a:r>
            <a:r>
              <a:rPr lang="en-US" dirty="0"/>
              <a:t> 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chemeClr val="accent1"/>
                </a:solidFill>
              </a:rPr>
              <a:t>JYU. Since 1863.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fi-FI" sz="6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1A8D66E-D4C1-438C-8B85-C19A0838289F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21.9.2022</a:t>
            </a:fld>
            <a:endParaRPr lang="fi-FI" sz="600"/>
          </a:p>
        </p:txBody>
      </p:sp>
    </p:spTree>
    <p:extLst>
      <p:ext uri="{BB962C8B-B14F-4D97-AF65-F5344CB8AC3E}">
        <p14:creationId xmlns:p14="http://schemas.microsoft.com/office/powerpoint/2010/main" val="164156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BB44E-A551-4594-94FA-EBA6FD84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3844B-AEDD-4312-9C4A-CA9CFB5F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26E5E8B-5E54-4DA6-9A3F-1B362565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8" y="127622"/>
            <a:ext cx="7293006" cy="1019912"/>
          </a:xfrm>
        </p:spPr>
        <p:txBody>
          <a:bodyPr/>
          <a:lstStyle/>
          <a:p>
            <a:pPr algn="ctr"/>
            <a:r>
              <a:rPr lang="fi-FI" dirty="0"/>
              <a:t>Aloitusdia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E4D725-F98C-4BB6-9BA1-947D246E0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9305"/>
            <a:ext cx="8229600" cy="4972550"/>
          </a:xfrm>
        </p:spPr>
        <p:txBody>
          <a:bodyPr>
            <a:normAutofit/>
          </a:bodyPr>
          <a:lstStyle/>
          <a:p>
            <a:r>
              <a:rPr lang="fi-FI" dirty="0"/>
              <a:t>Alustava (työ)nimi – mahdollisimman informoiva mutta lyhyt, pääongelma ja kohdejoukko jotenkin esille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Gradun tekijän/tekijöiden nimet</a:t>
            </a:r>
          </a:p>
          <a:p>
            <a:endParaRPr lang="fi-FI" dirty="0"/>
          </a:p>
          <a:p>
            <a:r>
              <a:rPr lang="fi-FI" dirty="0"/>
              <a:t>Kertokaa suullisesti, mitä tutkit(te) ja miksi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B6E008-2687-4465-9ABA-09EC1327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21.9.2022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990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isällön paikkamerkki 10" descr="Person with idea concept">
            <a:extLst>
              <a:ext uri="{FF2B5EF4-FFF2-40B4-BE49-F238E27FC236}">
                <a16:creationId xmlns:a16="http://schemas.microsoft.com/office/drawing/2014/main" id="{64AA0B8F-B10B-4927-8A83-91AACB442E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9692" r="17253" b="-1"/>
          <a:stretch/>
        </p:blipFill>
        <p:spPr>
          <a:xfrm>
            <a:off x="3945499" y="10"/>
            <a:ext cx="5198502" cy="6540490"/>
          </a:xfr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00821757-3887-4B65-8098-37CB9B9B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069" y="84386"/>
            <a:ext cx="4741260" cy="1356189"/>
          </a:xfrm>
        </p:spPr>
        <p:txBody>
          <a:bodyPr/>
          <a:lstStyle/>
          <a:p>
            <a:r>
              <a:rPr lang="en-US" dirty="0" err="1"/>
              <a:t>Johdanto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1D6345C-14DE-48B9-A0D8-3D40BBC9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951"/>
            <a:ext cx="3620636" cy="478050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800" dirty="0" err="1"/>
              <a:t>Mitä</a:t>
            </a:r>
            <a:r>
              <a:rPr lang="en-US" sz="2800" dirty="0"/>
              <a:t> </a:t>
            </a:r>
            <a:r>
              <a:rPr lang="en-US" sz="2800" dirty="0" err="1"/>
              <a:t>tiedetään</a:t>
            </a:r>
            <a:r>
              <a:rPr lang="en-US" sz="2800" dirty="0"/>
              <a:t> </a:t>
            </a:r>
            <a:r>
              <a:rPr lang="en-US" sz="2800" dirty="0" err="1"/>
              <a:t>aikaisemman</a:t>
            </a:r>
            <a:r>
              <a:rPr lang="en-US" sz="2800" dirty="0"/>
              <a:t> </a:t>
            </a:r>
            <a:r>
              <a:rPr lang="en-US" sz="2800" dirty="0" err="1"/>
              <a:t>tutkimuksen</a:t>
            </a:r>
            <a:r>
              <a:rPr lang="en-US" sz="2800" dirty="0"/>
              <a:t> </a:t>
            </a:r>
            <a:r>
              <a:rPr lang="en-US" sz="2800" dirty="0" err="1"/>
              <a:t>perusteella</a:t>
            </a:r>
            <a:r>
              <a:rPr lang="en-US" sz="2800" dirty="0"/>
              <a:t>?</a:t>
            </a:r>
          </a:p>
          <a:p>
            <a:pPr marL="342900" indent="-342900">
              <a:buFont typeface="+mj-lt"/>
              <a:buAutoNum type="arabicParenR"/>
            </a:pPr>
            <a:endParaRPr lang="en-US" sz="2800" dirty="0"/>
          </a:p>
          <a:p>
            <a:pPr marL="342900" indent="-342900">
              <a:buFont typeface="+mj-lt"/>
              <a:buAutoNum type="arabicParenR"/>
            </a:pPr>
            <a:r>
              <a:rPr lang="fi-FI" sz="2800" dirty="0"/>
              <a:t>Esittele tunnetuimmat taustateoriat tai mallit tutkimuksen pohjalla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E27FF40-B8EF-44D5-A1E0-87F23FB88C8B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21.9.2022</a:t>
            </a:fld>
            <a:endParaRPr lang="fi-FI" sz="6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chemeClr val="accent1"/>
                </a:solidFill>
              </a:rPr>
              <a:t>JYU. Since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fi-FI" sz="600"/>
          </a:p>
        </p:txBody>
      </p:sp>
    </p:spTree>
    <p:extLst>
      <p:ext uri="{BB962C8B-B14F-4D97-AF65-F5344CB8AC3E}">
        <p14:creationId xmlns:p14="http://schemas.microsoft.com/office/powerpoint/2010/main" val="131988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isällön paikkamerkki 10" descr="Person with idea concept">
            <a:extLst>
              <a:ext uri="{FF2B5EF4-FFF2-40B4-BE49-F238E27FC236}">
                <a16:creationId xmlns:a16="http://schemas.microsoft.com/office/drawing/2014/main" id="{64AA0B8F-B10B-4927-8A83-91AACB442E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9692" r="17253" b="-1"/>
          <a:stretch/>
        </p:blipFill>
        <p:spPr>
          <a:xfrm>
            <a:off x="3945499" y="10"/>
            <a:ext cx="5198502" cy="6540490"/>
          </a:xfr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00821757-3887-4B65-8098-37CB9B9B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069" y="84386"/>
            <a:ext cx="4741260" cy="1356189"/>
          </a:xfrm>
        </p:spPr>
        <p:txBody>
          <a:bodyPr/>
          <a:lstStyle/>
          <a:p>
            <a:r>
              <a:rPr lang="en-US" dirty="0" err="1"/>
              <a:t>Johdanto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1D6345C-14DE-48B9-A0D8-3D40BBC9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951"/>
            <a:ext cx="3620636" cy="478050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endParaRPr lang="en-US" sz="2800" dirty="0"/>
          </a:p>
          <a:p>
            <a:pPr marL="342900" indent="-342900">
              <a:buFont typeface="+mj-lt"/>
              <a:buAutoNum type="arabicParenR"/>
            </a:pPr>
            <a:r>
              <a:rPr lang="fi-FI" sz="2800" dirty="0"/>
              <a:t>Mitä kuitenkin aikaisemmasta tutkimuksesta puuttuu? </a:t>
            </a:r>
          </a:p>
          <a:p>
            <a:pPr marL="342900" indent="-342900">
              <a:buFont typeface="+mj-lt"/>
              <a:buAutoNum type="arabicParenR"/>
            </a:pPr>
            <a:endParaRPr lang="fi-FI" sz="2800" dirty="0"/>
          </a:p>
          <a:p>
            <a:pPr marL="342900" indent="-342900">
              <a:buFont typeface="+mj-lt"/>
              <a:buAutoNum type="arabicParenR"/>
            </a:pPr>
            <a:r>
              <a:rPr lang="fi-FI" sz="2800" dirty="0"/>
              <a:t>Millä tavalla tämä tutkimus paikkaa puuttuvaa tietoa?  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E27FF40-B8EF-44D5-A1E0-87F23FB88C8B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21.9.2022</a:t>
            </a:fld>
            <a:endParaRPr lang="fi-FI" sz="6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chemeClr val="accent1"/>
                </a:solidFill>
              </a:rPr>
              <a:t>JYU. Since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fi-FI" sz="600"/>
          </a:p>
        </p:txBody>
      </p:sp>
    </p:spTree>
    <p:extLst>
      <p:ext uri="{BB962C8B-B14F-4D97-AF65-F5344CB8AC3E}">
        <p14:creationId xmlns:p14="http://schemas.microsoft.com/office/powerpoint/2010/main" val="399207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isällön paikkamerkki 10" descr="Person with idea concept">
            <a:extLst>
              <a:ext uri="{FF2B5EF4-FFF2-40B4-BE49-F238E27FC236}">
                <a16:creationId xmlns:a16="http://schemas.microsoft.com/office/drawing/2014/main" id="{64AA0B8F-B10B-4927-8A83-91AACB442E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9692" r="17253" b="-1"/>
          <a:stretch/>
        </p:blipFill>
        <p:spPr>
          <a:xfrm>
            <a:off x="3945499" y="10"/>
            <a:ext cx="5198502" cy="6540490"/>
          </a:xfr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00821757-3887-4B65-8098-37CB9B9B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069" y="84386"/>
            <a:ext cx="4741260" cy="1356189"/>
          </a:xfrm>
        </p:spPr>
        <p:txBody>
          <a:bodyPr/>
          <a:lstStyle/>
          <a:p>
            <a:r>
              <a:rPr lang="en-US" dirty="0" err="1"/>
              <a:t>Johdanto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1D6345C-14DE-48B9-A0D8-3D40BBC9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951"/>
            <a:ext cx="3620636" cy="478050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endParaRPr lang="en-US" sz="2800" dirty="0"/>
          </a:p>
          <a:p>
            <a:pPr marL="342900" indent="-342900">
              <a:buFont typeface="+mj-lt"/>
              <a:buAutoNum type="arabicParenR"/>
            </a:pPr>
            <a:r>
              <a:rPr lang="fi-FI" sz="2800" dirty="0"/>
              <a:t>Määrittele käyttämäsi käsitteet </a:t>
            </a:r>
          </a:p>
          <a:p>
            <a:pPr marL="342900" indent="-342900">
              <a:buFont typeface="+mj-lt"/>
              <a:buAutoNum type="arabicParenR"/>
            </a:pPr>
            <a:endParaRPr lang="fi-FI" sz="2800" dirty="0"/>
          </a:p>
          <a:p>
            <a:pPr marL="342900" indent="-342900">
              <a:buFont typeface="+mj-lt"/>
              <a:buAutoNum type="arabicParenR"/>
            </a:pPr>
            <a:r>
              <a:rPr lang="fi-FI" sz="2800" dirty="0"/>
              <a:t>Kuvaa ko. aiheen merkitys monipuolisesti 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E27FF40-B8EF-44D5-A1E0-87F23FB88C8B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21.9.2022</a:t>
            </a:fld>
            <a:endParaRPr lang="fi-FI" sz="6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chemeClr val="accent1"/>
                </a:solidFill>
              </a:rPr>
              <a:t>JYU. Since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fi-FI" sz="600"/>
          </a:p>
        </p:txBody>
      </p:sp>
    </p:spTree>
    <p:extLst>
      <p:ext uri="{BB962C8B-B14F-4D97-AF65-F5344CB8AC3E}">
        <p14:creationId xmlns:p14="http://schemas.microsoft.com/office/powerpoint/2010/main" val="213475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8E74434E-2F3A-4230-8FC7-5577EA58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219445"/>
            <a:ext cx="7356324" cy="1019912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Tutkimuskysymykset</a:t>
            </a:r>
            <a:r>
              <a:rPr lang="en-US" dirty="0"/>
              <a:t>  </a:t>
            </a:r>
          </a:p>
        </p:txBody>
      </p:sp>
      <p:pic>
        <p:nvPicPr>
          <p:cNvPr id="10" name="Sisällön paikkamerkki 9" descr="Punaisten nastojen ympyröimä sininen nasta">
            <a:extLst>
              <a:ext uri="{FF2B5EF4-FFF2-40B4-BE49-F238E27FC236}">
                <a16:creationId xmlns:a16="http://schemas.microsoft.com/office/drawing/2014/main" id="{07B59442-B8C9-4095-8DA2-E535373D56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4698"/>
            <a:ext cx="4038600" cy="2691742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94ED1-8C8B-455F-9179-84481CD865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Esittele tutkimuskysymyksesi:  </a:t>
            </a:r>
          </a:p>
          <a:p>
            <a:pPr marL="0" indent="0">
              <a:buNone/>
            </a:pPr>
            <a:r>
              <a:rPr lang="fi-FI" dirty="0"/>
              <a:t>1)</a:t>
            </a:r>
          </a:p>
          <a:p>
            <a:pPr marL="0" indent="0">
              <a:buNone/>
            </a:pPr>
            <a:r>
              <a:rPr lang="fi-FI" dirty="0"/>
              <a:t>2)  </a:t>
            </a:r>
          </a:p>
          <a:p>
            <a:pPr marL="0" indent="0">
              <a:buNone/>
            </a:pPr>
            <a:r>
              <a:rPr lang="fi-FI" dirty="0"/>
              <a:t>3)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fi-FI" sz="60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1A8D66E-D4C1-438C-8B85-C19A0838289F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21.9.2022</a:t>
            </a:fld>
            <a:endParaRPr lang="fi-FI" sz="6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rgbClr val="FF0000"/>
                </a:solidFill>
              </a:rPr>
              <a:t>JYU. Since 1863.</a:t>
            </a:r>
          </a:p>
        </p:txBody>
      </p:sp>
    </p:spTree>
    <p:extLst>
      <p:ext uri="{BB962C8B-B14F-4D97-AF65-F5344CB8AC3E}">
        <p14:creationId xmlns:p14="http://schemas.microsoft.com/office/powerpoint/2010/main" val="195092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8E74434E-2F3A-4230-8FC7-5577EA58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219445"/>
            <a:ext cx="7356324" cy="1019912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Hypoteesi</a:t>
            </a:r>
            <a:r>
              <a:rPr lang="en-US" dirty="0"/>
              <a:t>   </a:t>
            </a:r>
          </a:p>
        </p:txBody>
      </p:sp>
      <p:pic>
        <p:nvPicPr>
          <p:cNvPr id="10" name="Sisällön paikkamerkki 9" descr="Punaisten nastojen ympyröimä sininen nasta">
            <a:extLst>
              <a:ext uri="{FF2B5EF4-FFF2-40B4-BE49-F238E27FC236}">
                <a16:creationId xmlns:a16="http://schemas.microsoft.com/office/drawing/2014/main" id="{07B59442-B8C9-4095-8DA2-E535373D56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4698"/>
            <a:ext cx="4038600" cy="2691742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94ED1-8C8B-455F-9179-84481CD865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Kerro, mitä oletat löytäväsi tutkimuskysymyksilläsi aikaisempien tutkimuksien perusteella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fi-FI" sz="60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1A8D66E-D4C1-438C-8B85-C19A0838289F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21.9.2022</a:t>
            </a:fld>
            <a:endParaRPr lang="fi-FI" sz="6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rgbClr val="FF0000"/>
                </a:solidFill>
              </a:rPr>
              <a:t>JYU. Since 1863.</a:t>
            </a:r>
          </a:p>
        </p:txBody>
      </p:sp>
    </p:spTree>
    <p:extLst>
      <p:ext uri="{BB962C8B-B14F-4D97-AF65-F5344CB8AC3E}">
        <p14:creationId xmlns:p14="http://schemas.microsoft.com/office/powerpoint/2010/main" val="281981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8E74434E-2F3A-4230-8FC7-5577EA58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219445"/>
            <a:ext cx="7356324" cy="1019912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Menetelmät</a:t>
            </a:r>
            <a:r>
              <a:rPr lang="en-US" dirty="0"/>
              <a:t>    </a:t>
            </a:r>
          </a:p>
        </p:txBody>
      </p:sp>
      <p:pic>
        <p:nvPicPr>
          <p:cNvPr id="10" name="Sisällön paikkamerkki 9" descr="Punaisten nastojen ympyröimä sininen nasta">
            <a:extLst>
              <a:ext uri="{FF2B5EF4-FFF2-40B4-BE49-F238E27FC236}">
                <a16:creationId xmlns:a16="http://schemas.microsoft.com/office/drawing/2014/main" id="{07B59442-B8C9-4095-8DA2-E535373D56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4698"/>
            <a:ext cx="4038600" cy="2691742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94ED1-8C8B-455F-9179-84481CD865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Kuvaa: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Keitä tutkit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Millä tavalla (mittarit)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Aineistonkeruu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Aineiston käsittely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Tutkimuseettiset asiat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fi-FI" sz="60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1A8D66E-D4C1-438C-8B85-C19A0838289F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21.9.2022</a:t>
            </a:fld>
            <a:endParaRPr lang="fi-FI" sz="6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rgbClr val="FF0000"/>
                </a:solidFill>
              </a:rPr>
              <a:t>JYU. Since 1863.</a:t>
            </a:r>
          </a:p>
        </p:txBody>
      </p:sp>
    </p:spTree>
    <p:extLst>
      <p:ext uri="{BB962C8B-B14F-4D97-AF65-F5344CB8AC3E}">
        <p14:creationId xmlns:p14="http://schemas.microsoft.com/office/powerpoint/2010/main" val="163182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748139-3868-4CFC-8C10-C5D66151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rgbClr val="FF0000"/>
                </a:solidFill>
              </a:rPr>
              <a:t>JYU.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D5335-2862-4909-B923-8C333722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fi-FI" sz="60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3682E09-C171-9909-FDD9-527F7766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8" y="259599"/>
            <a:ext cx="7368419" cy="1019912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suunniteltu</a:t>
            </a:r>
            <a:r>
              <a:rPr lang="en-US" dirty="0"/>
              <a:t> </a:t>
            </a:r>
            <a:r>
              <a:rPr lang="en-US" dirty="0" err="1"/>
              <a:t>aikataulu</a:t>
            </a:r>
            <a:r>
              <a:rPr lang="en-US" dirty="0"/>
              <a:t> </a:t>
            </a:r>
          </a:p>
        </p:txBody>
      </p:sp>
      <p:pic>
        <p:nvPicPr>
          <p:cNvPr id="9" name="Content Placeholder 8" descr="Half face clock on a wall">
            <a:extLst>
              <a:ext uri="{FF2B5EF4-FFF2-40B4-BE49-F238E27FC236}">
                <a16:creationId xmlns:a16="http://schemas.microsoft.com/office/drawing/2014/main" id="{5D9EA6D4-0398-443E-808F-F2F52A652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73" y="1462181"/>
            <a:ext cx="6329383" cy="4557156"/>
          </a:xfr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2C0A15-E184-4AE2-A81B-80838BE6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1A8D66E-D4C1-438C-8B85-C19A0838289F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21.9.2022</a:t>
            </a:fld>
            <a:endParaRPr lang="fi-FI" sz="600"/>
          </a:p>
        </p:txBody>
      </p:sp>
    </p:spTree>
    <p:extLst>
      <p:ext uri="{BB962C8B-B14F-4D97-AF65-F5344CB8AC3E}">
        <p14:creationId xmlns:p14="http://schemas.microsoft.com/office/powerpoint/2010/main" val="1738930588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187</Words>
  <Application>Microsoft Office PowerPoint</Application>
  <PresentationFormat>On-screen Show (4:3)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JYU Otsikkodiat</vt:lpstr>
      <vt:lpstr>JYU sisältö pohjat</vt:lpstr>
      <vt:lpstr>2_Mukautettu suunnittelumalli</vt:lpstr>
      <vt:lpstr>OHJEITA TUTKIMUSSUUNNITELMAN ESITTÄMISEEN </vt:lpstr>
      <vt:lpstr>Aloitusdia</vt:lpstr>
      <vt:lpstr>Johdanto</vt:lpstr>
      <vt:lpstr>Johdanto</vt:lpstr>
      <vt:lpstr>Johdanto</vt:lpstr>
      <vt:lpstr>Tutkimuskysymykset  </vt:lpstr>
      <vt:lpstr>Hypoteesi   </vt:lpstr>
      <vt:lpstr>Menetelmät    </vt:lpstr>
      <vt:lpstr>Työn suunniteltu aikataulu </vt:lpstr>
      <vt:lpstr>Työssä epäselvää - haastekohdat </vt:lpstr>
    </vt:vector>
  </TitlesOfParts>
  <Company>ID Partners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Jenny Korhonen</dc:creator>
  <cp:lastModifiedBy>Niemistö, Donna</cp:lastModifiedBy>
  <cp:revision>87</cp:revision>
  <dcterms:created xsi:type="dcterms:W3CDTF">2017-01-24T13:51:20Z</dcterms:created>
  <dcterms:modified xsi:type="dcterms:W3CDTF">2022-09-21T14:01:58Z</dcterms:modified>
</cp:coreProperties>
</file>