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70" r:id="rId6"/>
    <p:sldId id="271" r:id="rId7"/>
    <p:sldId id="264" r:id="rId8"/>
    <p:sldId id="275" r:id="rId9"/>
    <p:sldId id="277" r:id="rId10"/>
    <p:sldId id="278" r:id="rId11"/>
    <p:sldId id="276" r:id="rId12"/>
    <p:sldId id="273" r:id="rId13"/>
    <p:sldId id="280" r:id="rId14"/>
    <p:sldId id="279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1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94660"/>
  </p:normalViewPr>
  <p:slideViewPr>
    <p:cSldViewPr snapToGrid="0">
      <p:cViewPr varScale="1">
        <p:scale>
          <a:sx n="58" d="100"/>
          <a:sy n="58" d="100"/>
        </p:scale>
        <p:origin x="7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kielisenoppijanmatkassa.fi/kielitietoisuus-eri-tiedonaloilla/oppikirjatekstit/alakoulun-ylli/" TargetMode="External"/><Relationship Id="rId2" Type="http://schemas.openxmlformats.org/officeDocument/2006/relationships/hyperlink" Target="https://padlet.com/pauliinasopanen/kielitietoinen_toiminta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kihanke.fi/" TargetMode="External"/><Relationship Id="rId2" Type="http://schemas.openxmlformats.org/officeDocument/2006/relationships/hyperlink" Target="https://dived.fi/kielitietoisia-kaytanteita-opettajill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nikielisenoppijanmatkassa.fi/" TargetMode="External"/><Relationship Id="rId5" Type="http://schemas.openxmlformats.org/officeDocument/2006/relationships/hyperlink" Target="http://www.listiac.org/" TargetMode="External"/><Relationship Id="rId4" Type="http://schemas.openxmlformats.org/officeDocument/2006/relationships/hyperlink" Target="https://inouterasmus.wixsite.com/resources/language-portrait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0725" y="944151"/>
            <a:ext cx="10318418" cy="3473612"/>
          </a:xfrm>
        </p:spPr>
        <p:txBody>
          <a:bodyPr/>
          <a:lstStyle/>
          <a:p>
            <a:r>
              <a:rPr lang="fi-FI" sz="4400" dirty="0" smtClean="0"/>
              <a:t>POMM1002 </a:t>
            </a:r>
            <a:br>
              <a:rPr lang="fi-FI" sz="4400" dirty="0" smtClean="0"/>
            </a:br>
            <a:r>
              <a:rPr lang="fi-FI" sz="4400" dirty="0" smtClean="0"/>
              <a:t>Johdanto monialaisiin opintoihin</a:t>
            </a:r>
            <a:endParaRPr lang="fi-FI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3012" y="4219460"/>
            <a:ext cx="8045373" cy="1586429"/>
          </a:xfrm>
        </p:spPr>
        <p:txBody>
          <a:bodyPr>
            <a:normAutofit/>
          </a:bodyPr>
          <a:lstStyle/>
          <a:p>
            <a:r>
              <a:rPr lang="fi-FI" dirty="0" smtClean="0"/>
              <a:t>Emma Kostiainen</a:t>
            </a:r>
          </a:p>
          <a:p>
            <a:r>
              <a:rPr lang="fi-FI" cap="none" dirty="0" smtClean="0"/>
              <a:t>emma.kostiainen@jyu.fi</a:t>
            </a:r>
          </a:p>
          <a:p>
            <a:r>
              <a:rPr lang="fi-FI" dirty="0" smtClean="0"/>
              <a:t>Kimo </a:t>
            </a:r>
            <a:r>
              <a:rPr lang="fi-FI" dirty="0" err="1" smtClean="0"/>
              <a:t>sl</a:t>
            </a:r>
            <a:r>
              <a:rPr lang="fi-FI" dirty="0" smtClean="0"/>
              <a:t> 2020</a:t>
            </a:r>
          </a:p>
          <a:p>
            <a:r>
              <a:rPr lang="fi-FI" sz="1600" dirty="0" smtClean="0"/>
              <a:t>(materiaali opettajatiimin työstämää)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528542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417" y="151031"/>
            <a:ext cx="11182119" cy="565065"/>
          </a:xfrm>
        </p:spPr>
        <p:txBody>
          <a:bodyPr>
            <a:normAutofit/>
          </a:bodyPr>
          <a:lstStyle/>
          <a:p>
            <a:r>
              <a:rPr lang="fi-FI" sz="2800" dirty="0" smtClean="0"/>
              <a:t>Pienryhmissä: valitkaa toinen oheisista tehtävistä </a:t>
            </a:r>
            <a:endParaRPr lang="fi-FI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925417" y="597532"/>
            <a:ext cx="4800600" cy="583894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/>
              <a:t>Tarkastelkaa </a:t>
            </a:r>
            <a:r>
              <a:rPr lang="fi-FI" dirty="0" smtClean="0"/>
              <a:t>pienryhmässä </a:t>
            </a:r>
            <a:r>
              <a:rPr lang="fi-FI" dirty="0"/>
              <a:t>luennolla esiteltyä </a:t>
            </a:r>
            <a:r>
              <a:rPr lang="fi-FI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havainnointilomaketta kielitietoisesta opetuksesta (löytyy Peda.net-sivultamme)</a:t>
            </a:r>
            <a:endParaRPr lang="fi-FI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fi-FI" dirty="0" smtClean="0"/>
              <a:t>Pohtikaa, </a:t>
            </a:r>
            <a:r>
              <a:rPr lang="fi-FI" dirty="0"/>
              <a:t>mitkä osiot </a:t>
            </a:r>
            <a:r>
              <a:rPr lang="fi-FI" dirty="0" smtClean="0"/>
              <a:t>havainnointi-lomakkeesta ovat </a:t>
            </a:r>
            <a:r>
              <a:rPr lang="fi-FI" dirty="0"/>
              <a:t>helposti ymmärrettäviä ja mitkä taas kaipaisivat lisää opastusta</a:t>
            </a:r>
          </a:p>
          <a:p>
            <a:r>
              <a:rPr lang="fi-FI" dirty="0"/>
              <a:t>Avatkaa </a:t>
            </a:r>
            <a:r>
              <a:rPr lang="fi-FI" dirty="0" err="1"/>
              <a:t>padlet</a:t>
            </a:r>
            <a:r>
              <a:rPr lang="fi-FI" dirty="0"/>
              <a:t>: </a:t>
            </a:r>
            <a:r>
              <a:rPr lang="fi-FI" dirty="0">
                <a:hlinkClick r:id="rId2"/>
              </a:rPr>
              <a:t>https://padlet.com/pauliinasopanen/kielitietoinen_toiminta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Käykää pienryhmässä tykkäämässä niistä aiheista, joiden tehtävänantoa piditte selkeänä</a:t>
            </a:r>
          </a:p>
          <a:p>
            <a:pPr lvl="1"/>
            <a:r>
              <a:rPr lang="fi-FI" dirty="0"/>
              <a:t>Kommentoikaa jokaista aluetta keskustelujenne pohjalta</a:t>
            </a:r>
          </a:p>
          <a:p>
            <a:pPr lvl="1"/>
            <a:r>
              <a:rPr lang="fi-FI" dirty="0"/>
              <a:t>Voitte kommentoida esimerkiksi</a:t>
            </a:r>
          </a:p>
          <a:p>
            <a:pPr lvl="2"/>
            <a:r>
              <a:rPr lang="fi-FI" dirty="0"/>
              <a:t>Mitkä kohdat vaatisivat </a:t>
            </a:r>
            <a:r>
              <a:rPr lang="fi-FI" dirty="0" smtClean="0"/>
              <a:t>selkeytystä? </a:t>
            </a:r>
            <a:endParaRPr lang="fi-FI" dirty="0"/>
          </a:p>
          <a:p>
            <a:pPr lvl="2"/>
            <a:r>
              <a:rPr lang="fi-FI" dirty="0"/>
              <a:t>Miten voisitte hyödyntää lomaketta luokkahuonehavainnointien </a:t>
            </a:r>
            <a:r>
              <a:rPr lang="fi-FI" smtClean="0"/>
              <a:t>aikana?</a:t>
            </a:r>
            <a:endParaRPr lang="fi-FI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632159" y="597531"/>
            <a:ext cx="5210978" cy="5838941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/>
              <a:t>Pohtikaa kielitietoisuutta alakoulun yllin oppitunnilla </a:t>
            </a:r>
            <a:r>
              <a:rPr lang="fi-FI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Monikielisen oppijan matkassa </a:t>
            </a:r>
            <a:r>
              <a:rPr lang="fi-FI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-sivuston </a:t>
            </a:r>
            <a:r>
              <a:rPr lang="fi-FI" dirty="0" smtClean="0"/>
              <a:t>avulla:</a:t>
            </a:r>
          </a:p>
          <a:p>
            <a:pPr marL="0" indent="0">
              <a:buNone/>
            </a:pPr>
            <a:r>
              <a:rPr lang="fi-FI" dirty="0" smtClean="0"/>
              <a:t> </a:t>
            </a:r>
            <a:r>
              <a:rPr lang="fi-FI" dirty="0">
                <a:hlinkClick r:id="rId3"/>
              </a:rPr>
              <a:t>https://</a:t>
            </a:r>
            <a:r>
              <a:rPr lang="fi-FI" dirty="0" smtClean="0">
                <a:hlinkClick r:id="rId3"/>
              </a:rPr>
              <a:t>monikielisenoppijanmatkassa.fi/kielitietoisuus-eri-tiedonaloilla/oppikirjatekstit/alakoulun-ylli/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Tehkää </a:t>
            </a:r>
            <a:r>
              <a:rPr lang="fi-FI" dirty="0"/>
              <a:t>sivuston tehtäviä yhdessä ja </a:t>
            </a:r>
            <a:r>
              <a:rPr lang="fi-FI" dirty="0" smtClean="0"/>
              <a:t>pyrkikää </a:t>
            </a:r>
            <a:r>
              <a:rPr lang="fi-FI" dirty="0"/>
              <a:t>löytämään näihin sopivat vastaukset sekä </a:t>
            </a:r>
            <a:r>
              <a:rPr lang="fi-FI" dirty="0" smtClean="0"/>
              <a:t>pohtikaa </a:t>
            </a:r>
            <a:r>
              <a:rPr lang="fi-FI" dirty="0"/>
              <a:t>tehtävää kielitietoisesta </a:t>
            </a:r>
            <a:r>
              <a:rPr lang="fi-FI" dirty="0" smtClean="0"/>
              <a:t>näkökulmasta -&gt; miten tehtävät kehittävät oppilaan kielitietoisuutta?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Minkälaisia </a:t>
            </a:r>
            <a:r>
              <a:rPr lang="fi-FI" dirty="0"/>
              <a:t>ajatuksia tämä tehtävä herätti liittyen kielitietoiseen opettamiseen ja opettamiseen </a:t>
            </a:r>
            <a:r>
              <a:rPr lang="fi-FI" dirty="0" smtClean="0"/>
              <a:t>ylipäätään?</a:t>
            </a:r>
            <a:endParaRPr lang="fi-FI" dirty="0"/>
          </a:p>
          <a:p>
            <a:endParaRPr lang="fi-FI" dirty="0"/>
          </a:p>
        </p:txBody>
      </p:sp>
      <p:pic>
        <p:nvPicPr>
          <p:cNvPr id="8" name="Picture 2" descr="QR code for this padlet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" y="4620184"/>
            <a:ext cx="1475929" cy="147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19793" y="6436472"/>
            <a:ext cx="8095934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fi-FI" b="1" dirty="0" smtClean="0"/>
              <a:t>MITÄ OIVALSIN KIELITIETOISESTA OPETUKSESTA &amp; OPPIMISESTA?</a:t>
            </a:r>
            <a:endParaRPr lang="fi-FI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70436" y="2429300"/>
            <a:ext cx="693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TAI</a:t>
            </a:r>
            <a:endParaRPr lang="fi-FI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756668" y="1222391"/>
            <a:ext cx="696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OR</a:t>
            </a:r>
            <a:endParaRPr lang="fi-FI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622686" y="4761427"/>
            <a:ext cx="1112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ELLER</a:t>
            </a:r>
            <a:endParaRPr lang="fi-FI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590626" y="3457412"/>
            <a:ext cx="114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ODER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514506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484" y="382385"/>
            <a:ext cx="10862632" cy="1492132"/>
          </a:xfrm>
        </p:spPr>
        <p:txBody>
          <a:bodyPr/>
          <a:lstStyle/>
          <a:p>
            <a:r>
              <a:rPr lang="fi-FI" dirty="0" smtClean="0"/>
              <a:t>Hyödyllisiä sivustoja kielitietoiseen opettamiseen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158866"/>
          </a:xfrm>
        </p:spPr>
        <p:txBody>
          <a:bodyPr>
            <a:normAutofit fontScale="92500" lnSpcReduction="10000"/>
          </a:bodyPr>
          <a:lstStyle/>
          <a:p>
            <a:r>
              <a:rPr lang="fi-FI" dirty="0" err="1" smtClean="0"/>
              <a:t>DivEd</a:t>
            </a:r>
            <a:r>
              <a:rPr lang="fi-FI" dirty="0" smtClean="0"/>
              <a:t> </a:t>
            </a:r>
            <a:r>
              <a:rPr lang="fi-FI" dirty="0"/>
              <a:t>– </a:t>
            </a:r>
            <a:r>
              <a:rPr lang="fi-FI" dirty="0" err="1"/>
              <a:t>Diversity</a:t>
            </a:r>
            <a:r>
              <a:rPr lang="fi-FI" dirty="0"/>
              <a:t> in </a:t>
            </a:r>
            <a:r>
              <a:rPr lang="fi-FI" dirty="0" err="1"/>
              <a:t>education</a:t>
            </a:r>
            <a:r>
              <a:rPr lang="fi-FI" dirty="0"/>
              <a:t>: Kielitietoisia käytänteitä opettajille </a:t>
            </a:r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dived.fi/kielitietoisia-kaytanteita-opettajille/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r>
              <a:rPr lang="fi-FI" dirty="0" smtClean="0"/>
              <a:t>IKI-hanke</a:t>
            </a:r>
            <a:r>
              <a:rPr lang="fi-FI" dirty="0"/>
              <a:t>: </a:t>
            </a:r>
            <a:r>
              <a:rPr lang="fi-FI" dirty="0">
                <a:hlinkClick r:id="rId3"/>
              </a:rPr>
              <a:t>https://</a:t>
            </a:r>
            <a:r>
              <a:rPr lang="fi-FI" dirty="0" smtClean="0">
                <a:hlinkClick r:id="rId3"/>
              </a:rPr>
              <a:t>ikihanke.fi</a:t>
            </a:r>
            <a:endParaRPr lang="fi-FI" dirty="0" smtClean="0"/>
          </a:p>
          <a:p>
            <a:endParaRPr lang="fi-FI" dirty="0"/>
          </a:p>
          <a:p>
            <a:r>
              <a:rPr lang="fi-FI" dirty="0" smtClean="0"/>
              <a:t>Language </a:t>
            </a:r>
            <a:r>
              <a:rPr lang="fi-FI" dirty="0" err="1"/>
              <a:t>portraits</a:t>
            </a:r>
            <a:r>
              <a:rPr lang="fi-FI" dirty="0"/>
              <a:t>: </a:t>
            </a:r>
            <a:r>
              <a:rPr lang="fi-FI" dirty="0">
                <a:hlinkClick r:id="rId4"/>
              </a:rPr>
              <a:t>https://</a:t>
            </a:r>
            <a:r>
              <a:rPr lang="fi-FI" dirty="0" smtClean="0">
                <a:hlinkClick r:id="rId4"/>
              </a:rPr>
              <a:t>inouterasmus.wixsite.com/resources/language-portraits</a:t>
            </a:r>
            <a:endParaRPr lang="fi-FI" dirty="0" smtClean="0"/>
          </a:p>
          <a:p>
            <a:endParaRPr lang="fi-FI" dirty="0"/>
          </a:p>
          <a:p>
            <a:r>
              <a:rPr lang="fi-FI" dirty="0" err="1" smtClean="0"/>
              <a:t>LISTiac</a:t>
            </a:r>
            <a:r>
              <a:rPr lang="fi-FI" dirty="0" smtClean="0"/>
              <a:t> </a:t>
            </a:r>
            <a:r>
              <a:rPr lang="fi-FI" dirty="0"/>
              <a:t>– </a:t>
            </a:r>
            <a:r>
              <a:rPr lang="fi-FI" dirty="0" err="1"/>
              <a:t>Linguistically</a:t>
            </a:r>
            <a:r>
              <a:rPr lang="fi-FI" dirty="0"/>
              <a:t> </a:t>
            </a:r>
            <a:r>
              <a:rPr lang="fi-FI" dirty="0" err="1"/>
              <a:t>sensitive</a:t>
            </a:r>
            <a:r>
              <a:rPr lang="fi-FI" dirty="0"/>
              <a:t> </a:t>
            </a:r>
            <a:r>
              <a:rPr lang="fi-FI" dirty="0" err="1"/>
              <a:t>teaching</a:t>
            </a:r>
            <a:r>
              <a:rPr lang="fi-FI" dirty="0"/>
              <a:t> in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classrooms</a:t>
            </a:r>
            <a:r>
              <a:rPr lang="fi-FI" dirty="0"/>
              <a:t> – </a:t>
            </a:r>
            <a:r>
              <a:rPr lang="fi-FI" dirty="0" smtClean="0">
                <a:hlinkClick r:id="rId5"/>
              </a:rPr>
              <a:t>www.listiac.org</a:t>
            </a:r>
            <a:endParaRPr lang="fi-FI" dirty="0"/>
          </a:p>
          <a:p>
            <a:endParaRPr lang="fi-FI" dirty="0" smtClean="0"/>
          </a:p>
          <a:p>
            <a:r>
              <a:rPr lang="fi-FI" dirty="0" smtClean="0"/>
              <a:t>Monikielisen </a:t>
            </a:r>
            <a:r>
              <a:rPr lang="fi-FI" dirty="0"/>
              <a:t>oppijan matkassa </a:t>
            </a:r>
            <a:r>
              <a:rPr lang="fi-FI" dirty="0">
                <a:hlinkClick r:id="rId6"/>
              </a:rPr>
              <a:t>https://</a:t>
            </a:r>
            <a:r>
              <a:rPr lang="fi-FI" dirty="0" smtClean="0">
                <a:hlinkClick r:id="rId6"/>
              </a:rPr>
              <a:t>monikielisenoppijanmatkassa.fi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 </a:t>
            </a:r>
            <a:r>
              <a:rPr lang="fi-FI" dirty="0"/>
              <a:t>– Katso esimerkiksi </a:t>
            </a:r>
            <a:r>
              <a:rPr lang="fi-FI" dirty="0" smtClean="0"/>
              <a:t>osiot </a:t>
            </a:r>
            <a:r>
              <a:rPr lang="fi-FI" i="1" dirty="0" smtClean="0"/>
              <a:t>Kielitietoinen </a:t>
            </a:r>
            <a:r>
              <a:rPr lang="fi-FI" i="1" dirty="0"/>
              <a:t>opetus</a:t>
            </a:r>
            <a:r>
              <a:rPr lang="fi-FI" dirty="0"/>
              <a:t> ja </a:t>
            </a:r>
            <a:r>
              <a:rPr lang="fi-FI" i="1" dirty="0"/>
              <a:t>Tiedonalojen kieli</a:t>
            </a:r>
            <a:r>
              <a:rPr lang="fi-FI" dirty="0"/>
              <a:t> – Vinkkejä ja kokeiluja</a:t>
            </a:r>
          </a:p>
        </p:txBody>
      </p:sp>
    </p:spTree>
    <p:extLst>
      <p:ext uri="{BB962C8B-B14F-4D97-AF65-F5344CB8AC3E}">
        <p14:creationId xmlns:p14="http://schemas.microsoft.com/office/powerpoint/2010/main" val="2763047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108" y="109754"/>
            <a:ext cx="10178322" cy="1492132"/>
          </a:xfrm>
        </p:spPr>
        <p:txBody>
          <a:bodyPr/>
          <a:lstStyle/>
          <a:p>
            <a:pPr algn="ctr"/>
            <a:r>
              <a:rPr lang="fi-FI" dirty="0" smtClean="0"/>
              <a:t>Seuraavilla viikoilla</a:t>
            </a:r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1" y="1708727"/>
            <a:ext cx="9836726" cy="470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18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382385"/>
            <a:ext cx="10591455" cy="1193027"/>
          </a:xfrm>
        </p:spPr>
        <p:txBody>
          <a:bodyPr/>
          <a:lstStyle/>
          <a:p>
            <a:r>
              <a:rPr lang="fi-FI" dirty="0" smtClean="0"/>
              <a:t>Kielitietoinen, monikielinen koulu</a:t>
            </a:r>
            <a:endParaRPr lang="fi-FI" dirty="0"/>
          </a:p>
        </p:txBody>
      </p:sp>
      <p:pic>
        <p:nvPicPr>
          <p:cNvPr id="4" name="Content Placeholder 3" descr="Language and Its Developmen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158" y="1971963"/>
            <a:ext cx="9716877" cy="4026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2124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382385"/>
            <a:ext cx="11038901" cy="1492132"/>
          </a:xfrm>
        </p:spPr>
        <p:txBody>
          <a:bodyPr/>
          <a:lstStyle/>
          <a:p>
            <a:r>
              <a:rPr lang="fi-FI" dirty="0"/>
              <a:t>MATKALLA </a:t>
            </a:r>
            <a:r>
              <a:rPr lang="fi-FI" dirty="0" smtClean="0"/>
              <a:t>SUOMESSA…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Valitse </a:t>
            </a:r>
            <a:r>
              <a:rPr lang="fi-FI" dirty="0"/>
              <a:t>jokin itsellesi läheinen kielen vaihtelun muoto, käyttämäsi ”suomen kieli”, ja puhu sitä </a:t>
            </a:r>
            <a:r>
              <a:rPr lang="fi-FI" dirty="0" smtClean="0"/>
              <a:t>hetken aikaa toisille </a:t>
            </a:r>
            <a:r>
              <a:rPr lang="fi-FI" dirty="0"/>
              <a:t>kohdatessasi </a:t>
            </a:r>
            <a:r>
              <a:rPr lang="fi-FI" dirty="0" smtClean="0"/>
              <a:t>heitä pienryhmässä (</a:t>
            </a:r>
            <a:r>
              <a:rPr lang="fi-FI" dirty="0"/>
              <a:t>voit olla myös kielesi kanssa ”roolissa</a:t>
            </a:r>
            <a:r>
              <a:rPr lang="fi-FI" dirty="0" smtClean="0"/>
              <a:t>”).</a:t>
            </a:r>
          </a:p>
          <a:p>
            <a:endParaRPr lang="fi-FI" dirty="0" smtClean="0"/>
          </a:p>
          <a:p>
            <a:r>
              <a:rPr lang="fi-FI" dirty="0" smtClean="0"/>
              <a:t>Keskustelkaa</a:t>
            </a:r>
            <a:r>
              <a:rPr lang="fi-FI" dirty="0" smtClean="0"/>
              <a:t>: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→ </a:t>
            </a:r>
            <a:r>
              <a:rPr lang="fi-FI" dirty="0"/>
              <a:t>Miltä tuntui käyttää ko. variaatiota tässä tilanteessa</a:t>
            </a:r>
            <a:r>
              <a:rPr lang="fi-FI" dirty="0" smtClean="0"/>
              <a:t>?</a:t>
            </a:r>
          </a:p>
          <a:p>
            <a:pPr marL="0" indent="0">
              <a:buNone/>
            </a:pPr>
            <a:r>
              <a:rPr lang="fi-FI" dirty="0" smtClean="0"/>
              <a:t>→ </a:t>
            </a:r>
            <a:r>
              <a:rPr lang="fi-FI" dirty="0"/>
              <a:t>Miltä toisten käyttämät variaatiot sinusta tuntuivat</a:t>
            </a:r>
            <a:r>
              <a:rPr lang="fi-FI" dirty="0" smtClean="0"/>
              <a:t>?</a:t>
            </a:r>
          </a:p>
          <a:p>
            <a:pPr marL="0" indent="0">
              <a:buNone/>
            </a:pPr>
            <a:r>
              <a:rPr lang="fi-FI" dirty="0" smtClean="0"/>
              <a:t>→ </a:t>
            </a:r>
            <a:r>
              <a:rPr lang="fi-FI" dirty="0"/>
              <a:t>Mitä muita ajatuksia heräsi?</a:t>
            </a:r>
          </a:p>
        </p:txBody>
      </p:sp>
    </p:spTree>
    <p:extLst>
      <p:ext uri="{BB962C8B-B14F-4D97-AF65-F5344CB8AC3E}">
        <p14:creationId xmlns:p14="http://schemas.microsoft.com/office/powerpoint/2010/main" val="2735954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383" y="382385"/>
            <a:ext cx="10818563" cy="1492132"/>
          </a:xfrm>
        </p:spPr>
        <p:txBody>
          <a:bodyPr>
            <a:noAutofit/>
          </a:bodyPr>
          <a:lstStyle/>
          <a:p>
            <a:pPr algn="ctr"/>
            <a:r>
              <a:rPr lang="fi-FI" sz="2800" dirty="0" smtClean="0">
                <a:solidFill>
                  <a:schemeClr val="accent1">
                    <a:lumMod val="75000"/>
                  </a:schemeClr>
                </a:solidFill>
              </a:rPr>
              <a:t>Sananen luennosta?</a:t>
            </a:r>
            <a:endParaRPr lang="fi-FI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Content Placeholder 4" descr="CE2 • Littérature • Rallye Lectur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691" y="1191491"/>
            <a:ext cx="7629236" cy="5209309"/>
          </a:xfrm>
        </p:spPr>
      </p:pic>
    </p:spTree>
    <p:extLst>
      <p:ext uri="{BB962C8B-B14F-4D97-AF65-F5344CB8AC3E}">
        <p14:creationId xmlns:p14="http://schemas.microsoft.com/office/powerpoint/2010/main" val="760789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475" y="1812276"/>
            <a:ext cx="10178322" cy="359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2800" b="1" dirty="0" smtClean="0"/>
              <a:t>”Jokainen yhteisö ja yhteisön jäsen on monikielinen. Eri kielten käyttö rinnakkain koulun arjessa nähdään luontevana ja kieliä arvostetaan. […] Kielitietoisessa koulussa jokainen aikuinen on kielellinen malli ja myös opettamansa oppiaineen kielen opettaja.”</a:t>
            </a:r>
          </a:p>
          <a:p>
            <a:pPr marL="0" indent="0" algn="ctr">
              <a:buNone/>
            </a:pPr>
            <a:r>
              <a:rPr lang="fi-FI" sz="2800" b="1" dirty="0" smtClean="0"/>
              <a:t>(Perusopetuksen opetussuunnitelma 2014, 28)</a:t>
            </a:r>
            <a:endParaRPr lang="fi-FI" sz="2800" b="1" dirty="0"/>
          </a:p>
        </p:txBody>
      </p:sp>
    </p:spTree>
    <p:extLst>
      <p:ext uri="{BB962C8B-B14F-4D97-AF65-F5344CB8AC3E}">
        <p14:creationId xmlns:p14="http://schemas.microsoft.com/office/powerpoint/2010/main" val="290917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578" y="253388"/>
            <a:ext cx="10488770" cy="5947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665205" y="6367750"/>
            <a:ext cx="4073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Pauliina Sopanen &amp; Josephine Moate 2020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228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508" y="211845"/>
            <a:ext cx="9191625" cy="5905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2834" y="6301648"/>
            <a:ext cx="4073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Pauliina Sopanen &amp; Josephine Moate 2020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0715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7798" y="532304"/>
            <a:ext cx="9551830" cy="50862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55884" y="6026227"/>
            <a:ext cx="4073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Pauliina Sopanen &amp; Josephine Moate 2020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6220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450" y="286438"/>
            <a:ext cx="11051008" cy="617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32862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3121EB550B5A4AA946CD6BF70042A8" ma:contentTypeVersion="0" ma:contentTypeDescription="Create a new document." ma:contentTypeScope="" ma:versionID="cfbf2edffe41c5d63bc87a946f9e1f9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E0CE25-0BCD-4542-B68B-E95D794311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9E3764-8566-49D7-90C0-9AD29024A414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CFEE1D8-9AB8-4188-8042-91956B7ABB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550</TotalTime>
  <Words>333</Words>
  <Application>Microsoft Office PowerPoint</Application>
  <PresentationFormat>Widescreen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Gill Sans MT</vt:lpstr>
      <vt:lpstr>Impact</vt:lpstr>
      <vt:lpstr>Badge</vt:lpstr>
      <vt:lpstr>POMM1002  Johdanto monialaisiin opintoihin</vt:lpstr>
      <vt:lpstr>Kielitietoinen, monikielinen koulu</vt:lpstr>
      <vt:lpstr>MATKALLA SUOMESSA…</vt:lpstr>
      <vt:lpstr>Sananen luennosta?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Pienryhmissä: valitkaa toinen oheisista tehtävistä </vt:lpstr>
      <vt:lpstr>Hyödyllisiä sivustoja kielitietoiseen opettamiseen</vt:lpstr>
      <vt:lpstr>Seuraavilla viikoilla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POMM1002  Johdanto monialaisiin opintoihin</dc:title>
  <dc:creator>Kostiainen, Emma</dc:creator>
  <cp:lastModifiedBy>Kostiainen, Emma</cp:lastModifiedBy>
  <cp:revision>58</cp:revision>
  <dcterms:created xsi:type="dcterms:W3CDTF">2020-09-08T07:50:41Z</dcterms:created>
  <dcterms:modified xsi:type="dcterms:W3CDTF">2020-10-07T14:33:44Z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0x010100C83121EB550B5A4AA946CD6BF70042A8</vt:lpwstr>
  </property>
</Properties>
</file>