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embeddedFontLst>
    <p:embeddedFont>
      <p:font typeface="Merriweather Sans" panose="020B0604020202020204" charset="0"/>
      <p:italic r:id="rId11"/>
      <p:boldItalic r:id="rId12"/>
    </p:embeddedFont>
    <p:embeddedFont>
      <p:font typeface="Verdana" panose="020B0604030504040204" pitchFamily="3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36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3464458932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  <p:extLst>
      <p:ext uri="{BB962C8B-B14F-4D97-AF65-F5344CB8AC3E}">
        <p14:creationId xmlns:p14="http://schemas.microsoft.com/office/powerpoint/2010/main" val="1497482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51242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0" name="Shape 10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675173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07" name="Shape 10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746173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Shape 11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4" name="Shape 11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06892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20" name="Shape 12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2256297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27" name="Shape 1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8435601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Shape 13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33" name="Shape 13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654653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Shape 1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6" name="Shape 1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Shape 1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hape 25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6" name="Shape 26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Shape 31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Shape 5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4" name="Shape 5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1pPr>
            <a:lvl2pPr marL="457200" marR="0" lvl="1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2pPr>
            <a:lvl3pPr marL="914400" marR="0" lvl="2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3pPr>
            <a:lvl4pPr marL="1371600" marR="0" lvl="3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4pPr>
            <a:lvl5pPr marL="1828800" marR="0" lvl="4" indent="0" algn="l" rtl="0">
              <a:spcBef>
                <a:spcPts val="0"/>
              </a:spcBef>
              <a:spcAft>
                <a:spcPts val="0"/>
              </a:spcAft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fld id="{00000000-1234-1234-1234-123412341234}" type="slidenum">
              <a:rPr lang="fi-FI" sz="2400" b="0" i="1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‹#›</a:t>
            </a:fld>
            <a:endParaRPr lang="fi-FI" sz="2400" b="0" i="1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Shape 10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3" name="Shape 13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Forum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/>
          <p:nvPr/>
        </p:nvSpPr>
        <p:spPr>
          <a:xfrm>
            <a:off x="4267200" y="1981200"/>
            <a:ext cx="2607353" cy="120032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x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Luvun otsikko</a:t>
            </a:r>
          </a:p>
        </p:txBody>
      </p:sp>
      <p:pic>
        <p:nvPicPr>
          <p:cNvPr id="89" name="Shape 8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419600" y="2133600"/>
            <a:ext cx="3464700" cy="12003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13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Maailmantalous muutoksessa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352999"/>
            <a:ext cx="7772400" cy="95529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/>
              <a:t>Mitä tietoja kuvio antaa keskiluokan kulutuksesta?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marR="0" lvl="0" indent="-4572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None/>
            </a:pPr>
            <a:endParaRPr sz="20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  <p:pic>
        <p:nvPicPr>
          <p:cNvPr id="97" name="Shape 9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49941" y="1308294"/>
            <a:ext cx="8245225" cy="49413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323557" y="353000"/>
            <a:ext cx="8384345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000" b="0" dirty="0"/>
              <a:t>Kuvio on suhteellinen: se kertoo kulutuksen jakautumisen, mutta ei sen määrää.</a:t>
            </a:r>
          </a:p>
        </p:txBody>
      </p:sp>
      <p:pic>
        <p:nvPicPr>
          <p:cNvPr id="103" name="Shape 10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9762" y="1610999"/>
            <a:ext cx="7464475" cy="462305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Shape 104"/>
          <p:cNvSpPr/>
          <p:nvPr/>
        </p:nvSpPr>
        <p:spPr>
          <a:xfrm>
            <a:off x="762000" y="1611000"/>
            <a:ext cx="559800" cy="3940800"/>
          </a:xfrm>
          <a:prstGeom prst="rect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589083" y="387501"/>
            <a:ext cx="7965831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000" b="0" dirty="0"/>
              <a:t>Suuri osa kuviosta on summittaista ennustamista tulevaisuudesta.</a:t>
            </a:r>
          </a:p>
        </p:txBody>
      </p:sp>
      <p:pic>
        <p:nvPicPr>
          <p:cNvPr id="110" name="Shape 11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9762" y="1610999"/>
            <a:ext cx="7464475" cy="46230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11" name="Shape 111"/>
          <p:cNvCxnSpPr/>
          <p:nvPr/>
        </p:nvCxnSpPr>
        <p:spPr>
          <a:xfrm rot="10800000" flipH="1">
            <a:off x="3981050" y="5924650"/>
            <a:ext cx="4089900" cy="3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 txBox="1">
            <a:spLocks noGrp="1"/>
          </p:cNvSpPr>
          <p:nvPr>
            <p:ph type="title"/>
          </p:nvPr>
        </p:nvSpPr>
        <p:spPr>
          <a:xfrm>
            <a:off x="379827" y="381492"/>
            <a:ext cx="8764173" cy="10467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000" b="0" dirty="0"/>
              <a:t>2000-luvun alussa Euroopan ja Yhdysvaltojen keskiluokka kulutti yli puolet maailman keskiluokan kokonaiskulutuksesta.</a:t>
            </a:r>
          </a:p>
        </p:txBody>
      </p:sp>
      <p:pic>
        <p:nvPicPr>
          <p:cNvPr id="117" name="Shape 1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79300" y="1688123"/>
            <a:ext cx="7678889" cy="40841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22" name="Shape 122"/>
          <p:cNvCxnSpPr/>
          <p:nvPr/>
        </p:nvCxnSpPr>
        <p:spPr>
          <a:xfrm rot="10800000" flipH="1">
            <a:off x="3995118" y="5952786"/>
            <a:ext cx="4089900" cy="3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  <p:pic>
        <p:nvPicPr>
          <p:cNvPr id="123" name="Shape 123"/>
          <p:cNvPicPr preferRelativeResize="0"/>
          <p:nvPr/>
        </p:nvPicPr>
        <p:blipFill rotWithShape="1">
          <a:blip r:embed="rId3">
            <a:alphaModFix/>
          </a:blip>
          <a:srcRect t="931"/>
          <a:stretch/>
        </p:blipFill>
        <p:spPr>
          <a:xfrm>
            <a:off x="876822" y="1828801"/>
            <a:ext cx="7751752" cy="3967088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Shape 124"/>
          <p:cNvSpPr txBox="1">
            <a:spLocks noGrp="1"/>
          </p:cNvSpPr>
          <p:nvPr>
            <p:ph type="title"/>
          </p:nvPr>
        </p:nvSpPr>
        <p:spPr>
          <a:xfrm>
            <a:off x="281354" y="386117"/>
            <a:ext cx="8707902" cy="1305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000" b="0" dirty="0"/>
              <a:t>Vuonna 2050 Kiinan, Intian ja muun Aasian keskiluokka kuluttaa yli puolet maailman keskiluokan kokonaiskulutuksesta. Näissä maissa myös väestö kasvaa voimakkaasti.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Shape 129"/>
          <p:cNvSpPr txBox="1">
            <a:spLocks noGrp="1"/>
          </p:cNvSpPr>
          <p:nvPr>
            <p:ph type="title"/>
          </p:nvPr>
        </p:nvSpPr>
        <p:spPr>
          <a:xfrm>
            <a:off x="295420" y="327074"/>
            <a:ext cx="8482819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000" b="0" dirty="0"/>
              <a:t>Muutosta selittää kehittyvien maiden nopea talouskasvu.</a:t>
            </a:r>
          </a:p>
        </p:txBody>
      </p:sp>
      <p:pic>
        <p:nvPicPr>
          <p:cNvPr id="130" name="Shape 1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30774" y="1446249"/>
            <a:ext cx="7444749" cy="477414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Shape 135"/>
          <p:cNvSpPr txBox="1">
            <a:spLocks noGrp="1"/>
          </p:cNvSpPr>
          <p:nvPr>
            <p:ph type="title"/>
          </p:nvPr>
        </p:nvSpPr>
        <p:spPr>
          <a:xfrm>
            <a:off x="147710" y="422031"/>
            <a:ext cx="8848577" cy="1055468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000" b="0" dirty="0"/>
              <a:t>Keskiluokan kulutus tulee luultavasti kasvamaan myös Euroopassa ja Yhdysvalloissa, mutta sitä ei voi päätellä kuviosta.</a:t>
            </a:r>
          </a:p>
        </p:txBody>
      </p:sp>
      <p:pic>
        <p:nvPicPr>
          <p:cNvPr id="136" name="Shape 13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39762" y="1786597"/>
            <a:ext cx="7464475" cy="4447452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7" name="Shape 137"/>
          <p:cNvCxnSpPr/>
          <p:nvPr/>
        </p:nvCxnSpPr>
        <p:spPr>
          <a:xfrm rot="10800000" flipH="1">
            <a:off x="3981050" y="5924650"/>
            <a:ext cx="4089900" cy="300"/>
          </a:xfrm>
          <a:prstGeom prst="straightConnector1">
            <a:avLst/>
          </a:prstGeom>
          <a:noFill/>
          <a:ln w="38100" cap="flat" cmpd="sng">
            <a:solidFill>
              <a:srgbClr val="FF0000"/>
            </a:solidFill>
            <a:prstDash val="solid"/>
            <a:round/>
            <a:headEnd type="none" w="lg" len="lg"/>
            <a:tailEnd type="triangle" w="lg" len="lg"/>
          </a:ln>
        </p:spPr>
      </p:cxn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98</Words>
  <Application>Microsoft Office PowerPoint</Application>
  <PresentationFormat>Näytössä katseltava diaesitys (4:3)</PresentationFormat>
  <Paragraphs>14</Paragraphs>
  <Slides>8</Slides>
  <Notes>8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8</vt:i4>
      </vt:variant>
    </vt:vector>
  </HeadingPairs>
  <TitlesOfParts>
    <vt:vector size="12" baseType="lpstr">
      <vt:lpstr>Arial</vt:lpstr>
      <vt:lpstr>Merriweather Sans</vt:lpstr>
      <vt:lpstr>Verdana</vt:lpstr>
      <vt:lpstr>Blank Presentation</vt:lpstr>
      <vt:lpstr>PowerPoint-esitys</vt:lpstr>
      <vt:lpstr>Mitä tietoja kuvio antaa keskiluokan kulutuksesta?</vt:lpstr>
      <vt:lpstr>Kuvio on suhteellinen: se kertoo kulutuksen jakautumisen, mutta ei sen määrää.</vt:lpstr>
      <vt:lpstr>Suuri osa kuviosta on summittaista ennustamista tulevaisuudesta.</vt:lpstr>
      <vt:lpstr>2000-luvun alussa Euroopan ja Yhdysvaltojen keskiluokka kulutti yli puolet maailman keskiluokan kokonaiskulutuksesta.</vt:lpstr>
      <vt:lpstr>Vuonna 2050 Kiinan, Intian ja muun Aasian keskiluokka kuluttaa yli puolet maailman keskiluokan kokonaiskulutuksesta. Näissä maissa myös väestö kasvaa voimakkaasti. </vt:lpstr>
      <vt:lpstr>Muutosta selittää kehittyvien maiden nopea talouskasvu.</vt:lpstr>
      <vt:lpstr>Keskiluokan kulutus tulee luultavasti kasvamaan myös Euroopassa ja Yhdysvalloissa, mutta sitä ei voi päätellä kuviosta.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opettajat</dc:creator>
  <cp:lastModifiedBy>opettajat</cp:lastModifiedBy>
  <cp:revision>14</cp:revision>
  <dcterms:modified xsi:type="dcterms:W3CDTF">2020-10-22T09:01:12Z</dcterms:modified>
</cp:coreProperties>
</file>