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61" r:id="rId4"/>
    <p:sldId id="263" r:id="rId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AC8EB37-2C27-4D51-800C-3C60E8489A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58B4B97-590E-423B-944F-39CFBB1228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D482857-4E4C-4B0D-A27F-D6C84FD4D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59513-F009-46D4-947C-D395B0C6FDE1}" type="datetimeFigureOut">
              <a:rPr lang="fi-FI" smtClean="0"/>
              <a:t>27.4.2026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8226837-DE8F-467F-A6C6-F8F86596B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4965587-426E-4206-B54B-1A2AED0AD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6EF89-24F7-420D-8EE3-734278D28BD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4878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AFCA19-EBB8-48CA-A3D9-215EE7B82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81BFE6DE-5873-4A6D-9D59-DB9FCE2AC7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65BA3F8-F1D8-402E-A1FA-A7E1AFD19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59513-F009-46D4-947C-D395B0C6FDE1}" type="datetimeFigureOut">
              <a:rPr lang="fi-FI" smtClean="0"/>
              <a:t>27.4.2026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8A68F65-C9CA-41F7-9FD1-059988FEF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83284EA-1AC1-4CCE-8D4E-B2D0E1A51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6EF89-24F7-420D-8EE3-734278D28BD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3801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2929E2AE-3527-4525-A2AA-5131137579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290C194-EFB9-437A-B100-8F191DFBA2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C2B4DF1-5B10-4A76-AB4A-2CF789396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59513-F009-46D4-947C-D395B0C6FDE1}" type="datetimeFigureOut">
              <a:rPr lang="fi-FI" smtClean="0"/>
              <a:t>27.4.2026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43AB2D8-0D2F-4F34-AA83-BAF0C99B1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94DEEE1-2E9A-495D-8741-CA63635BB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6EF89-24F7-420D-8EE3-734278D28BD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8616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5F8E34-66DF-4BAB-9A48-D02D24D06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833BC63-9439-41EF-B630-662D659BD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18B9F42-B862-40A9-8CDF-D53079FA5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59513-F009-46D4-947C-D395B0C6FDE1}" type="datetimeFigureOut">
              <a:rPr lang="fi-FI" smtClean="0"/>
              <a:t>27.4.2026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9B3D72D-2A84-403D-BB22-059F7ED44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2502285-BCEA-4FE5-9D83-D61D8B348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6EF89-24F7-420D-8EE3-734278D28BD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3228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94DC128-D9E1-477A-AC26-D91A9B279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6BFFFAC-2E66-4DA4-85C7-EEF767650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2977B02-2845-47A0-8928-BC1B60093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59513-F009-46D4-947C-D395B0C6FDE1}" type="datetimeFigureOut">
              <a:rPr lang="fi-FI" smtClean="0"/>
              <a:t>27.4.2026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1C8CD65-69D4-4FAF-AC78-221DCF8C8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607C444-1F18-475C-AF76-0F080BD71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6EF89-24F7-420D-8EE3-734278D28BD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2111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9B0718-61B0-442E-ADD6-8FB5C8CF3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DDC573-F508-4349-A1D9-51B3C00722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428B0EB-7E9F-4F8C-9FC4-D710CB8709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CEF9E0A-5BFC-4982-B9A3-B4643D93D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59513-F009-46D4-947C-D395B0C6FDE1}" type="datetimeFigureOut">
              <a:rPr lang="fi-FI" smtClean="0"/>
              <a:t>27.4.2026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613268C-B854-496B-A522-5B4F24B0E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92337AA-4B5E-4B44-8BC3-C1015572C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6EF89-24F7-420D-8EE3-734278D28BD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6434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833831-4B7E-4BF5-AB64-907F90BE3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1A0A3A2-EEE9-4D6C-898B-94EB7F68B8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9CA2F45-16B6-4BB6-A17D-A2DE184EFF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C31BC90-5A14-445F-AD9F-4538352306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87E3BB0B-133C-4F13-9965-D123EE6A40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8F2D0609-4206-45F5-AC09-84AB8FBD3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59513-F009-46D4-947C-D395B0C6FDE1}" type="datetimeFigureOut">
              <a:rPr lang="fi-FI" smtClean="0"/>
              <a:t>27.4.2026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D6E06C94-4B33-4E37-89A7-4518D76A2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9B7DDCDA-E060-4426-8CDB-A53958BB8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6EF89-24F7-420D-8EE3-734278D28BD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1364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F0C078-568C-4352-957F-44AA97050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467470B1-443D-4971-AFFE-526CBDC72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59513-F009-46D4-947C-D395B0C6FDE1}" type="datetimeFigureOut">
              <a:rPr lang="fi-FI" smtClean="0"/>
              <a:t>27.4.2026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C203435-C126-4D28-A3D4-0429F11C2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B127374-669C-4ED7-A5E7-5A3846685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6EF89-24F7-420D-8EE3-734278D28BD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312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5438B16-41D6-4EA9-B17B-7D53077FC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59513-F009-46D4-947C-D395B0C6FDE1}" type="datetimeFigureOut">
              <a:rPr lang="fi-FI" smtClean="0"/>
              <a:t>27.4.2026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9C7A741-D6F4-4EBF-9D61-1030B564C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DD59834-5B0A-4981-895A-D27DD3A3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6EF89-24F7-420D-8EE3-734278D28BD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8472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7C8C2D8-B716-4783-807F-043BB378F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4527BB4-1DDC-402B-9552-51172B73D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F19B124-41E2-4F64-A221-C0D9CE932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977CA3E-F0BD-4769-BA99-F37992606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59513-F009-46D4-947C-D395B0C6FDE1}" type="datetimeFigureOut">
              <a:rPr lang="fi-FI" smtClean="0"/>
              <a:t>27.4.2026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67295E2-AF8B-423D-8C12-020F9FB50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1123999-3E5F-49B4-B6CB-E8703D6D8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6EF89-24F7-420D-8EE3-734278D28BD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6688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446251B-59AA-4F76-A85F-54729BB5F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F5D18005-83B5-43E9-8E97-8B78C146B3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976CADF-B6BD-4DA2-9E37-2688718129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F923EC3-F411-44DA-B0EA-4AF6B63F9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59513-F009-46D4-947C-D395B0C6FDE1}" type="datetimeFigureOut">
              <a:rPr lang="fi-FI" smtClean="0"/>
              <a:t>27.4.2026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FAE2FA8-AE67-4D71-9C9E-5CA873BEC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F2595B3-CD8A-4BA5-A0D6-7AFD033ED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6EF89-24F7-420D-8EE3-734278D28BD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8086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19F29F57-75C5-42CF-8982-DCA162975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2BC1945-952F-4168-9D87-7B0EEF693D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B0DF46D-5431-4FF4-AC17-8A3E71C7D2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59513-F009-46D4-947C-D395B0C6FDE1}" type="datetimeFigureOut">
              <a:rPr lang="fi-FI" smtClean="0"/>
              <a:t>27.4.2026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E38773E-0561-4D83-9325-52B42565D2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27FED17-D0C9-4071-AF93-3A42B99CAB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6EF89-24F7-420D-8EE3-734278D28BD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8114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29177B-0B52-4351-AC52-A09A449E5B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1443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fi-FI" dirty="0"/>
              <a:t>Esiopetuksen ja koulun nivelvaiheen yhteistyösuunnitelma 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DFAF462-E158-4062-B030-3A0313FB5F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00600" y="6010274"/>
            <a:ext cx="6972300" cy="523875"/>
          </a:xfrm>
        </p:spPr>
        <p:txBody>
          <a:bodyPr>
            <a:normAutofit/>
          </a:bodyPr>
          <a:lstStyle/>
          <a:p>
            <a:r>
              <a:rPr lang="fi-FI" dirty="0"/>
              <a:t>Laukaan kunnan esiopetussuunnitelma 2025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2965C135-915C-4E03-AECA-DFC30F7D25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5" y="4045941"/>
            <a:ext cx="1030605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542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: Pyöristetyt kulmat 1">
            <a:extLst>
              <a:ext uri="{FF2B5EF4-FFF2-40B4-BE49-F238E27FC236}">
                <a16:creationId xmlns:a16="http://schemas.microsoft.com/office/drawing/2014/main" id="{D9507E99-9B54-4CAB-ADC9-48F779AE61FF}"/>
              </a:ext>
            </a:extLst>
          </p:cNvPr>
          <p:cNvSpPr/>
          <p:nvPr/>
        </p:nvSpPr>
        <p:spPr>
          <a:xfrm>
            <a:off x="348191" y="216959"/>
            <a:ext cx="3299882" cy="20690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/>
              <a:t>ELO-SYYSKUU </a:t>
            </a:r>
          </a:p>
          <a:p>
            <a:r>
              <a:rPr lang="fi-FI" sz="1100" dirty="0"/>
              <a:t>• Rehtori nimeää yhteysopettajan, tieto kirjataan koulun lukuvuosisuunnitelmaan luku 1.2.4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100" dirty="0"/>
              <a:t>Info yhteysopettajille</a:t>
            </a:r>
          </a:p>
          <a:p>
            <a:r>
              <a:rPr lang="fi-FI" sz="1100" dirty="0"/>
              <a:t>•  Koulun yhteysopettajat ottavat yhteyttä alueen esiopettajiin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100" dirty="0"/>
              <a:t>Alueellinen yhteistyön suunnittelupalaveri, sovitaan vastuunjako </a:t>
            </a:r>
          </a:p>
          <a:p>
            <a:r>
              <a:rPr lang="fi-FI" sz="1100" dirty="0"/>
              <a:t>• Suunnitelma kirjataan esiopetusyksiköiden lukuvuosisuunnitelmiin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100" dirty="0"/>
              <a:t>Esiopetusryhmän vanhempainilta</a:t>
            </a:r>
          </a:p>
        </p:txBody>
      </p:sp>
      <p:sp>
        <p:nvSpPr>
          <p:cNvPr id="3" name="Suorakulmio: Pyöristetyt kulmat 2">
            <a:extLst>
              <a:ext uri="{FF2B5EF4-FFF2-40B4-BE49-F238E27FC236}">
                <a16:creationId xmlns:a16="http://schemas.microsoft.com/office/drawing/2014/main" id="{7AE37272-47BE-404F-9103-71E15405FB9D}"/>
              </a:ext>
            </a:extLst>
          </p:cNvPr>
          <p:cNvSpPr/>
          <p:nvPr/>
        </p:nvSpPr>
        <p:spPr>
          <a:xfrm>
            <a:off x="4189942" y="216959"/>
            <a:ext cx="3299881" cy="1891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/>
              <a:t>LOKAKUU</a:t>
            </a:r>
            <a:r>
              <a:rPr lang="fi-FI" dirty="0"/>
              <a:t> </a:t>
            </a:r>
          </a:p>
          <a:p>
            <a:r>
              <a:rPr lang="fi-FI" sz="1200" dirty="0"/>
              <a:t>• 1 tapaaminen / toimintahetki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/>
              <a:t>Yhteistyötapahtumasta tiedotetaan perheitä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/>
              <a:t>Esiopettajat vierailevat </a:t>
            </a:r>
            <a:r>
              <a:rPr lang="fi-FI" sz="1200" dirty="0" err="1"/>
              <a:t>eppuluokissa</a:t>
            </a:r>
            <a:endParaRPr lang="fi-FI" sz="1200" dirty="0"/>
          </a:p>
        </p:txBody>
      </p:sp>
      <p:sp>
        <p:nvSpPr>
          <p:cNvPr id="11" name="Suorakulmio: Pyöristetyt kulmat 10">
            <a:extLst>
              <a:ext uri="{FF2B5EF4-FFF2-40B4-BE49-F238E27FC236}">
                <a16:creationId xmlns:a16="http://schemas.microsoft.com/office/drawing/2014/main" id="{D18455E4-001F-4242-B06A-35F7D1062E88}"/>
              </a:ext>
            </a:extLst>
          </p:cNvPr>
          <p:cNvSpPr/>
          <p:nvPr/>
        </p:nvSpPr>
        <p:spPr>
          <a:xfrm>
            <a:off x="8002059" y="216959"/>
            <a:ext cx="3299881" cy="1891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i-FI" b="1" dirty="0">
                <a:solidFill>
                  <a:prstClr val="white"/>
                </a:solidFill>
              </a:rPr>
              <a:t>MARRASKUU</a:t>
            </a:r>
            <a:r>
              <a:rPr lang="fi-FI" dirty="0">
                <a:solidFill>
                  <a:prstClr val="white"/>
                </a:solidFill>
              </a:rPr>
              <a:t> </a:t>
            </a:r>
          </a:p>
          <a:p>
            <a:pPr lvl="0"/>
            <a:r>
              <a:rPr lang="fi-FI" sz="1200" dirty="0">
                <a:solidFill>
                  <a:prstClr val="white"/>
                </a:solidFill>
              </a:rPr>
              <a:t>• Kunnan oppilaiden tuen koordinaattori aloittaa vierailut esiopetusryhmissä ja kartoittaa pienluokkaopetusta tarvitsevat</a:t>
            </a:r>
          </a:p>
        </p:txBody>
      </p:sp>
      <p:sp>
        <p:nvSpPr>
          <p:cNvPr id="12" name="Suorakulmio: Pyöristetyt kulmat 11">
            <a:extLst>
              <a:ext uri="{FF2B5EF4-FFF2-40B4-BE49-F238E27FC236}">
                <a16:creationId xmlns:a16="http://schemas.microsoft.com/office/drawing/2014/main" id="{0D2710EF-87AF-44DC-A42B-49B23F90836D}"/>
              </a:ext>
            </a:extLst>
          </p:cNvPr>
          <p:cNvSpPr/>
          <p:nvPr/>
        </p:nvSpPr>
        <p:spPr>
          <a:xfrm>
            <a:off x="8002059" y="2483380"/>
            <a:ext cx="3299881" cy="1891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/>
              <a:t>HELMIKUU</a:t>
            </a:r>
            <a:r>
              <a:rPr lang="fi-FI" dirty="0"/>
              <a:t> </a:t>
            </a:r>
          </a:p>
          <a:p>
            <a:r>
              <a:rPr lang="fi-FI" sz="1200" dirty="0"/>
              <a:t>• 1 tapaaminen / toimintahetki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/>
              <a:t>Yhteistyötapahtumasta tiedotetaan perheitä</a:t>
            </a:r>
          </a:p>
          <a:p>
            <a:pPr algn="ctr"/>
            <a:endParaRPr lang="fi-FI" sz="1200" dirty="0"/>
          </a:p>
        </p:txBody>
      </p:sp>
      <p:sp>
        <p:nvSpPr>
          <p:cNvPr id="13" name="Suorakulmio: Pyöristetyt kulmat 12">
            <a:extLst>
              <a:ext uri="{FF2B5EF4-FFF2-40B4-BE49-F238E27FC236}">
                <a16:creationId xmlns:a16="http://schemas.microsoft.com/office/drawing/2014/main" id="{37ECE66C-F80D-4D3B-8024-727B290090B6}"/>
              </a:ext>
            </a:extLst>
          </p:cNvPr>
          <p:cNvSpPr/>
          <p:nvPr/>
        </p:nvSpPr>
        <p:spPr>
          <a:xfrm>
            <a:off x="4189942" y="2466447"/>
            <a:ext cx="3299881" cy="1891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/>
              <a:t>TAMMIKUU</a:t>
            </a:r>
            <a:r>
              <a:rPr lang="fi-FI" dirty="0"/>
              <a:t> </a:t>
            </a:r>
          </a:p>
          <a:p>
            <a:r>
              <a:rPr lang="fi-FI" sz="1200" dirty="0"/>
              <a:t>• Koulun yhteysopettajat organisoivat tiedonsiirtopalaverien ja kevään muun yhteistyön ajankohdat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 err="1"/>
              <a:t>Kouluuntutustumispäivän</a:t>
            </a:r>
            <a:r>
              <a:rPr lang="fi-FI" sz="1200" dirty="0"/>
              <a:t> ajankohta julkaistaan koulun peda.net-sivuilla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/>
              <a:t>Pienluokkaopetusta suunnitellaan, tarvittaessa palaveri huoltajien kanssa</a:t>
            </a:r>
          </a:p>
        </p:txBody>
      </p:sp>
      <p:sp>
        <p:nvSpPr>
          <p:cNvPr id="14" name="Suorakulmio: Pyöristetyt kulmat 13">
            <a:extLst>
              <a:ext uri="{FF2B5EF4-FFF2-40B4-BE49-F238E27FC236}">
                <a16:creationId xmlns:a16="http://schemas.microsoft.com/office/drawing/2014/main" id="{94207DC5-325F-47C0-85A4-9FAE873ABC5F}"/>
              </a:ext>
            </a:extLst>
          </p:cNvPr>
          <p:cNvSpPr/>
          <p:nvPr/>
        </p:nvSpPr>
        <p:spPr>
          <a:xfrm>
            <a:off x="7070726" y="4749801"/>
            <a:ext cx="3299881" cy="1891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/>
              <a:t>TOUKOKUU</a:t>
            </a:r>
            <a:r>
              <a:rPr lang="fi-FI" dirty="0"/>
              <a:t> </a:t>
            </a:r>
          </a:p>
          <a:p>
            <a:r>
              <a:rPr lang="fi-FI" sz="1200" dirty="0"/>
              <a:t>• </a:t>
            </a:r>
            <a:r>
              <a:rPr lang="fi-FI" sz="1200" dirty="0" err="1"/>
              <a:t>kouluuntutustumispäivä</a:t>
            </a:r>
            <a:r>
              <a:rPr lang="fi-FI" sz="1200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/>
              <a:t>Info 1. luokkalaisten </a:t>
            </a:r>
            <a:r>
              <a:rPr lang="fi-FI" sz="1200" dirty="0"/>
              <a:t>huoltajille</a:t>
            </a:r>
          </a:p>
          <a:p>
            <a:r>
              <a:rPr lang="fi-FI" sz="1200" dirty="0"/>
              <a:t>• Tuen päätökset, tarvittavien asiakirjojen toimitus koululle</a:t>
            </a:r>
          </a:p>
        </p:txBody>
      </p:sp>
      <p:sp>
        <p:nvSpPr>
          <p:cNvPr id="16" name="Suorakulmio: Pyöristetyt kulmat 15">
            <a:extLst>
              <a:ext uri="{FF2B5EF4-FFF2-40B4-BE49-F238E27FC236}">
                <a16:creationId xmlns:a16="http://schemas.microsoft.com/office/drawing/2014/main" id="{258B8690-1110-445E-AE8D-25FD80277F20}"/>
              </a:ext>
            </a:extLst>
          </p:cNvPr>
          <p:cNvSpPr/>
          <p:nvPr/>
        </p:nvSpPr>
        <p:spPr>
          <a:xfrm>
            <a:off x="348190" y="2466447"/>
            <a:ext cx="3299881" cy="1891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/>
              <a:t>JOULUKUU </a:t>
            </a:r>
          </a:p>
          <a:p>
            <a:r>
              <a:rPr lang="fi-FI" sz="1200" dirty="0"/>
              <a:t>• 1 tapaaminen / toimintahetki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/>
              <a:t>Yhteistyötapahtumasta tiedotetaan perheitä</a:t>
            </a:r>
          </a:p>
          <a:p>
            <a:pPr algn="ctr"/>
            <a:endParaRPr lang="fi-FI" sz="1200" dirty="0"/>
          </a:p>
        </p:txBody>
      </p:sp>
      <p:sp>
        <p:nvSpPr>
          <p:cNvPr id="17" name="Suorakulmio: Pyöristetyt kulmat 16">
            <a:extLst>
              <a:ext uri="{FF2B5EF4-FFF2-40B4-BE49-F238E27FC236}">
                <a16:creationId xmlns:a16="http://schemas.microsoft.com/office/drawing/2014/main" id="{ED4E9DED-E661-4E2A-8C1E-36CBA676872A}"/>
              </a:ext>
            </a:extLst>
          </p:cNvPr>
          <p:cNvSpPr/>
          <p:nvPr/>
        </p:nvSpPr>
        <p:spPr>
          <a:xfrm>
            <a:off x="348191" y="4749801"/>
            <a:ext cx="6238876" cy="1891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/>
              <a:t>MAALIS-HUHTIKUU</a:t>
            </a:r>
            <a:r>
              <a:rPr lang="fi-FI" dirty="0"/>
              <a:t> </a:t>
            </a:r>
          </a:p>
          <a:p>
            <a:r>
              <a:rPr lang="fi-FI" sz="1200" dirty="0"/>
              <a:t>•  1 tapaaminen / toimintahetki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/>
              <a:t>Yhteistyötapahtumasta tiedotetaan perheitä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/>
              <a:t>Opettajat vierailevat esiopetusryhmissä </a:t>
            </a:r>
          </a:p>
          <a:p>
            <a:r>
              <a:rPr lang="fi-FI" sz="1200" dirty="0"/>
              <a:t>• EOPS-keskustelut alkavat (</a:t>
            </a:r>
            <a:r>
              <a:rPr lang="fi-FI" sz="1200" dirty="0" err="1"/>
              <a:t>esiopettaja+huoltaja</a:t>
            </a:r>
            <a:r>
              <a:rPr lang="fi-FI" sz="1200" dirty="0"/>
              <a:t>) ja tiedonsiirtolomakkeen täyttäminen, tarvittaessa opettaja/erityisopettaja osallistuu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/>
              <a:t> Tiedonsiirtopalaverit, kokoonpano tarpeen mukaan, koollekutsujana koulun yhteysopettaja. Tiedonsiirtolomakkeet annetaan koululle.</a:t>
            </a:r>
          </a:p>
          <a:p>
            <a:pPr algn="ctr"/>
            <a:endParaRPr lang="fi-FI" sz="1200" dirty="0"/>
          </a:p>
        </p:txBody>
      </p:sp>
      <p:sp>
        <p:nvSpPr>
          <p:cNvPr id="9" name="Nuoli: Oikea 8">
            <a:extLst>
              <a:ext uri="{FF2B5EF4-FFF2-40B4-BE49-F238E27FC236}">
                <a16:creationId xmlns:a16="http://schemas.microsoft.com/office/drawing/2014/main" id="{B3892517-EB05-4BCE-9DA8-6218528F044A}"/>
              </a:ext>
            </a:extLst>
          </p:cNvPr>
          <p:cNvSpPr/>
          <p:nvPr/>
        </p:nvSpPr>
        <p:spPr>
          <a:xfrm>
            <a:off x="3718592" y="1162579"/>
            <a:ext cx="430464" cy="32817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dirty="0">
              <a:solidFill>
                <a:schemeClr val="tx1"/>
              </a:solidFill>
            </a:endParaRP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1096EF65-DF39-44D3-AF95-D5709045E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0709" y="1143250"/>
            <a:ext cx="451143" cy="347502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7C3BCB45-E512-45CB-9F06-DA27882C7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0369" y="3088568"/>
            <a:ext cx="451143" cy="347502"/>
          </a:xfrm>
          <a:prstGeom prst="rect">
            <a:avLst/>
          </a:prstGeom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23298E89-A37C-4C46-A0B8-7FDD54D9C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583" y="5497667"/>
            <a:ext cx="451143" cy="347502"/>
          </a:xfrm>
          <a:prstGeom prst="rect">
            <a:avLst/>
          </a:prstGeom>
        </p:spPr>
      </p:pic>
      <p:sp>
        <p:nvSpPr>
          <p:cNvPr id="19" name="Nuoli: Oikea 18">
            <a:extLst>
              <a:ext uri="{FF2B5EF4-FFF2-40B4-BE49-F238E27FC236}">
                <a16:creationId xmlns:a16="http://schemas.microsoft.com/office/drawing/2014/main" id="{F71FF162-46B2-4ECA-96E5-02AB655279C0}"/>
              </a:ext>
            </a:extLst>
          </p:cNvPr>
          <p:cNvSpPr/>
          <p:nvPr/>
        </p:nvSpPr>
        <p:spPr>
          <a:xfrm>
            <a:off x="3688957" y="3170398"/>
            <a:ext cx="430464" cy="32817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807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6FF8ED8-36C2-456E-99C1-642DC327A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42900"/>
            <a:ext cx="10515600" cy="857250"/>
          </a:xfrm>
        </p:spPr>
        <p:txBody>
          <a:bodyPr/>
          <a:lstStyle/>
          <a:p>
            <a:r>
              <a:rPr lang="fi-FI" dirty="0">
                <a:solidFill>
                  <a:srgbClr val="FF0000"/>
                </a:solidFill>
              </a:rPr>
              <a:t>Ideoita yhteistyön toteuttamiseen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72AB111-611A-4572-BB74-1D99726E95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314450"/>
            <a:ext cx="5762625" cy="5200650"/>
          </a:xfrm>
        </p:spPr>
        <p:txBody>
          <a:bodyPr>
            <a:normAutofit fontScale="70000" lnSpcReduction="20000"/>
          </a:bodyPr>
          <a:lstStyle/>
          <a:p>
            <a:r>
              <a:rPr lang="fi-FI" dirty="0"/>
              <a:t>Yhteiset tapahtumat / juhlat</a:t>
            </a:r>
          </a:p>
          <a:p>
            <a:r>
              <a:rPr lang="fi-FI" dirty="0"/>
              <a:t>Kummiluokkatoiminta</a:t>
            </a:r>
          </a:p>
          <a:p>
            <a:r>
              <a:rPr lang="fi-FI" dirty="0"/>
              <a:t>Vierailut luokassa tai eskarissa</a:t>
            </a:r>
          </a:p>
          <a:p>
            <a:r>
              <a:rPr lang="fi-FI" dirty="0"/>
              <a:t>Työpajatoiminta (esi- ja alkuopetus)</a:t>
            </a:r>
          </a:p>
          <a:p>
            <a:r>
              <a:rPr lang="fi-FI" dirty="0" err="1"/>
              <a:t>Välituntivierailu</a:t>
            </a:r>
            <a:r>
              <a:rPr lang="fi-FI" dirty="0"/>
              <a:t> / pihapelit</a:t>
            </a:r>
          </a:p>
          <a:p>
            <a:r>
              <a:rPr lang="fi-FI" dirty="0"/>
              <a:t>Kouluruokailu</a:t>
            </a:r>
          </a:p>
          <a:p>
            <a:r>
              <a:rPr lang="fi-FI" dirty="0"/>
              <a:t>Lukuhetket, isot lukevat eskareille</a:t>
            </a:r>
          </a:p>
          <a:p>
            <a:r>
              <a:rPr lang="fi-FI" dirty="0"/>
              <a:t>Luontoretki / metsäretki</a:t>
            </a:r>
          </a:p>
          <a:p>
            <a:r>
              <a:rPr lang="fi-FI" dirty="0"/>
              <a:t>Pulkkamäki</a:t>
            </a:r>
          </a:p>
          <a:p>
            <a:r>
              <a:rPr lang="fi-FI" dirty="0"/>
              <a:t>Luistelu</a:t>
            </a:r>
          </a:p>
          <a:p>
            <a:r>
              <a:rPr lang="fi-FI" dirty="0"/>
              <a:t>Kirjastoreissu</a:t>
            </a:r>
          </a:p>
          <a:p>
            <a:r>
              <a:rPr lang="fi-FI" dirty="0"/>
              <a:t>Videotervehdykset</a:t>
            </a:r>
          </a:p>
          <a:p>
            <a:r>
              <a:rPr lang="fi-FI" dirty="0"/>
              <a:t>Rehtorin vierailu eskarin vanhempainiltaan</a:t>
            </a:r>
          </a:p>
          <a:p>
            <a:r>
              <a:rPr lang="fi-FI" dirty="0"/>
              <a:t>Eskariopettajan vierailu kouluun 1. luokkaan syyskaudella</a:t>
            </a:r>
          </a:p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353C46CA-3E75-4E72-AD29-6C6F4D1502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025" y="1268603"/>
            <a:ext cx="6002922" cy="4274947"/>
          </a:xfrm>
          <a:prstGeom prst="rect">
            <a:avLst/>
          </a:prstGeom>
          <a:effectLst>
            <a:softEdge rad="266700"/>
          </a:effectLst>
        </p:spPr>
      </p:pic>
    </p:spTree>
    <p:extLst>
      <p:ext uri="{BB962C8B-B14F-4D97-AF65-F5344CB8AC3E}">
        <p14:creationId xmlns:p14="http://schemas.microsoft.com/office/powerpoint/2010/main" val="4059858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D2650EA-2F13-428E-940E-7535070BB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5148"/>
            <a:ext cx="10515600" cy="1087655"/>
          </a:xfrm>
        </p:spPr>
        <p:txBody>
          <a:bodyPr/>
          <a:lstStyle/>
          <a:p>
            <a:r>
              <a:rPr lang="fi-FI" dirty="0">
                <a:solidFill>
                  <a:srgbClr val="FF0000"/>
                </a:solidFill>
              </a:rPr>
              <a:t>Alueellinen yhteistyö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3A18C00-BA2D-48EC-91DB-9AC8B4DE71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77440"/>
            <a:ext cx="5181600" cy="4018598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fi-FI" sz="2400" dirty="0">
                <a:solidFill>
                  <a:prstClr val="black"/>
                </a:solidFill>
              </a:rPr>
              <a:t>Kirkonkylän koulu</a:t>
            </a:r>
          </a:p>
          <a:p>
            <a:pPr marL="0" lvl="0" indent="0">
              <a:buNone/>
            </a:pPr>
            <a:r>
              <a:rPr lang="fi-FI" sz="2400" dirty="0">
                <a:solidFill>
                  <a:prstClr val="black"/>
                </a:solidFill>
              </a:rPr>
              <a:t>	Kirkonkylän päiväkoti</a:t>
            </a:r>
          </a:p>
          <a:p>
            <a:pPr marL="0" lvl="0" indent="0">
              <a:buNone/>
            </a:pPr>
            <a:r>
              <a:rPr lang="fi-FI" sz="2400" dirty="0">
                <a:solidFill>
                  <a:prstClr val="black"/>
                </a:solidFill>
              </a:rPr>
              <a:t>	Jokiniemen päiväkoti</a:t>
            </a:r>
          </a:p>
          <a:p>
            <a:pPr marL="0" lvl="0" indent="0">
              <a:buNone/>
            </a:pPr>
            <a:r>
              <a:rPr lang="fi-FI" sz="2400" dirty="0">
                <a:solidFill>
                  <a:prstClr val="black"/>
                </a:solidFill>
              </a:rPr>
              <a:t>	Päiväkoti Aarrelaiva</a:t>
            </a:r>
          </a:p>
          <a:p>
            <a:pPr marL="0" lvl="0" indent="0">
              <a:buNone/>
            </a:pPr>
            <a:r>
              <a:rPr lang="fi-FI" sz="2400" dirty="0">
                <a:solidFill>
                  <a:prstClr val="black"/>
                </a:solidFill>
              </a:rPr>
              <a:t>	Päiväkoti Laulupuu</a:t>
            </a:r>
          </a:p>
          <a:p>
            <a:pPr marL="0" lvl="0" indent="0">
              <a:buNone/>
            </a:pPr>
            <a:r>
              <a:rPr lang="fi-FI" sz="2400" dirty="0">
                <a:solidFill>
                  <a:prstClr val="black"/>
                </a:solidFill>
              </a:rPr>
              <a:t>	Päiväkoti Sävelmaa</a:t>
            </a:r>
          </a:p>
          <a:p>
            <a:pPr lvl="0"/>
            <a:r>
              <a:rPr lang="fi-FI" sz="2400" dirty="0">
                <a:solidFill>
                  <a:prstClr val="black"/>
                </a:solidFill>
              </a:rPr>
              <a:t>Vihtavuoren koulu</a:t>
            </a:r>
          </a:p>
          <a:p>
            <a:pPr marL="0" lvl="0" indent="0">
              <a:buNone/>
            </a:pPr>
            <a:r>
              <a:rPr lang="fi-FI" sz="2400" dirty="0">
                <a:solidFill>
                  <a:prstClr val="black"/>
                </a:solidFill>
              </a:rPr>
              <a:t>	Vihtavuoren päiväkoti</a:t>
            </a:r>
          </a:p>
          <a:p>
            <a:pPr marL="0" lvl="0" indent="0">
              <a:buNone/>
            </a:pPr>
            <a:r>
              <a:rPr lang="fi-FI" sz="2400" dirty="0">
                <a:solidFill>
                  <a:prstClr val="black"/>
                </a:solidFill>
              </a:rPr>
              <a:t>	Kuhamäen päiväkoti</a:t>
            </a:r>
          </a:p>
          <a:p>
            <a:r>
              <a:rPr lang="fi-FI" sz="2400" dirty="0">
                <a:solidFill>
                  <a:prstClr val="black"/>
                </a:solidFill>
              </a:rPr>
              <a:t>Lievestuoreen koulu</a:t>
            </a:r>
          </a:p>
          <a:p>
            <a:pPr marL="0" indent="0">
              <a:buNone/>
            </a:pPr>
            <a:r>
              <a:rPr lang="fi-FI" sz="2400" dirty="0">
                <a:solidFill>
                  <a:prstClr val="black"/>
                </a:solidFill>
              </a:rPr>
              <a:t>	Lievestuoreen päiväkoti</a:t>
            </a:r>
          </a:p>
          <a:p>
            <a:pPr marL="0" indent="0">
              <a:buNone/>
            </a:pPr>
            <a:r>
              <a:rPr lang="fi-FI" sz="2400" dirty="0">
                <a:solidFill>
                  <a:prstClr val="black"/>
                </a:solidFill>
              </a:rPr>
              <a:t>	Päiväkoti Hulina</a:t>
            </a:r>
          </a:p>
          <a:p>
            <a:endParaRPr lang="fi-FI" sz="2200" dirty="0">
              <a:solidFill>
                <a:prstClr val="black"/>
              </a:solidFill>
            </a:endParaRPr>
          </a:p>
          <a:p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A73A782-045E-4A48-B6EC-61504A684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53263" y="3012706"/>
            <a:ext cx="6300538" cy="3383331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fi-FI" sz="2400" dirty="0">
                <a:solidFill>
                  <a:prstClr val="black"/>
                </a:solidFill>
              </a:rPr>
              <a:t>Leppäveden koulu</a:t>
            </a:r>
          </a:p>
          <a:p>
            <a:pPr marL="0" lvl="0" indent="0">
              <a:buNone/>
            </a:pPr>
            <a:r>
              <a:rPr lang="fi-FI" sz="2400" dirty="0">
                <a:solidFill>
                  <a:prstClr val="black"/>
                </a:solidFill>
              </a:rPr>
              <a:t>	Leppäveden päiväkoti</a:t>
            </a:r>
          </a:p>
          <a:p>
            <a:pPr marL="0" lvl="0" indent="0">
              <a:buNone/>
            </a:pPr>
            <a:r>
              <a:rPr lang="fi-FI" sz="2400" dirty="0">
                <a:solidFill>
                  <a:prstClr val="black"/>
                </a:solidFill>
              </a:rPr>
              <a:t>	Näätämäen päiväkoti</a:t>
            </a:r>
          </a:p>
          <a:p>
            <a:pPr marL="0" lvl="0" indent="0">
              <a:buNone/>
            </a:pPr>
            <a:r>
              <a:rPr lang="fi-FI" sz="2400" dirty="0">
                <a:solidFill>
                  <a:prstClr val="black"/>
                </a:solidFill>
              </a:rPr>
              <a:t>	Päiväkoti </a:t>
            </a:r>
            <a:r>
              <a:rPr lang="fi-FI" sz="2400" dirty="0" err="1">
                <a:solidFill>
                  <a:prstClr val="black"/>
                </a:solidFill>
              </a:rPr>
              <a:t>Viilinki</a:t>
            </a:r>
            <a:endParaRPr lang="fi-FI" sz="24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fi-FI" sz="2400" dirty="0">
                <a:solidFill>
                  <a:prstClr val="black"/>
                </a:solidFill>
              </a:rPr>
              <a:t>	Laukaan Aurinko</a:t>
            </a:r>
          </a:p>
          <a:p>
            <a:pPr marL="0" lvl="0" indent="0">
              <a:buNone/>
            </a:pPr>
            <a:endParaRPr lang="fi-FI" sz="2400" dirty="0">
              <a:solidFill>
                <a:prstClr val="black"/>
              </a:solidFill>
            </a:endParaRPr>
          </a:p>
          <a:p>
            <a:pPr lvl="0"/>
            <a:r>
              <a:rPr lang="fi-FI" sz="2400" dirty="0">
                <a:solidFill>
                  <a:prstClr val="black"/>
                </a:solidFill>
              </a:rPr>
              <a:t>Kuhaniemen koulu + esiopetus</a:t>
            </a:r>
          </a:p>
          <a:p>
            <a:pPr lvl="0"/>
            <a:r>
              <a:rPr lang="fi-FI" sz="2400" dirty="0">
                <a:solidFill>
                  <a:prstClr val="black"/>
                </a:solidFill>
              </a:rPr>
              <a:t>Satavuon koulu + esiopetus</a:t>
            </a:r>
          </a:p>
          <a:p>
            <a:pPr lvl="0"/>
            <a:r>
              <a:rPr lang="fi-FI" sz="2400" dirty="0" err="1">
                <a:solidFill>
                  <a:prstClr val="black"/>
                </a:solidFill>
              </a:rPr>
              <a:t>Vehniän</a:t>
            </a:r>
            <a:r>
              <a:rPr lang="fi-FI" sz="2400" dirty="0">
                <a:solidFill>
                  <a:prstClr val="black"/>
                </a:solidFill>
              </a:rPr>
              <a:t> koulu + esiopetus</a:t>
            </a:r>
          </a:p>
          <a:p>
            <a:pPr lvl="0"/>
            <a:r>
              <a:rPr lang="fi-FI" sz="2400" dirty="0">
                <a:solidFill>
                  <a:prstClr val="black"/>
                </a:solidFill>
              </a:rPr>
              <a:t>Hietasyrjän koulu</a:t>
            </a:r>
          </a:p>
          <a:p>
            <a:pPr lvl="0"/>
            <a:r>
              <a:rPr lang="fi-FI" sz="2400" dirty="0">
                <a:solidFill>
                  <a:prstClr val="black"/>
                </a:solidFill>
              </a:rPr>
              <a:t>Kuusan koulu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C4D44937-D6D9-4555-AFCA-445F90019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3992" y="337366"/>
            <a:ext cx="4053526" cy="2575165"/>
          </a:xfrm>
          <a:prstGeom prst="rect">
            <a:avLst/>
          </a:prstGeom>
          <a:effectLst>
            <a:softEdge rad="114300"/>
          </a:effectLst>
        </p:spPr>
      </p:pic>
    </p:spTree>
    <p:extLst>
      <p:ext uri="{BB962C8B-B14F-4D97-AF65-F5344CB8AC3E}">
        <p14:creationId xmlns:p14="http://schemas.microsoft.com/office/powerpoint/2010/main" val="2789842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Punainen-oranssi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520</TotalTime>
  <Words>281</Words>
  <Application>Microsoft Office PowerPoint</Application>
  <PresentationFormat>Laajakuva</PresentationFormat>
  <Paragraphs>74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Office-teema</vt:lpstr>
      <vt:lpstr>Esiopetuksen ja koulun nivelvaiheen yhteistyösuunnitelma </vt:lpstr>
      <vt:lpstr>PowerPoint-esitys</vt:lpstr>
      <vt:lpstr>Ideoita yhteistyön toteuttamiseen</vt:lpstr>
      <vt:lpstr>Alueellinen yhteistyö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Esiopetuksen ja koulun nivelvaiheen yhteistyö Laukaassa</dc:title>
  <dc:creator>Hanna Erkkila</dc:creator>
  <cp:lastModifiedBy>Eva Hilkamo</cp:lastModifiedBy>
  <cp:revision>31</cp:revision>
  <dcterms:created xsi:type="dcterms:W3CDTF">2025-05-22T10:24:30Z</dcterms:created>
  <dcterms:modified xsi:type="dcterms:W3CDTF">2026-04-27T08:00:11Z</dcterms:modified>
</cp:coreProperties>
</file>