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4.jpeg" ContentType="image/jpeg"/>
  <Override PartName="/ppt/media/image8.png" ContentType="image/png"/>
  <Override PartName="/ppt/media/image1.jpeg" ContentType="image/jpeg"/>
  <Override PartName="/ppt/media/image3.png" ContentType="image/png"/>
  <Override PartName="/ppt/media/image12.png" ContentType="image/png"/>
  <Override PartName="/ppt/media/image13.jpeg" ContentType="image/jpeg"/>
  <Override PartName="/ppt/media/image2.png" ContentType="image/png"/>
  <Override PartName="/ppt/media/image6.png" ContentType="image/png"/>
  <Override PartName="/ppt/media/image10.jpeg" ContentType="image/jpeg"/>
  <Override PartName="/ppt/media/image11.png" ContentType="image/png"/>
  <Override PartName="/ppt/media/image5.png" ContentType="image/png"/>
  <Override PartName="/ppt/media/image9.png" ContentType="image/png"/>
  <Override PartName="/ppt/media/image7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66ABD769-AF47-46DE-9818-A58F21454319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0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9F3084CA-5E06-4773-93B3-5A933831FBD3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1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5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5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1932DB2-A6E3-4454-BDAF-1B9A31E3F797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969EBF6-2045-44BB-A271-04C5B153BF63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Muokkaa otsikon tekstimuotoa napsauttamallaDian otsikko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Seitsemäs jäsennystasoAlaotsikko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Teoria ja esimerkkilause englanniksi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suomennos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360768D-B43E-47D4-B0D5-245ED32DA325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8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7C97737-AB52-4789-BAD5-806533E5C2FC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Activate: Translate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5. Hän on mahtava näyttelijä. Olisi vaikeata löytää toinen hänen kaltaisensa.</a:t>
            </a:r>
            <a:endParaRPr/>
          </a:p>
          <a:p>
            <a:pPr>
              <a:lnSpc>
                <a:spcPct val="9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6. Tässä ei ole tarpeeksi tuoleja. Tarvitsemme vielä toisen.</a:t>
            </a:r>
            <a:endParaRPr/>
          </a:p>
          <a:p>
            <a:pPr>
              <a:lnSpc>
                <a:spcPct val="9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7. Juoko hän todellakin toiset viisi kupillista kahvia?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  <p:sp>
        <p:nvSpPr>
          <p:cNvPr id="181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5. He is a wonderful actor. It would be hard to find another (one) like him.</a:t>
            </a:r>
            <a:endParaRPr/>
          </a:p>
          <a:p>
            <a:pPr>
              <a:lnSpc>
                <a:spcPct val="9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6. There aren’t enough chairs here. We need another one.</a:t>
            </a:r>
            <a:endParaRPr/>
          </a:p>
          <a:p>
            <a:pPr>
              <a:lnSpc>
                <a:spcPct val="9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7. Will he really drink another five cups of coffee?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61" nodeType="tmRoot" restart="never">
          <p:childTnLst>
            <p:seq>
              <p:cTn dur="indefinite" id="162" nodeType="mainSeq">
                <p:childTnLst>
                  <p:par>
                    <p:cTn fill="hold" id="163">
                      <p:stCondLst>
                        <p:cond delay="indefinite"/>
                      </p:stCondLst>
                      <p:childTnLst>
                        <p:par>
                          <p:cTn fill="hold" id="164">
                            <p:stCondLst>
                              <p:cond delay="0"/>
                            </p:stCondLst>
                            <p:childTnLst>
                              <p:par>
                                <p:cTn fill="hold" id="16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7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39" st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95" st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1">
                      <p:stCondLst>
                        <p:cond delay="indefinite"/>
                      </p:stCondLst>
                      <p:childTnLst>
                        <p:par>
                          <p:cTn fill="hold" id="172">
                            <p:stCondLst>
                              <p:cond delay="0"/>
                            </p:stCondLst>
                            <p:childTnLst>
                              <p:par>
                                <p:cTn fill="hold" id="1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7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5">
                      <p:stCondLst>
                        <p:cond delay="indefinite"/>
                      </p:stCondLst>
                      <p:childTnLst>
                        <p:par>
                          <p:cTn fill="hold" id="176">
                            <p:stCondLst>
                              <p:cond delay="0"/>
                            </p:stCondLst>
                            <p:childTnLst>
                              <p:par>
                                <p:cTn fill="hold" id="1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34" st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9">
                      <p:stCondLst>
                        <p:cond delay="indefinite"/>
                      </p:stCondLst>
                      <p:childTnLst>
                        <p:par>
                          <p:cTn fill="hold" id="180">
                            <p:stCondLst>
                              <p:cond delay="0"/>
                            </p:stCondLst>
                            <p:childTnLst>
                              <p:par>
                                <p:cTn fill="hold" id="1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87" st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Activate: Translate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8. Tämä kahvila näyttää nuhruiselta. Onko toista, jonne voisimme mennä?</a:t>
            </a:r>
            <a:endParaRPr/>
          </a:p>
          <a:p>
            <a:pPr>
              <a:lnSpc>
                <a:spcPct val="9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9. Sinulla on jalassasi vain yksi sukka. Missä toinen on?</a:t>
            </a:r>
            <a:endParaRPr/>
          </a:p>
          <a:p>
            <a:pPr>
              <a:lnSpc>
                <a:spcPct val="9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10. Onko avaruudessa muita elämänmuotoja?</a:t>
            </a:r>
            <a:endParaRPr/>
          </a:p>
        </p:txBody>
      </p:sp>
      <p:sp>
        <p:nvSpPr>
          <p:cNvPr id="184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8. This café looks shabby. Is there another one we could go to?</a:t>
            </a:r>
            <a:endParaRPr/>
          </a:p>
          <a:p>
            <a:pPr>
              <a:lnSpc>
                <a:spcPct val="9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9. You are wearing only one sock? Where is the other?</a:t>
            </a:r>
            <a:endParaRPr/>
          </a:p>
          <a:p>
            <a:pPr>
              <a:lnSpc>
                <a:spcPct val="9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10. Are there other life forms in space?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7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83" nodeType="tmRoot" restart="never">
          <p:childTnLst>
            <p:seq>
              <p:cTn dur="indefinite" id="184" nodeType="mainSeq">
                <p:childTnLst>
                  <p:par>
                    <p:cTn fill="hold" id="185">
                      <p:stCondLst>
                        <p:cond delay="indefinite"/>
                      </p:stCondLst>
                      <p:childTnLst>
                        <p:par>
                          <p:cTn fill="hold" id="186">
                            <p:stCondLst>
                              <p:cond delay="0"/>
                            </p:stCondLst>
                            <p:childTnLst>
                              <p:par>
                                <p:cTn fill="hold" id="18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7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30" st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72" st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3">
                      <p:stCondLst>
                        <p:cond delay="indefinite"/>
                      </p:stCondLst>
                      <p:childTnLst>
                        <p:par>
                          <p:cTn fill="hold" id="194">
                            <p:stCondLst>
                              <p:cond delay="0"/>
                            </p:stCondLst>
                            <p:childTnLst>
                              <p:par>
                                <p:cTn fill="hold" id="1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6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7">
                      <p:stCondLst>
                        <p:cond delay="indefinite"/>
                      </p:stCondLst>
                      <p:childTnLst>
                        <p:par>
                          <p:cTn fill="hold" id="198">
                            <p:stCondLst>
                              <p:cond delay="0"/>
                            </p:stCondLst>
                            <p:childTnLst>
                              <p:par>
                                <p:cTn fill="hold" id="1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18" st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1">
                      <p:stCondLst>
                        <p:cond delay="indefinite"/>
                      </p:stCondLst>
                      <p:childTnLst>
                        <p:par>
                          <p:cTn fill="hold" id="202">
                            <p:stCondLst>
                              <p:cond delay="0"/>
                            </p:stCondLst>
                            <p:childTnLst>
                              <p:par>
                                <p:cTn fill="hold" id="20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59" st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23640" y="404640"/>
            <a:ext cx="8229240" cy="1353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000">
                <a:solidFill>
                  <a:srgbClr val="2da2bf"/>
                </a:solidFill>
                <a:latin typeface="Calibri"/>
              </a:rPr>
              <a:t>INDEFINIITTIPRONOMINIT: </a:t>
            </a:r>
            <a:r>
              <a:rPr b="1" lang="fi-FI" sz="4000">
                <a:solidFill>
                  <a:srgbClr val="2da2bf"/>
                </a:solidFill>
                <a:latin typeface="Calibri"/>
              </a:rPr>
              <a:t>
</a:t>
            </a:r>
            <a:r>
              <a:rPr b="1" i="1" lang="fi-FI" sz="4000">
                <a:solidFill>
                  <a:srgbClr val="2da2bf"/>
                </a:solidFill>
                <a:latin typeface="Calibri"/>
              </a:rPr>
              <a:t>each other / one another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457200" y="1845000"/>
            <a:ext cx="8229240" cy="416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At Christmas we give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each other / one another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presents.</a:t>
            </a:r>
            <a:endParaRPr/>
          </a:p>
          <a:p>
            <a:pPr>
              <a:lnSpc>
                <a:spcPct val="5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My best friend and I have known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each other / one another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for fifteen years.</a:t>
            </a:r>
            <a:endParaRPr/>
          </a:p>
          <a:p>
            <a:pPr>
              <a:lnSpc>
                <a:spcPct val="8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each other / one another    </a:t>
            </a:r>
            <a:endParaRPr/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fi-FI" sz="2800">
                <a:solidFill>
                  <a:srgbClr val="909090"/>
                </a:solidFill>
                <a:latin typeface="Calibri"/>
              </a:rPr>
              <a:t>toinen toistaan, toisiaan </a:t>
            </a:r>
            <a:endParaRPr/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fi-FI" sz="2800">
                <a:solidFill>
                  <a:srgbClr val="909090"/>
                </a:solidFill>
                <a:latin typeface="Calibri"/>
              </a:rPr>
              <a:t>eivät esiinny koskaan monikkomuodossa</a:t>
            </a:r>
            <a:endParaRPr/>
          </a:p>
          <a:p>
            <a:pPr>
              <a:lnSpc>
                <a:spcPct val="14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They know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each other’s / one another’s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every secret.</a:t>
            </a:r>
            <a:endParaRPr/>
          </a:p>
        </p:txBody>
      </p:sp>
    </p:spTree>
  </p:cSld>
  <p:timing>
    <p:tnLst>
      <p:par>
        <p:cTn dur="indefinite" id="205" nodeType="tmRoot" restart="never">
          <p:childTnLst>
            <p:seq>
              <p:cTn dur="indefinite" id="206" nodeType="mainSeq">
                <p:childTnLst>
                  <p:par>
                    <p:cTn fill="hold" id="207">
                      <p:stCondLst>
                        <p:cond delay="indefinite"/>
                      </p:stCondLst>
                      <p:childTnLst>
                        <p:par>
                          <p:cTn fill="hold" id="208">
                            <p:stCondLst>
                              <p:cond delay="0"/>
                            </p:stCondLst>
                            <p:childTnLst>
                              <p:par>
                                <p:cTn fill="hold" id="2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5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1">
                      <p:stCondLst>
                        <p:cond delay="indefinite"/>
                      </p:stCondLst>
                      <p:childTnLst>
                        <p:par>
                          <p:cTn fill="hold" id="212">
                            <p:stCondLst>
                              <p:cond delay="0"/>
                            </p:stCondLst>
                            <p:childTnLst>
                              <p:par>
                                <p:cTn fill="hold" id="2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32" st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5">
                      <p:stCondLst>
                        <p:cond delay="indefinite"/>
                      </p:stCondLst>
                      <p:childTnLst>
                        <p:par>
                          <p:cTn fill="hold" id="216">
                            <p:stCondLst>
                              <p:cond delay="0"/>
                            </p:stCondLst>
                            <p:childTnLst>
                              <p:par>
                                <p:cTn fill="hold" id="2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61" st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88" st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1">
                      <p:stCondLst>
                        <p:cond delay="indefinite"/>
                      </p:stCondLst>
                      <p:childTnLst>
                        <p:par>
                          <p:cTn fill="hold" id="222">
                            <p:stCondLst>
                              <p:cond delay="0"/>
                            </p:stCondLst>
                            <p:childTnLst>
                              <p:par>
                                <p:cTn fill="hold" id="2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26" st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5">
                      <p:stCondLst>
                        <p:cond delay="indefinite"/>
                      </p:stCondLst>
                      <p:childTnLst>
                        <p:par>
                          <p:cTn fill="hold" id="226">
                            <p:stCondLst>
                              <p:cond delay="0"/>
                            </p:stCondLst>
                            <p:childTnLst>
                              <p:par>
                                <p:cTn fill="hold" id="2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79" st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606240" y="764640"/>
            <a:ext cx="8002800" cy="935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000">
                <a:solidFill>
                  <a:srgbClr val="2da2bf"/>
                </a:solidFill>
                <a:latin typeface="Calibri"/>
              </a:rPr>
              <a:t>INDEFINIITTIPRONOMINIT:</a:t>
            </a:r>
            <a:r>
              <a:rPr b="1" lang="fi-FI" sz="40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000">
                <a:solidFill>
                  <a:srgbClr val="2da2bf"/>
                </a:solidFill>
                <a:latin typeface="Calibri"/>
              </a:rPr>
              <a:t>one – another / one – the other</a:t>
            </a:r>
            <a:r>
              <a:rPr b="1" lang="fi-FI" sz="31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179640" y="1628640"/>
            <a:ext cx="8712720" cy="4464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909090"/>
                </a:solidFill>
                <a:latin typeface="Calibri"/>
              </a:rPr>
              <a:t>Milloin käytät ’one’ sanan parina sanaa ’another’, milloin ’the other’?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She made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one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 mistake after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another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I’ve got five cats.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One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 is a Persian,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another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 is a Siamese and the rest are domestic cats.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I’ve got two dogs.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One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 is an Alsatian and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the other 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is a Labrador.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909090"/>
                </a:solidFill>
                <a:latin typeface="Calibri"/>
              </a:rPr>
              <a:t>one – another  </a:t>
            </a:r>
            <a:r>
              <a:rPr lang="fi-FI" sz="2400">
                <a:solidFill>
                  <a:srgbClr val="909090"/>
                </a:solidFill>
                <a:latin typeface="Calibri"/>
              </a:rPr>
              <a:t>=  yksi – (muuan) toinen (useammasta vaihtoehdosta) 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909090"/>
                </a:solidFill>
                <a:latin typeface="Calibri"/>
              </a:rPr>
              <a:t>one – the other  </a:t>
            </a:r>
            <a:r>
              <a:rPr lang="fi-FI" sz="2400">
                <a:solidFill>
                  <a:srgbClr val="909090"/>
                </a:solidFill>
                <a:latin typeface="Calibri"/>
              </a:rPr>
              <a:t>=  yksi – (se) toinen (kahdesta vaihtoehdosta) </a:t>
            </a:r>
            <a:endParaRPr/>
          </a:p>
        </p:txBody>
      </p:sp>
    </p:spTree>
  </p:cSld>
  <p:timing>
    <p:tnLst>
      <p:par>
        <p:cTn dur="indefinite" id="229" nodeType="tmRoot" restart="never">
          <p:childTnLst>
            <p:seq>
              <p:cTn dur="indefinite" id="230" nodeType="mainSeq">
                <p:childTnLst>
                  <p:par>
                    <p:cTn fill="hold" id="231">
                      <p:stCondLst>
                        <p:cond delay="indefinite"/>
                      </p:stCondLst>
                      <p:childTnLst>
                        <p:par>
                          <p:cTn fill="hold" id="232">
                            <p:stCondLst>
                              <p:cond delay="0"/>
                            </p:stCondLst>
                            <p:childTnLst>
                              <p:par>
                                <p:cTn fill="hold" id="2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10" st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5">
                      <p:stCondLst>
                        <p:cond delay="indefinite"/>
                      </p:stCondLst>
                      <p:childTnLst>
                        <p:par>
                          <p:cTn fill="hold" id="236">
                            <p:stCondLst>
                              <p:cond delay="0"/>
                            </p:stCondLst>
                            <p:childTnLst>
                              <p:par>
                                <p:cTn fill="hold" id="2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01" st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9">
                      <p:stCondLst>
                        <p:cond delay="indefinite"/>
                      </p:stCondLst>
                      <p:childTnLst>
                        <p:par>
                          <p:cTn fill="hold" id="240">
                            <p:stCondLst>
                              <p:cond delay="0"/>
                            </p:stCondLst>
                            <p:childTnLst>
                              <p:par>
                                <p:cTn fill="hold" id="2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68" st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3">
                      <p:stCondLst>
                        <p:cond delay="indefinite"/>
                      </p:stCondLst>
                      <p:childTnLst>
                        <p:par>
                          <p:cTn fill="hold" id="244">
                            <p:stCondLst>
                              <p:cond delay="0"/>
                            </p:stCondLst>
                            <p:childTnLst>
                              <p:par>
                                <p:cTn fill="hold" id="2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38" st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7">
                      <p:stCondLst>
                        <p:cond delay="indefinite"/>
                      </p:stCondLst>
                      <p:childTnLst>
                        <p:par>
                          <p:cTn fill="hold" id="248">
                            <p:stCondLst>
                              <p:cond delay="0"/>
                            </p:stCondLst>
                            <p:childTnLst>
                              <p:par>
                                <p:cTn fill="hold" id="2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03" st="3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395640" y="434880"/>
            <a:ext cx="8146800" cy="1281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000">
                <a:solidFill>
                  <a:srgbClr val="2da2bf"/>
                </a:solidFill>
                <a:latin typeface="Calibri"/>
              </a:rPr>
              <a:t>INDEFINIITTIPRONOMINIT</a:t>
            </a:r>
            <a:r>
              <a:rPr b="1" lang="fi-FI" sz="3600">
                <a:solidFill>
                  <a:srgbClr val="2da2bf"/>
                </a:solidFill>
                <a:latin typeface="Calibri"/>
              </a:rPr>
              <a:t>: </a:t>
            </a:r>
            <a:r>
              <a:rPr b="1" lang="fi-FI" sz="36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3600">
                <a:solidFill>
                  <a:srgbClr val="2da2bf"/>
                </a:solidFill>
                <a:latin typeface="Calibri"/>
              </a:rPr>
              <a:t>some – others / some – the others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827640" y="1716840"/>
            <a:ext cx="7632360" cy="4237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909090"/>
                </a:solidFill>
                <a:latin typeface="Calibri"/>
              </a:rPr>
              <a:t>Milloin käytät ’some’-sanan parina sanaa ’others’, milloin ’the others’?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fi-FI" sz="2400">
                <a:solidFill>
                  <a:srgbClr val="2da2bf"/>
                </a:solidFill>
                <a:latin typeface="Calibri"/>
              </a:rPr>
              <a:t>Some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 people like latte, 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others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 prefer cappuccino.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Calibri"/>
              </a:rPr>
              <a:t>There were five of us there. 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Some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 left early,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 the others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stayed late.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909090"/>
                </a:solidFill>
                <a:latin typeface="Calibri"/>
              </a:rPr>
              <a:t>some – others  </a:t>
            </a:r>
            <a:r>
              <a:rPr lang="fi-FI" sz="2400">
                <a:solidFill>
                  <a:srgbClr val="909090"/>
                </a:solidFill>
                <a:latin typeface="Calibri"/>
              </a:rPr>
              <a:t>=  toiset – (eräät) toiset (on vielä muitakin) 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909090"/>
                </a:solidFill>
                <a:latin typeface="Calibri"/>
              </a:rPr>
              <a:t>some – the others  </a:t>
            </a:r>
            <a:r>
              <a:rPr lang="fi-FI" sz="2400">
                <a:solidFill>
                  <a:srgbClr val="909090"/>
                </a:solidFill>
                <a:latin typeface="Calibri"/>
              </a:rPr>
              <a:t>=  toiset – (ne) toiset (kaikki muut) </a:t>
            </a:r>
            <a:endParaRPr/>
          </a:p>
        </p:txBody>
      </p:sp>
    </p:spTree>
  </p:cSld>
  <p:timing>
    <p:tnLst>
      <p:par>
        <p:cTn dur="indefinite" id="251" nodeType="tmRoot" restart="never">
          <p:childTnLst>
            <p:seq>
              <p:cTn dur="indefinite" id="252" nodeType="mainSeq">
                <p:childTnLst>
                  <p:par>
                    <p:cTn fill="hold" id="253">
                      <p:stCondLst>
                        <p:cond delay="indefinite"/>
                      </p:stCondLst>
                      <p:childTnLst>
                        <p:par>
                          <p:cTn fill="hold" id="254">
                            <p:stCondLst>
                              <p:cond delay="0"/>
                            </p:stCondLst>
                            <p:childTnLst>
                              <p:par>
                                <p:cTn fill="hold" id="2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24" st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7">
                      <p:stCondLst>
                        <p:cond delay="indefinite"/>
                      </p:stCondLst>
                      <p:childTnLst>
                        <p:par>
                          <p:cTn fill="hold" id="258">
                            <p:stCondLst>
                              <p:cond delay="0"/>
                            </p:stCondLst>
                            <p:childTnLst>
                              <p:par>
                                <p:cTn fill="hold" id="2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94" st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1">
                      <p:stCondLst>
                        <p:cond delay="indefinite"/>
                      </p:stCondLst>
                      <p:childTnLst>
                        <p:par>
                          <p:cTn fill="hold" id="262">
                            <p:stCondLst>
                              <p:cond delay="0"/>
                            </p:stCondLst>
                            <p:childTnLst>
                              <p:par>
                                <p:cTn fill="hold" id="2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59" st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5">
                      <p:stCondLst>
                        <p:cond delay="indefinite"/>
                      </p:stCondLst>
                      <p:childTnLst>
                        <p:par>
                          <p:cTn fill="hold" id="266">
                            <p:stCondLst>
                              <p:cond delay="0"/>
                            </p:stCondLst>
                            <p:childTnLst>
                              <p:par>
                                <p:cTn fill="hold" id="2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17" st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539640" y="548640"/>
            <a:ext cx="7642800" cy="16560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3600">
                <a:solidFill>
                  <a:srgbClr val="2da2bf"/>
                </a:solidFill>
                <a:latin typeface="Calibri"/>
              </a:rPr>
              <a:t>INDEFINIITTIPRONOMINIT</a:t>
            </a:r>
            <a:r>
              <a:rPr b="1" lang="fi-FI" sz="3600">
                <a:solidFill>
                  <a:srgbClr val="2da2bf"/>
                </a:solidFill>
                <a:latin typeface="Calibri"/>
              </a:rPr>
              <a:t>
</a:t>
            </a:r>
            <a:r>
              <a:rPr b="1" i="1" lang="fi-FI" sz="3600">
                <a:solidFill>
                  <a:srgbClr val="2da2bf"/>
                </a:solidFill>
                <a:latin typeface="Calibri"/>
              </a:rPr>
              <a:t>one, another; one, the other; some, (the) others </a:t>
            </a:r>
            <a:r>
              <a:rPr b="1" lang="fi-FI" sz="4000">
                <a:solidFill>
                  <a:srgbClr val="2da2bf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457200" y="2133000"/>
            <a:ext cx="8229240" cy="432000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909090"/>
                </a:solidFill>
                <a:latin typeface="Calibri"/>
              </a:rPr>
              <a:t>Many customers: </a:t>
            </a:r>
            <a:r>
              <a:rPr b="1" i="1" lang="fi-FI" sz="2800">
                <a:solidFill>
                  <a:srgbClr val="909090"/>
                </a:solidFill>
                <a:latin typeface="Calibri"/>
              </a:rPr>
              <a:t>one</a:t>
            </a:r>
            <a:r>
              <a:rPr i="1" lang="fi-FI" sz="2800">
                <a:solidFill>
                  <a:srgbClr val="909090"/>
                </a:solidFill>
                <a:latin typeface="Calibri"/>
              </a:rPr>
              <a:t> goes out, </a:t>
            </a:r>
            <a:r>
              <a:rPr b="1" i="1" lang="fi-FI" sz="2800">
                <a:solidFill>
                  <a:srgbClr val="909090"/>
                </a:solidFill>
                <a:latin typeface="Calibri"/>
              </a:rPr>
              <a:t>another</a:t>
            </a:r>
            <a:r>
              <a:rPr i="1" lang="fi-FI" sz="2800">
                <a:solidFill>
                  <a:srgbClr val="909090"/>
                </a:solidFill>
                <a:latin typeface="Calibri"/>
              </a:rPr>
              <a:t> comes in.</a:t>
            </a:r>
            <a:endParaRPr/>
          </a:p>
          <a:p>
            <a:pPr>
              <a:lnSpc>
                <a:spcPct val="8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909090"/>
                </a:solidFill>
                <a:latin typeface="Calibri"/>
              </a:rPr>
              <a:t>Two guys: </a:t>
            </a:r>
            <a:r>
              <a:rPr b="1" i="1" lang="fi-FI" sz="2800">
                <a:solidFill>
                  <a:srgbClr val="909090"/>
                </a:solidFill>
                <a:latin typeface="Calibri"/>
              </a:rPr>
              <a:t>one</a:t>
            </a:r>
            <a:r>
              <a:rPr i="1" lang="fi-FI" sz="2800">
                <a:solidFill>
                  <a:srgbClr val="909090"/>
                </a:solidFill>
                <a:latin typeface="Calibri"/>
              </a:rPr>
              <a:t> is short, </a:t>
            </a:r>
            <a:r>
              <a:rPr b="1" i="1" lang="fi-FI" sz="2800">
                <a:solidFill>
                  <a:srgbClr val="909090"/>
                </a:solidFill>
                <a:latin typeface="Calibri"/>
              </a:rPr>
              <a:t>the other </a:t>
            </a:r>
            <a:r>
              <a:rPr i="1" lang="fi-FI" sz="2800">
                <a:solidFill>
                  <a:srgbClr val="909090"/>
                </a:solidFill>
                <a:latin typeface="Calibri"/>
              </a:rPr>
              <a:t>tall.</a:t>
            </a:r>
            <a:r>
              <a:rPr i="1" lang="fi-FI" sz="2800">
                <a:solidFill>
                  <a:srgbClr val="909090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909090"/>
                </a:solidFill>
                <a:latin typeface="Calibri"/>
              </a:rPr>
              <a:t>
</a:t>
            </a:r>
            <a:r>
              <a:rPr b="1" i="1" lang="fi-FI" sz="2800">
                <a:solidFill>
                  <a:srgbClr val="909090"/>
                </a:solidFill>
                <a:latin typeface="Calibri"/>
              </a:rPr>
              <a:t>Some</a:t>
            </a:r>
            <a:r>
              <a:rPr i="1" lang="fi-FI" sz="2800">
                <a:solidFill>
                  <a:srgbClr val="909090"/>
                </a:solidFill>
                <a:latin typeface="Calibri"/>
              </a:rPr>
              <a:t> people like coffee, </a:t>
            </a:r>
            <a:r>
              <a:rPr b="1" i="1" lang="fi-FI" sz="2800">
                <a:solidFill>
                  <a:srgbClr val="909090"/>
                </a:solidFill>
                <a:latin typeface="Calibri"/>
              </a:rPr>
              <a:t>others</a:t>
            </a:r>
            <a:r>
              <a:rPr i="1" lang="fi-FI" sz="2800">
                <a:solidFill>
                  <a:srgbClr val="909090"/>
                </a:solidFill>
                <a:latin typeface="Calibri"/>
              </a:rPr>
              <a:t> like tea.</a:t>
            </a:r>
            <a:r>
              <a:rPr i="1" lang="fi-FI" sz="2800">
                <a:solidFill>
                  <a:srgbClr val="909090"/>
                </a:solidFill>
                <a:latin typeface="Calibri"/>
              </a:rPr>
              <a:t>
</a:t>
            </a:r>
            <a:r>
              <a:rPr b="1" i="1" lang="fi-FI" sz="2800">
                <a:solidFill>
                  <a:srgbClr val="909090"/>
                </a:solidFill>
                <a:latin typeface="Calibri"/>
              </a:rPr>
              <a:t>Some</a:t>
            </a:r>
            <a:r>
              <a:rPr i="1" lang="fi-FI" sz="2800">
                <a:solidFill>
                  <a:srgbClr val="909090"/>
                </a:solidFill>
                <a:latin typeface="Calibri"/>
              </a:rPr>
              <a:t> left; </a:t>
            </a:r>
            <a:r>
              <a:rPr b="1" i="1" lang="fi-FI" sz="2800">
                <a:solidFill>
                  <a:srgbClr val="909090"/>
                </a:solidFill>
                <a:latin typeface="Calibri"/>
              </a:rPr>
              <a:t>the others </a:t>
            </a:r>
            <a:r>
              <a:rPr i="1" lang="fi-FI" sz="2800">
                <a:solidFill>
                  <a:srgbClr val="909090"/>
                </a:solidFill>
                <a:latin typeface="Calibri"/>
              </a:rPr>
              <a:t>stayed.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fi-FI" sz="2600">
                <a:solidFill>
                  <a:srgbClr val="227a8f"/>
                </a:solidFill>
                <a:latin typeface="Calibri"/>
              </a:rPr>
              <a:t>one … the other: </a:t>
            </a:r>
            <a:r>
              <a:rPr b="1" lang="fi-FI" sz="2600">
                <a:solidFill>
                  <a:srgbClr val="227a8f"/>
                </a:solidFill>
                <a:latin typeface="Arial"/>
              </a:rPr>
              <a:t>’</a:t>
            </a:r>
            <a:r>
              <a:rPr b="1" lang="fi-FI" sz="2600">
                <a:solidFill>
                  <a:srgbClr val="227a8f"/>
                </a:solidFill>
                <a:latin typeface="Calibri"/>
              </a:rPr>
              <a:t>toinen … toinen</a:t>
            </a:r>
            <a:r>
              <a:rPr b="1" lang="fi-FI" sz="2600">
                <a:solidFill>
                  <a:srgbClr val="227a8f"/>
                </a:solidFill>
                <a:latin typeface="Arial"/>
              </a:rPr>
              <a:t>’</a:t>
            </a:r>
            <a:r>
              <a:rPr b="1" lang="fi-FI" sz="2600">
                <a:solidFill>
                  <a:srgbClr val="227a8f"/>
                </a:solidFill>
                <a:latin typeface="Calibri"/>
              </a:rPr>
              <a:t> (kahdesta) </a:t>
            </a:r>
            <a:r>
              <a:rPr lang="fi-FI" sz="2600">
                <a:solidFill>
                  <a:srgbClr val="227a8f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fi-FI" sz="2400">
                <a:solidFill>
                  <a:srgbClr val="227a8f"/>
                </a:solidFill>
                <a:latin typeface="Calibri"/>
              </a:rPr>
              <a:t>one … another: </a:t>
            </a:r>
            <a:r>
              <a:rPr b="1" lang="fi-FI" sz="2400">
                <a:solidFill>
                  <a:srgbClr val="227a8f"/>
                </a:solidFill>
                <a:latin typeface="Arial"/>
              </a:rPr>
              <a:t>’</a:t>
            </a:r>
            <a:r>
              <a:rPr b="1" lang="fi-FI" sz="2400">
                <a:solidFill>
                  <a:srgbClr val="227a8f"/>
                </a:solidFill>
                <a:latin typeface="Calibri"/>
              </a:rPr>
              <a:t>toinen/yksi … toinen</a:t>
            </a:r>
            <a:r>
              <a:rPr b="1" lang="fi-FI" sz="2400">
                <a:solidFill>
                  <a:srgbClr val="227a8f"/>
                </a:solidFill>
                <a:latin typeface="Arial"/>
              </a:rPr>
              <a:t>’</a:t>
            </a:r>
            <a:r>
              <a:rPr b="1" lang="fi-FI" sz="2400">
                <a:solidFill>
                  <a:srgbClr val="227a8f"/>
                </a:solidFill>
                <a:latin typeface="Calibri"/>
              </a:rPr>
              <a:t> (useasta)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fi-FI" sz="2400">
                <a:solidFill>
                  <a:srgbClr val="227a8f"/>
                </a:solidFill>
                <a:latin typeface="Calibri"/>
              </a:rPr>
              <a:t>some … others: </a:t>
            </a:r>
            <a:r>
              <a:rPr b="1" lang="fi-FI" sz="2400">
                <a:solidFill>
                  <a:srgbClr val="227a8f"/>
                </a:solidFill>
                <a:latin typeface="Arial"/>
              </a:rPr>
              <a:t>’</a:t>
            </a:r>
            <a:r>
              <a:rPr b="1" lang="fi-FI" sz="2400">
                <a:solidFill>
                  <a:srgbClr val="227a8f"/>
                </a:solidFill>
                <a:latin typeface="Calibri"/>
              </a:rPr>
              <a:t>toiset … toiset</a:t>
            </a:r>
            <a:r>
              <a:rPr b="1" lang="fi-FI" sz="2400">
                <a:solidFill>
                  <a:srgbClr val="227a8f"/>
                </a:solidFill>
                <a:latin typeface="Arial"/>
              </a:rPr>
              <a:t>’</a:t>
            </a:r>
            <a:r>
              <a:rPr b="1" lang="fi-FI" sz="2400">
                <a:solidFill>
                  <a:srgbClr val="227a8f"/>
                </a:solidFill>
                <a:latin typeface="Calibri"/>
              </a:rPr>
              <a:t> (on vielä muita)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fi-FI" sz="2400">
                <a:solidFill>
                  <a:srgbClr val="227a8f"/>
                </a:solidFill>
                <a:latin typeface="Calibri"/>
              </a:rPr>
              <a:t>some … the others: </a:t>
            </a:r>
            <a:r>
              <a:rPr b="1" lang="fi-FI" sz="2400">
                <a:solidFill>
                  <a:srgbClr val="227a8f"/>
                </a:solidFill>
                <a:latin typeface="Arial"/>
              </a:rPr>
              <a:t>’</a:t>
            </a:r>
            <a:r>
              <a:rPr b="1" lang="fi-FI" sz="2400">
                <a:solidFill>
                  <a:srgbClr val="227a8f"/>
                </a:solidFill>
                <a:latin typeface="Calibri"/>
              </a:rPr>
              <a:t>toiset – toiset</a:t>
            </a:r>
            <a:r>
              <a:rPr b="1" lang="fi-FI" sz="2400">
                <a:solidFill>
                  <a:srgbClr val="227a8f"/>
                </a:solidFill>
                <a:latin typeface="Arial"/>
              </a:rPr>
              <a:t>’</a:t>
            </a:r>
            <a:r>
              <a:rPr b="1" lang="fi-FI" sz="2400">
                <a:solidFill>
                  <a:srgbClr val="227a8f"/>
                </a:solidFill>
                <a:latin typeface="Calibri"/>
              </a:rPr>
              <a:t> (kaikki loput)</a:t>
            </a:r>
            <a:r>
              <a:rPr lang="fi-FI" sz="2400">
                <a:solidFill>
                  <a:srgbClr val="227a8f"/>
                </a:solidFill>
                <a:latin typeface="Calibri"/>
              </a:rPr>
              <a:t> </a:t>
            </a:r>
            <a:endParaRPr/>
          </a:p>
        </p:txBody>
      </p:sp>
    </p:spTree>
  </p:cSld>
  <p:timing>
    <p:tnLst>
      <p:par>
        <p:cTn dur="indefinite" id="269" nodeType="tmRoot" restart="never">
          <p:childTnLst>
            <p:seq>
              <p:cTn dur="indefinite" id="270" nodeType="mainSeq">
                <p:childTnLst>
                  <p:par>
                    <p:cTn fill="hold" id="271">
                      <p:stCondLst>
                        <p:cond delay="indefinite"/>
                      </p:stCondLst>
                      <p:childTnLst>
                        <p:par>
                          <p:cTn fill="hold" id="272">
                            <p:stCondLst>
                              <p:cond delay="0"/>
                            </p:stCondLst>
                            <p:childTnLst>
                              <p:par>
                                <p:cTn fill="hold" id="2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12" st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5">
                      <p:stCondLst>
                        <p:cond delay="indefinite"/>
                      </p:stCondLst>
                      <p:childTnLst>
                        <p:par>
                          <p:cTn fill="hold" id="276">
                            <p:stCondLst>
                              <p:cond delay="0"/>
                            </p:stCondLst>
                            <p:childTnLst>
                              <p:par>
                                <p:cTn fill="hold" id="2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61" st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9">
                      <p:stCondLst>
                        <p:cond delay="indefinite"/>
                      </p:stCondLst>
                      <p:childTnLst>
                        <p:par>
                          <p:cTn fill="hold" id="280">
                            <p:stCondLst>
                              <p:cond delay="0"/>
                            </p:stCondLst>
                            <p:childTnLst>
                              <p:par>
                                <p:cTn fill="hold" id="2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12" st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3">
                      <p:stCondLst>
                        <p:cond delay="indefinite"/>
                      </p:stCondLst>
                      <p:childTnLst>
                        <p:par>
                          <p:cTn fill="hold" id="284">
                            <p:stCondLst>
                              <p:cond delay="0"/>
                            </p:stCondLst>
                            <p:childTnLst>
                              <p:par>
                                <p:cTn fill="hold" id="2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65" st="3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79640" y="54864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Activate: Translate</a:t>
            </a:r>
            <a:r>
              <a:rPr lang="fi-FI" sz="40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457200" y="1600200"/>
            <a:ext cx="39128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Toiset muistavat kaiken, toiset eivät.</a:t>
            </a:r>
            <a:endParaRPr/>
          </a:p>
          <a:p>
            <a:pPr>
              <a:lnSpc>
                <a:spcPct val="90000"/>
              </a:lnSpc>
              <a:buFont typeface="Calibri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Näin kaksi lintua. Toinen oli musta, toinen ruskea.</a:t>
            </a:r>
            <a:endParaRPr/>
          </a:p>
          <a:p>
            <a:pPr>
              <a:lnSpc>
                <a:spcPct val="90000"/>
              </a:lnSpc>
              <a:buFont typeface="Calibri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He rakastivat toisiaan syvästi.</a:t>
            </a:r>
            <a:endParaRPr/>
          </a:p>
          <a:p>
            <a:pPr>
              <a:lnSpc>
                <a:spcPct val="90000"/>
              </a:lnSpc>
              <a:buFont typeface="Calibri"/>
              <a:buAutoNum type="arabicPeriod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Toisaalta hän ei ollut aina rehellinen.</a:t>
            </a:r>
            <a:endParaRPr/>
          </a:p>
          <a:p>
            <a:pPr>
              <a:lnSpc>
                <a:spcPct val="7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95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1. Some remember everything, others don’t.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2. I saw two birds. One was black, the other brown.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3. They loved each other / one another deeply.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4. On the other hand, she wasn’t always honest.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287" nodeType="tmRoot" restart="never">
          <p:childTnLst>
            <p:seq>
              <p:cTn dur="indefinite" id="288" nodeType="mainSeq">
                <p:childTnLst>
                  <p:par>
                    <p:cTn fill="hold" id="289">
                      <p:stCondLst>
                        <p:cond delay="indefinite"/>
                      </p:stCondLst>
                      <p:childTnLst>
                        <p:par>
                          <p:cTn fill="hold" id="290">
                            <p:stCondLst>
                              <p:cond delay="0"/>
                            </p:stCondLst>
                            <p:childTnLst>
                              <p:par>
                                <p:cTn fill="hold" id="2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91" st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23" st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63" st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9">
                      <p:stCondLst>
                        <p:cond delay="indefinite"/>
                      </p:stCondLst>
                      <p:childTnLst>
                        <p:par>
                          <p:cTn fill="hold" id="300">
                            <p:stCondLst>
                              <p:cond delay="0"/>
                            </p:stCondLst>
                            <p:childTnLst>
                              <p:par>
                                <p:cTn fill="hold" id="3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3">
                      <p:stCondLst>
                        <p:cond delay="indefinite"/>
                      </p:stCondLst>
                      <p:childTnLst>
                        <p:par>
                          <p:cTn fill="hold" id="304">
                            <p:stCondLst>
                              <p:cond delay="0"/>
                            </p:stCondLst>
                            <p:childTnLst>
                              <p:par>
                                <p:cTn fill="hold" id="3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95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7">
                      <p:stCondLst>
                        <p:cond delay="indefinite"/>
                      </p:stCondLst>
                      <p:childTnLst>
                        <p:par>
                          <p:cTn fill="hold" id="308">
                            <p:stCondLst>
                              <p:cond delay="0"/>
                            </p:stCondLst>
                            <p:childTnLst>
                              <p:par>
                                <p:cTn fill="hold" id="3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42" st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1">
                      <p:stCondLst>
                        <p:cond delay="indefinite"/>
                      </p:stCondLst>
                      <p:childTnLst>
                        <p:par>
                          <p:cTn fill="hold" id="312">
                            <p:stCondLst>
                              <p:cond delay="0"/>
                            </p:stCondLst>
                            <p:childTnLst>
                              <p:par>
                                <p:cTn fill="hold" id="3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90" st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380880" y="76464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Activate: Translate</a:t>
            </a:r>
            <a:r>
              <a:rPr lang="fi-FI" sz="40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755640" y="1600200"/>
            <a:ext cx="3740040" cy="4525560"/>
          </a:xfrm>
          <a:prstGeom prst="rect">
            <a:avLst/>
          </a:prstGeom>
        </p:spPr>
        <p:txBody>
          <a:bodyPr/>
          <a:p>
            <a:pPr>
              <a:lnSpc>
                <a:spcPct val="13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5. Yksi esiintyjä tanssi, eräs toinen lauloi.</a:t>
            </a:r>
            <a:endParaRPr/>
          </a:p>
          <a:p>
            <a:pPr>
              <a:lnSpc>
                <a:spcPct val="13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6. Jotkut pelaajista ovat jo jäällä, toiset pukuhuoneessa. </a:t>
            </a:r>
            <a:endParaRPr/>
          </a:p>
          <a:p>
            <a:pPr>
              <a:lnSpc>
                <a:spcPct val="13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7. Tavalla tai toisella voitamme tämän pelin.</a:t>
            </a:r>
            <a:endParaRPr/>
          </a:p>
          <a:p>
            <a:pPr>
              <a:lnSpc>
                <a:spcPct val="7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98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2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5. One performer danced, another sang.</a:t>
            </a:r>
            <a:endParaRPr/>
          </a:p>
          <a:p>
            <a:pPr>
              <a:lnSpc>
                <a:spcPct val="12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6. Some of the players are already on the ice, the others in the locker room.</a:t>
            </a:r>
            <a:endParaRPr/>
          </a:p>
          <a:p>
            <a:pPr>
              <a:lnSpc>
                <a:spcPct val="12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7. One way or another, we will win this match.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15" nodeType="tmRoot" restart="never">
          <p:childTnLst>
            <p:seq>
              <p:cTn dur="indefinite" id="316" nodeType="mainSeq">
                <p:childTnLst>
                  <p:par>
                    <p:cTn fill="hold" id="317">
                      <p:stCondLst>
                        <p:cond delay="indefinite"/>
                      </p:stCondLst>
                      <p:childTnLst>
                        <p:par>
                          <p:cTn fill="hold" id="318">
                            <p:stCondLst>
                              <p:cond delay="0"/>
                            </p:stCondLst>
                            <p:childTnLst>
                              <p:par>
                                <p:cTn fill="hold" id="3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06" st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52" st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5">
                      <p:stCondLst>
                        <p:cond delay="indefinite"/>
                      </p:stCondLst>
                      <p:childTnLst>
                        <p:par>
                          <p:cTn fill="hold" id="326">
                            <p:stCondLst>
                              <p:cond delay="0"/>
                            </p:stCondLst>
                            <p:childTnLst>
                              <p:par>
                                <p:cTn fill="hold" id="3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9">
                      <p:stCondLst>
                        <p:cond delay="indefinite"/>
                      </p:stCondLst>
                      <p:childTnLst>
                        <p:par>
                          <p:cTn fill="hold" id="330">
                            <p:stCondLst>
                              <p:cond delay="0"/>
                            </p:stCondLst>
                            <p:childTnLst>
                              <p:par>
                                <p:cTn fill="hold" id="3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17" st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3">
                      <p:stCondLst>
                        <p:cond delay="indefinite"/>
                      </p:stCondLst>
                      <p:childTnLst>
                        <p:par>
                          <p:cTn fill="hold" id="334">
                            <p:stCondLst>
                              <p:cond delay="0"/>
                            </p:stCondLst>
                            <p:childTnLst>
                              <p:par>
                                <p:cTn fill="hold" id="3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64" st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67640" y="2493000"/>
            <a:ext cx="8229240" cy="1656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Indefiniittipronominit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i="1" lang="fi-FI" sz="4000">
                <a:solidFill>
                  <a:srgbClr val="2da2bf"/>
                </a:solidFill>
                <a:latin typeface="Calibri"/>
              </a:rPr>
              <a:t>another, other, others, the other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395640" y="62064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INDEFINIITTIPRONOMINIT: 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another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179640" y="19170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You know my sister Lucy but I have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another sister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 whom you haven’t met.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After a week in Dubrovnik I was eager to visit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another Croatian town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1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another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909090"/>
                </a:solidFill>
                <a:latin typeface="Calibri"/>
              </a:rPr>
              <a:t>Yksiköllisten sanojen kanssa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909090"/>
                </a:solidFill>
                <a:latin typeface="Calibri"/>
              </a:rPr>
              <a:t>Merkityksessä ’toinen’, ’vielä yksi’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44" st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53" st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82" st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19" st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95640" y="54864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INDEFINIITTIPRONOMINIT: 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another</a:t>
            </a:r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323640" y="1989000"/>
            <a:ext cx="8229240" cy="3672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I’ll be ready in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another five minutes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After this book there are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another three novels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 by the same author that I want to read.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another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909090"/>
                </a:solidFill>
                <a:latin typeface="Calibri"/>
              </a:rPr>
              <a:t>Pääsana voi olla myös monikossa, jos puhutaan kokonaisuuksista merkityksessä ’vielä toiset’.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23" nodeType="tmRoot" restart="never">
          <p:childTnLst>
            <p:seq>
              <p:cTn dur="indefinite" id="24" nodeType="mainSeq">
                <p:childTnLst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28" st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37" st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30" st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476640"/>
            <a:ext cx="8002800" cy="1295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000">
                <a:solidFill>
                  <a:srgbClr val="2da2bf"/>
                </a:solidFill>
                <a:latin typeface="Calibri"/>
              </a:rPr>
              <a:t>INDEFINIITTIPRONOMINIT </a:t>
            </a:r>
            <a:r>
              <a:rPr b="1" lang="fi-FI" sz="4000">
                <a:solidFill>
                  <a:srgbClr val="2da2bf"/>
                </a:solidFill>
                <a:latin typeface="Calibri"/>
              </a:rPr>
              <a:t>
</a:t>
            </a:r>
            <a:r>
              <a:rPr b="1" i="1" lang="fi-FI" sz="4000">
                <a:solidFill>
                  <a:srgbClr val="2da2bf"/>
                </a:solidFill>
                <a:latin typeface="Calibri"/>
              </a:rPr>
              <a:t>other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457200" y="1917000"/>
            <a:ext cx="8218800" cy="4536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fi-FI" sz="4000">
                <a:solidFill>
                  <a:srgbClr val="2da2bf"/>
                </a:solidFill>
                <a:latin typeface="Calibri"/>
              </a:rPr>
              <a:t>Is there </a:t>
            </a:r>
            <a:r>
              <a:rPr b="1" i="1" lang="fi-FI" sz="4000">
                <a:solidFill>
                  <a:srgbClr val="2da2bf"/>
                </a:solidFill>
                <a:latin typeface="Calibri"/>
              </a:rPr>
              <a:t>other intelligent life </a:t>
            </a:r>
            <a:r>
              <a:rPr i="1" lang="fi-FI" sz="4000">
                <a:solidFill>
                  <a:srgbClr val="2da2bf"/>
                </a:solidFill>
                <a:latin typeface="Calibri"/>
              </a:rPr>
              <a:t>in the universe?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4000">
                <a:solidFill>
                  <a:srgbClr val="2da2bf"/>
                </a:solidFill>
                <a:latin typeface="Calibri"/>
              </a:rPr>
              <a:t>The booklet has </a:t>
            </a:r>
            <a:r>
              <a:rPr b="1" i="1" lang="fi-FI" sz="4000">
                <a:solidFill>
                  <a:srgbClr val="2da2bf"/>
                </a:solidFill>
                <a:latin typeface="Calibri"/>
              </a:rPr>
              <a:t>other information </a:t>
            </a:r>
            <a:r>
              <a:rPr i="1" lang="fi-FI" sz="4000">
                <a:solidFill>
                  <a:srgbClr val="2da2bf"/>
                </a:solidFill>
                <a:latin typeface="Calibri"/>
              </a:rPr>
              <a:t>on the topic.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4000">
                <a:solidFill>
                  <a:srgbClr val="2da2bf"/>
                </a:solidFill>
                <a:latin typeface="Calibri"/>
              </a:rPr>
              <a:t>What </a:t>
            </a:r>
            <a:r>
              <a:rPr b="1" i="1" lang="fi-FI" sz="4000">
                <a:solidFill>
                  <a:srgbClr val="2da2bf"/>
                </a:solidFill>
                <a:latin typeface="Calibri"/>
              </a:rPr>
              <a:t>other books </a:t>
            </a:r>
            <a:r>
              <a:rPr i="1" lang="fi-FI" sz="4000">
                <a:solidFill>
                  <a:srgbClr val="2da2bf"/>
                </a:solidFill>
                <a:latin typeface="Calibri"/>
              </a:rPr>
              <a:t>apart from ‘Oliver Twist’ has Charles Dickens written?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4000">
                <a:solidFill>
                  <a:srgbClr val="2da2bf"/>
                </a:solidFill>
                <a:latin typeface="Calibri"/>
              </a:rPr>
              <a:t>I don’t like the colour of this dress. Do you have it in </a:t>
            </a:r>
            <a:r>
              <a:rPr b="1" i="1" lang="fi-FI" sz="4000">
                <a:solidFill>
                  <a:srgbClr val="2da2bf"/>
                </a:solidFill>
                <a:latin typeface="Calibri"/>
              </a:rPr>
              <a:t>other colours</a:t>
            </a:r>
            <a:r>
              <a:rPr i="1" lang="fi-FI" sz="4000">
                <a:solidFill>
                  <a:srgbClr val="2da2bf"/>
                </a:solidFill>
                <a:latin typeface="Calibri"/>
              </a:rPr>
              <a:t>?</a:t>
            </a:r>
            <a:endParaRPr/>
          </a:p>
          <a:p>
            <a:pPr>
              <a:lnSpc>
                <a:spcPct val="140000"/>
              </a:lnSpc>
            </a:pPr>
            <a:r>
              <a:rPr b="1" lang="fi-FI" sz="4000">
                <a:solidFill>
                  <a:srgbClr val="909090"/>
                </a:solidFill>
                <a:latin typeface="Calibri"/>
              </a:rPr>
              <a:t>other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4000">
                <a:solidFill>
                  <a:srgbClr val="909090"/>
                </a:solidFill>
                <a:latin typeface="Calibri"/>
              </a:rPr>
              <a:t>ei-laskettavien yksikkömuotojen kanssa merkityksessä ’muu’, ’toinen’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4000">
                <a:solidFill>
                  <a:srgbClr val="909090"/>
                </a:solidFill>
                <a:latin typeface="Calibri"/>
              </a:rPr>
              <a:t>monikollisten sanojen kanssa merkityksessä ’muut’, ’toiset’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9" nodeType="tmRoot" restart="never">
          <p:childTnLst>
            <p:seq>
              <p:cTn dur="indefinite" id="40" nodeType="mainSeq">
                <p:childTnLst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97" st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70" st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42" st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48" st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17" st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77" st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27680" y="69264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INDEFINIITTIPRONOMINIT: 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the other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1187640" y="2133000"/>
            <a:ext cx="6336360" cy="3993120"/>
          </a:xfrm>
          <a:prstGeom prst="rect">
            <a:avLst/>
          </a:prstGeom>
        </p:spPr>
        <p:txBody>
          <a:bodyPr/>
          <a:p>
            <a:pPr>
              <a:lnSpc>
                <a:spcPct val="15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I still need to put on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the other shoe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These boxes are for socks. Put your underwear in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the other boxes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the other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909090"/>
                </a:solidFill>
                <a:latin typeface="Calibri"/>
              </a:rPr>
              <a:t>Kun kyseisen asian määrä on tunnettu, käytetään pronominin kanssa määräistä artikkelia ’the’.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67" nodeType="tmRoot" restart="never">
          <p:childTnLst>
            <p:seq>
              <p:cTn dur="indefinite" id="68" nodeType="mainSeq">
                <p:childTnLst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06" st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17" st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11" st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91400" y="54864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INDEFINIITTIPRONOMINIT 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others = other people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457200" y="1772640"/>
            <a:ext cx="8229240" cy="4353120"/>
          </a:xfrm>
          <a:prstGeom prst="rect">
            <a:avLst/>
          </a:prstGeom>
        </p:spPr>
        <p:txBody>
          <a:bodyPr/>
          <a:p>
            <a:pPr>
              <a:lnSpc>
                <a:spcPct val="130000"/>
              </a:lnSpc>
            </a:pPr>
            <a:r>
              <a:rPr i="1" lang="fi-FI" sz="2400">
                <a:solidFill>
                  <a:srgbClr val="2da2bf"/>
                </a:solidFill>
                <a:latin typeface="Calibri"/>
              </a:rPr>
              <a:t>Margie is always helping 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others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. She is so nice.</a:t>
            </a:r>
            <a:endParaRPr/>
          </a:p>
          <a:p>
            <a:pPr>
              <a:lnSpc>
                <a:spcPct val="130000"/>
              </a:lnSpc>
            </a:pPr>
            <a:r>
              <a:rPr i="1" lang="fi-FI" sz="2400">
                <a:solidFill>
                  <a:srgbClr val="2da2bf"/>
                </a:solidFill>
                <a:latin typeface="Calibri"/>
              </a:rPr>
              <a:t>Where are 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the others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? Why are they not here?</a:t>
            </a:r>
            <a:endParaRPr/>
          </a:p>
          <a:p>
            <a:pPr>
              <a:lnSpc>
                <a:spcPct val="130000"/>
              </a:lnSpc>
            </a:pPr>
            <a:r>
              <a:rPr i="1" lang="fi-FI" sz="2400">
                <a:solidFill>
                  <a:srgbClr val="2da2bf"/>
                </a:solidFill>
                <a:latin typeface="Calibri"/>
              </a:rPr>
              <a:t>There is more than one answer to the question. What are 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the others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?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909090"/>
                </a:solidFill>
                <a:latin typeface="Calibri"/>
              </a:rPr>
              <a:t>others / the others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Viittaa yleensä toisiin ihmisiin (=other people).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Mikäli toisia on määrätty joukko, on edessä määräinen artikkeli.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’</a:t>
            </a:r>
            <a:r>
              <a:rPr lang="fi-FI" sz="2400">
                <a:solidFill>
                  <a:srgbClr val="909090"/>
                </a:solidFill>
                <a:latin typeface="Calibri"/>
              </a:rPr>
              <a:t>Others’-pronominia ei voi seurata substantiivi.</a:t>
            </a:r>
            <a:endParaRPr/>
          </a:p>
        </p:txBody>
      </p:sp>
    </p:spTree>
  </p:cSld>
  <p:timing>
    <p:tnLst>
      <p:par>
        <p:cTn dur="indefinite" id="83" nodeType="tmRoot" restart="never">
          <p:childTnLst>
            <p:seq>
              <p:cTn dur="indefinite" id="84" nodeType="mainSeq">
                <p:childTnLst>
                  <p:par>
                    <p:cTn fill="hold" id="85">
                      <p:stCondLst>
                        <p:cond delay="indefinite"/>
                      </p:stCondLst>
                      <p:childTnLst>
                        <p:par>
                          <p:cTn fill="hold" id="86">
                            <p:stCondLst>
                              <p:cond delay="0"/>
                            </p:stCondLst>
                            <p:childTnLst>
                              <p:par>
                                <p:cTn fill="hold" id="8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id="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94" st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62" st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>
                      <p:stCondLst>
                        <p:cond delay="indefinite"/>
                      </p:stCondLst>
                      <p:childTnLst>
                        <p:par>
                          <p:cTn fill="hold" id="98">
                            <p:stCondLst>
                              <p:cond delay="0"/>
                            </p:stCondLst>
                            <p:childTnLst>
                              <p:par>
                                <p:cTn fill="hold" id="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82" st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32" st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97" st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7">
                      <p:stCondLst>
                        <p:cond delay="indefinite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fill="hold" id="1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46" st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548640"/>
            <a:ext cx="8229240" cy="1079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INDEFINIITTIPRONOMINIT:</a:t>
            </a:r>
            <a:r>
              <a:rPr b="1" lang="fi-FI" sz="3600">
                <a:solidFill>
                  <a:srgbClr val="2da2bf"/>
                </a:solidFill>
                <a:latin typeface="Calibri"/>
              </a:rPr>
              <a:t>
</a:t>
            </a:r>
            <a:r>
              <a:rPr b="1" i="1" lang="fi-FI" sz="3600">
                <a:solidFill>
                  <a:srgbClr val="2da2bf"/>
                </a:solidFill>
                <a:latin typeface="Calibri"/>
              </a:rPr>
              <a:t>another, (the) other, (the) others</a:t>
            </a:r>
            <a:endParaRPr/>
          </a:p>
        </p:txBody>
      </p:sp>
      <p:graphicFrame>
        <p:nvGraphicFramePr>
          <p:cNvPr id="174" name="Table 2"/>
          <p:cNvGraphicFramePr/>
          <p:nvPr/>
        </p:nvGraphicFramePr>
        <p:xfrm>
          <a:off x="439920" y="1600920"/>
          <a:ext cx="8229240" cy="2592000"/>
        </p:xfrm>
        <a:graphic>
          <a:graphicData uri="http://schemas.openxmlformats.org/drawingml/2006/table">
            <a:tbl>
              <a:tblPr/>
              <a:tblGrid>
                <a:gridCol w="1113480"/>
                <a:gridCol w="3557880"/>
                <a:gridCol w="3557880"/>
              </a:tblGrid>
              <a:tr h="648000">
                <a:tc>
                  <a:tcPr/>
                </a:tc>
                <a:tc>
                  <a:txBody>
                    <a:bodyPr lIns="44640" rIns="44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909090"/>
                          </a:solidFill>
                          <a:latin typeface="Calibri"/>
                        </a:rPr>
                        <a:t>Epämääräinen muoto</a:t>
                      </a:r>
                      <a:endParaRPr/>
                    </a:p>
                  </a:txBody>
                  <a:tcPr/>
                </a:tc>
                <a:tc>
                  <a:txBody>
                    <a:bodyPr lIns="44640" rIns="44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000">
                          <a:solidFill>
                            <a:srgbClr val="909090"/>
                          </a:solidFill>
                          <a:latin typeface="Calibri"/>
                        </a:rPr>
                        <a:t>Määräinen muoto</a:t>
                      </a:r>
                      <a:endParaRPr/>
                    </a:p>
                  </a:txBody>
                  <a:tcPr/>
                </a:tc>
              </a:tr>
              <a:tr h="648000">
                <a:tc>
                  <a:txBody>
                    <a:bodyPr lIns="44640" rIns="44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909090"/>
                          </a:solidFill>
                          <a:latin typeface="Calibri"/>
                        </a:rPr>
                        <a:t>yksikkö</a:t>
                      </a:r>
                      <a:endParaRPr/>
                    </a:p>
                  </a:txBody>
                  <a:tcPr/>
                </a:tc>
                <a:tc>
                  <a:txBody>
                    <a:bodyPr lIns="44640" rIns="44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400">
                          <a:solidFill>
                            <a:srgbClr val="909090"/>
                          </a:solidFill>
                          <a:latin typeface="Calibri"/>
                        </a:rPr>
                        <a:t>another student (is)</a:t>
                      </a:r>
                      <a:endParaRPr/>
                    </a:p>
                  </a:txBody>
                  <a:tcPr/>
                </a:tc>
                <a:tc>
                  <a:txBody>
                    <a:bodyPr lIns="44640" rIns="44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400">
                          <a:solidFill>
                            <a:srgbClr val="909090"/>
                          </a:solidFill>
                          <a:latin typeface="Calibri"/>
                        </a:rPr>
                        <a:t>the other student (is)</a:t>
                      </a:r>
                      <a:endParaRPr/>
                    </a:p>
                  </a:txBody>
                  <a:tcPr/>
                </a:tc>
              </a:tr>
              <a:tr h="648000">
                <a:tc>
                  <a:txBody>
                    <a:bodyPr lIns="44640" rIns="44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909090"/>
                          </a:solidFill>
                          <a:latin typeface="Calibri"/>
                        </a:rPr>
                        <a:t>monikko</a:t>
                      </a:r>
                      <a:endParaRPr/>
                    </a:p>
                  </a:txBody>
                  <a:tcPr/>
                </a:tc>
                <a:tc>
                  <a:txBody>
                    <a:bodyPr lIns="44640" rIns="44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400">
                          <a:solidFill>
                            <a:srgbClr val="909090"/>
                          </a:solidFill>
                          <a:latin typeface="Calibri"/>
                        </a:rPr>
                        <a:t>other students (are)</a:t>
                      </a:r>
                      <a:endParaRPr/>
                    </a:p>
                  </a:txBody>
                  <a:tcPr/>
                </a:tc>
                <a:tc>
                  <a:txBody>
                    <a:bodyPr lIns="44640" rIns="44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400">
                          <a:solidFill>
                            <a:srgbClr val="909090"/>
                          </a:solidFill>
                          <a:latin typeface="Calibri"/>
                        </a:rPr>
                        <a:t>the other students (are)</a:t>
                      </a:r>
                      <a:endParaRPr/>
                    </a:p>
                  </a:txBody>
                  <a:tcPr/>
                </a:tc>
              </a:tr>
              <a:tr h="648000">
                <a:tc>
                  <a:txBody>
                    <a:bodyPr lIns="44640" rIns="44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909090"/>
                          </a:solidFill>
                          <a:latin typeface="Calibri"/>
                        </a:rPr>
                        <a:t>monikko </a:t>
                      </a:r>
                      <a:endParaRPr/>
                    </a:p>
                  </a:txBody>
                  <a:tcPr/>
                </a:tc>
                <a:tc>
                  <a:txBody>
                    <a:bodyPr lIns="44640" rIns="44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400">
                          <a:solidFill>
                            <a:srgbClr val="909090"/>
                          </a:solidFill>
                          <a:latin typeface="Calibri"/>
                        </a:rPr>
                        <a:t>others (are)</a:t>
                      </a:r>
                      <a:endParaRPr/>
                    </a:p>
                  </a:txBody>
                  <a:tcPr/>
                </a:tc>
                <a:tc>
                  <a:txBody>
                    <a:bodyPr lIns="44640" rIns="44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400">
                          <a:solidFill>
                            <a:srgbClr val="909090"/>
                          </a:solidFill>
                          <a:latin typeface="Calibri"/>
                        </a:rPr>
                        <a:t>the others (are)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5" name="TextShape 3"/>
          <p:cNvSpPr txBox="1"/>
          <p:nvPr/>
        </p:nvSpPr>
        <p:spPr>
          <a:xfrm>
            <a:off x="424080" y="4221000"/>
            <a:ext cx="8229240" cy="18720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i-FI" sz="2800">
                <a:solidFill>
                  <a:srgbClr val="227a8f"/>
                </a:solidFill>
                <a:latin typeface="Calibri"/>
              </a:rPr>
              <a:t>another</a:t>
            </a:r>
            <a:r>
              <a:rPr lang="fi-FI" sz="2800">
                <a:solidFill>
                  <a:srgbClr val="227a8f"/>
                </a:solidFill>
                <a:latin typeface="Calibri"/>
              </a:rPr>
              <a:t> – yksi lisää, toinen vaihtoehto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i-FI" sz="2800">
                <a:solidFill>
                  <a:srgbClr val="227a8f"/>
                </a:solidFill>
                <a:latin typeface="Calibri"/>
              </a:rPr>
              <a:t>other</a:t>
            </a:r>
            <a:r>
              <a:rPr lang="fi-FI" sz="2800">
                <a:solidFill>
                  <a:srgbClr val="227a8f"/>
                </a:solidFill>
                <a:latin typeface="Calibri"/>
              </a:rPr>
              <a:t> – useampia vaihtoehtoja aiemmin mainittujen lisäksi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i-FI" sz="2800">
                <a:solidFill>
                  <a:srgbClr val="227a8f"/>
                </a:solidFill>
                <a:latin typeface="Calibri"/>
              </a:rPr>
              <a:t>the other </a:t>
            </a:r>
            <a:r>
              <a:rPr lang="fi-FI" sz="2800">
                <a:solidFill>
                  <a:srgbClr val="227a8f"/>
                </a:solidFill>
                <a:latin typeface="Calibri"/>
              </a:rPr>
              <a:t>– tietty vaihtoehto, loput määrätystä joukosta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i-FI" sz="2800">
                <a:solidFill>
                  <a:srgbClr val="227a8f"/>
                </a:solidFill>
                <a:latin typeface="Calibri"/>
              </a:rPr>
              <a:t>others</a:t>
            </a:r>
            <a:r>
              <a:rPr lang="fi-FI" sz="2800">
                <a:solidFill>
                  <a:srgbClr val="227a8f"/>
                </a:solidFill>
                <a:latin typeface="Calibri"/>
              </a:rPr>
              <a:t> – toiset ihmiset, muut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i-FI" sz="2800">
                <a:solidFill>
                  <a:srgbClr val="227a8f"/>
                </a:solidFill>
                <a:latin typeface="Calibri"/>
              </a:rPr>
              <a:t>the others </a:t>
            </a:r>
            <a:r>
              <a:rPr lang="fi-FI" sz="2800">
                <a:solidFill>
                  <a:srgbClr val="227a8f"/>
                </a:solidFill>
                <a:latin typeface="Calibri"/>
              </a:rPr>
              <a:t>– tietty joukko toisia ihmisiä</a:t>
            </a:r>
            <a:endParaRPr/>
          </a:p>
        </p:txBody>
      </p:sp>
    </p:spTree>
  </p:cSld>
  <p:timing>
    <p:tnLst>
      <p:par>
        <p:cTn dur="indefinite" id="111" nodeType="tmRoot" restart="never">
          <p:childTnLst>
            <p:seq>
              <p:cTn dur="indefinite" id="112" nodeType="mainSeq">
                <p:childTnLst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98" st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fill="hold" id="1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55" st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id="1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85" st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27" st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548640"/>
            <a:ext cx="8229240" cy="72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Activate: Translate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457200" y="1517760"/>
            <a:ext cx="4038120" cy="439200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1. Ei ole muuta tapaa tehdä sitä.</a:t>
            </a:r>
            <a:endParaRPr/>
          </a:p>
          <a:p>
            <a:pPr>
              <a:lnSpc>
                <a:spcPct val="8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2. Toiset ihmiset haluavat harrastaa liikuntaa, toiset haluavat levätä.</a:t>
            </a:r>
            <a:endParaRPr/>
          </a:p>
          <a:p>
            <a:pPr>
              <a:lnSpc>
                <a:spcPct val="8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3. Kirjasto on kadun toisella puolella.</a:t>
            </a:r>
            <a:endParaRPr/>
          </a:p>
          <a:p>
            <a:pPr>
              <a:lnSpc>
                <a:spcPct val="8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4. Rahapussissani oli kolme kolikkoa. Tässä on yksi. Missä ovat toiset kaksi?</a:t>
            </a:r>
            <a:endParaRPr/>
          </a:p>
        </p:txBody>
      </p:sp>
      <p:sp>
        <p:nvSpPr>
          <p:cNvPr id="178" name="TextShape 3"/>
          <p:cNvSpPr txBox="1"/>
          <p:nvPr/>
        </p:nvSpPr>
        <p:spPr>
          <a:xfrm>
            <a:off x="4648320" y="1517760"/>
            <a:ext cx="4038120" cy="443124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1. There's no other way to do it.</a:t>
            </a:r>
            <a:endParaRPr/>
          </a:p>
          <a:p>
            <a:pPr>
              <a:lnSpc>
                <a:spcPct val="9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2. Some people like to exercise others like to rest.</a:t>
            </a:r>
            <a:endParaRPr/>
          </a:p>
          <a:p>
            <a:pPr>
              <a:lnSpc>
                <a:spcPct val="9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3. The library is on the other side of the street.</a:t>
            </a:r>
            <a:endParaRPr/>
          </a:p>
          <a:p>
            <a:pPr>
              <a:lnSpc>
                <a:spcPct val="90000"/>
              </a:lnSpc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4. There were three coins in my purse. One is here. Where are the other two?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33" nodeType="tmRoot" restart="never">
          <p:childTnLst>
            <p:seq>
              <p:cTn dur="indefinite" id="134" nodeType="mainSeq">
                <p:childTnLst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id="1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06" st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46" st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24" st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5">
                      <p:stCondLst>
                        <p:cond delay="indefinite"/>
                      </p:stCondLst>
                      <p:childTnLst>
                        <p:par>
                          <p:cTn fill="hold" id="146">
                            <p:stCondLst>
                              <p:cond delay="0"/>
                            </p:stCondLst>
                            <p:childTnLst>
                              <p:par>
                                <p:cTn fill="hold" id="1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9">
                      <p:stCondLst>
                        <p:cond delay="indefinite"/>
                      </p:stCondLst>
                      <p:childTnLst>
                        <p:par>
                          <p:cTn fill="hold" id="150">
                            <p:stCondLst>
                              <p:cond delay="0"/>
                            </p:stCondLst>
                            <p:childTnLst>
                              <p:par>
                                <p:cTn fill="hold" id="1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87" st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3">
                      <p:stCondLst>
                        <p:cond delay="indefinite"/>
                      </p:stCondLst>
                      <p:childTnLst>
                        <p:par>
                          <p:cTn fill="hold" id="154">
                            <p:stCondLst>
                              <p:cond delay="0"/>
                            </p:stCondLst>
                            <p:childTnLst>
                              <p:par>
                                <p:cTn fill="hold" id="1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38" st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7">
                      <p:stCondLst>
                        <p:cond delay="indefinite"/>
                      </p:stCondLst>
                      <p:childTnLst>
                        <p:par>
                          <p:cTn fill="hold" id="158">
                            <p:stCondLst>
                              <p:cond delay="0"/>
                            </p:stCondLst>
                            <p:childTnLst>
                              <p:par>
                                <p:cTn fill="hold" id="1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15" st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