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9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1027E-9AF6-4A86-8B77-1D79CE0CDD42}" type="datetimeFigureOut">
              <a:rPr lang="fi-FI" smtClean="0"/>
              <a:t>10.9.2017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4670E-3B85-41C1-905A-21FDD4239E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815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B96E18FB-1217-421E-9521-9E3A15C6D7AD}" type="slidenum">
              <a:rPr lang="en-US" altLang="en-US" sz="1200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B96E18FB-1217-421E-9521-9E3A15C6D7AD}" type="slidenum">
              <a:rPr lang="en-US" altLang="en-US" sz="1200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EE9B4D-8D90-4770-8C49-248FC1F9FC54}" type="slidenum">
              <a:rPr lang="en-US" altLang="fi-FI">
                <a:solidFill>
                  <a:prstClr val="black"/>
                </a:solidFill>
              </a:rPr>
              <a:pPr eaLnBrk="1" hangingPunct="1"/>
              <a:t>15</a:t>
            </a:fld>
            <a:endParaRPr lang="en-US" alt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93B9D6-D8FD-4A6A-8F0A-A4E5273C8F4E}" type="slidenum">
              <a:rPr lang="en-US" altLang="fi-FI">
                <a:solidFill>
                  <a:prstClr val="black"/>
                </a:solidFill>
              </a:rPr>
              <a:pPr eaLnBrk="1" hangingPunct="1"/>
              <a:t>16</a:t>
            </a:fld>
            <a:endParaRPr lang="en-US" alt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0FF288-1440-48A5-A641-638A6BFA0520}" type="slidenum">
              <a:rPr lang="en-US" altLang="fi-FI">
                <a:solidFill>
                  <a:prstClr val="black"/>
                </a:solidFill>
              </a:rPr>
              <a:pPr eaLnBrk="1" hangingPunct="1"/>
              <a:t>17</a:t>
            </a:fld>
            <a:endParaRPr lang="en-US" altLang="fi-FI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579AC9-04E4-4244-829A-D68AFDAC6338}" type="slidenum">
              <a:rPr lang="en-US" altLang="fi-FI">
                <a:solidFill>
                  <a:prstClr val="black"/>
                </a:solidFill>
              </a:rPr>
              <a:pPr eaLnBrk="1" hangingPunct="1"/>
              <a:t>20</a:t>
            </a:fld>
            <a:endParaRPr lang="en-US" altLang="fi-FI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956CC-25FC-46DB-BED8-29D342CAC22D}" type="datetimeFigureOut">
              <a:rPr lang="en-US" altLang="en-US"/>
              <a:pPr>
                <a:defRPr/>
              </a:pPr>
              <a:t>9/10/2017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6EF50-1CE2-4F78-AD5B-CEBC9A402B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76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A6E2E-08B5-42F6-B966-3055E921D17A}" type="datetimeFigureOut">
              <a:rPr lang="en-US" altLang="en-US"/>
              <a:pPr>
                <a:defRPr/>
              </a:pPr>
              <a:t>9/10/2017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3C0C-9BAC-47E5-B58E-FFAD477B07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21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AF654-CA66-45C8-85B1-AC48526BCBE1}" type="datetimeFigureOut">
              <a:rPr lang="en-US" altLang="en-US"/>
              <a:pPr>
                <a:defRPr/>
              </a:pPr>
              <a:t>9/10/2017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74474-CC4A-498E-9A04-FCF7D29B5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311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fi-FI" altLang="fi-FI" noProof="0" smtClean="0"/>
              <a:t>Muokkaa perustyyl. napsautt.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i-FI" altLang="fi-FI" noProof="0" smtClean="0"/>
              <a:t>Muokkaa alaotsikon perustyyliä napsautt.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fld id="{692E40A3-308A-471C-81DB-50F71F41FF1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29876764"/>
      </p:ext>
    </p:extLst>
  </p:cSld>
  <p:clrMapOvr>
    <a:masterClrMapping/>
  </p:clrMapOvr>
  <p:transition spd="slow">
    <p:pull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F9707-E8A9-42E8-B05F-3AB8E04EB0FA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05824"/>
      </p:ext>
    </p:extLst>
  </p:cSld>
  <p:clrMapOvr>
    <a:masterClrMapping/>
  </p:clrMapOvr>
  <p:transition spd="slow">
    <p:pull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2586D-A92C-40E3-A3DF-B9E02E3F83F0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24531"/>
      </p:ext>
    </p:extLst>
  </p:cSld>
  <p:clrMapOvr>
    <a:masterClrMapping/>
  </p:clrMapOvr>
  <p:transition spd="slow">
    <p:pull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44337-520E-4FFF-9487-746364AF32D1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98093"/>
      </p:ext>
    </p:extLst>
  </p:cSld>
  <p:clrMapOvr>
    <a:masterClrMapping/>
  </p:clrMapOvr>
  <p:transition spd="slow">
    <p:pull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A4B10-E0DF-4110-B706-603F0889C4EB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57165"/>
      </p:ext>
    </p:extLst>
  </p:cSld>
  <p:clrMapOvr>
    <a:masterClrMapping/>
  </p:clrMapOvr>
  <p:transition spd="slow">
    <p:pull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40259-98B6-414D-B621-105B371C85CA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62603"/>
      </p:ext>
    </p:extLst>
  </p:cSld>
  <p:clrMapOvr>
    <a:masterClrMapping/>
  </p:clrMapOvr>
  <p:transition spd="slow">
    <p:pull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168EC-0EFE-4C97-A74B-E9F9EDD98AD8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22396"/>
      </p:ext>
    </p:extLst>
  </p:cSld>
  <p:clrMapOvr>
    <a:masterClrMapping/>
  </p:clrMapOvr>
  <p:transition spd="slow">
    <p:pull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5D2D2-4F15-4DB6-875F-0E489E22F04C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10488"/>
      </p:ext>
    </p:extLst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E75DD-E1A7-45DD-9B5C-927FA639DA48}" type="datetimeFigureOut">
              <a:rPr lang="en-US" altLang="en-US"/>
              <a:pPr>
                <a:defRPr/>
              </a:pPr>
              <a:t>9/10/2017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F487C-42E9-4C94-A478-5EB5EE7AF8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424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2A7FB-82A5-48B8-872A-35961161D421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21312"/>
      </p:ext>
    </p:extLst>
  </p:cSld>
  <p:clrMapOvr>
    <a:masterClrMapping/>
  </p:clrMapOvr>
  <p:transition spd="slow">
    <p:pull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6DEC7-6CFC-44C0-B866-69C2E8188343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67807"/>
      </p:ext>
    </p:extLst>
  </p:cSld>
  <p:clrMapOvr>
    <a:masterClrMapping/>
  </p:clrMapOvr>
  <p:transition spd="slow">
    <p:pull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62BE4-3845-49D3-BCE3-06E5333887B1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59279"/>
      </p:ext>
    </p:extLst>
  </p:cSld>
  <p:clrMapOvr>
    <a:masterClrMapping/>
  </p:clrMapOvr>
  <p:transition spd="slow">
    <p:pull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0DD51-5766-42E6-AE74-1441E5C348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15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75E2B-18E4-442B-B24D-CB2AA6D9B0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08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0CC5A-FDDF-4D53-8AE9-A19045DE1B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40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5FCDE-6735-43F4-8EC5-C38FD3DAAE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088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C2F23-721F-46B3-90DC-7CBBE0FA46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3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C9C9C-C88B-45A1-9D63-6480DECFE4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83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99683-ADFA-4FBD-82DE-E89B586DC5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1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CF8CE-93C5-4F53-98C7-A7F3D6103488}" type="datetimeFigureOut">
              <a:rPr lang="en-US" altLang="en-US"/>
              <a:pPr>
                <a:defRPr/>
              </a:pPr>
              <a:t>9/10/2017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6D7BE-6A71-4227-8F90-DEEA584F32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338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0652A-AE4A-45D6-A1C8-41A36E8CC2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650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30E88-6575-428C-B611-21C69CCF17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18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D2EC6-7471-4CC2-A8F6-88C21D9C01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8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2DC47-7981-4451-A413-5691C7FD0E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4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4C386-0F28-4269-BDA4-0962CEFD971F}" type="datetimeFigureOut">
              <a:rPr lang="en-US" altLang="en-US"/>
              <a:pPr>
                <a:defRPr/>
              </a:pPr>
              <a:t>9/10/2017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8F25D-605F-40DA-B6A3-1A370AF98B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21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64C57-B8CC-4916-960A-75B0DA5FF515}" type="datetimeFigureOut">
              <a:rPr lang="en-US" altLang="en-US"/>
              <a:pPr>
                <a:defRPr/>
              </a:pPr>
              <a:t>9/10/2017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50CD7-3AFF-4953-96CD-D496E52D3D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2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38D5B-88EA-4232-8DEC-8BC2D01410BC}" type="datetimeFigureOut">
              <a:rPr lang="en-US" altLang="en-US"/>
              <a:pPr>
                <a:defRPr/>
              </a:pPr>
              <a:t>9/10/2017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32F41-AAD7-4DA2-BDCA-78AA6B1797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94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58C9F-711E-4E48-9009-9A613E2EACE9}" type="datetimeFigureOut">
              <a:rPr lang="en-US" altLang="en-US"/>
              <a:pPr>
                <a:defRPr/>
              </a:pPr>
              <a:t>9/10/2017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4B021-6984-4E49-905C-998AEF69B2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88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4AF68-763A-4747-95DC-82B07CD336F8}" type="datetimeFigureOut">
              <a:rPr lang="en-US" altLang="en-US"/>
              <a:pPr>
                <a:defRPr/>
              </a:pPr>
              <a:t>9/10/2017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C43BB-9C4C-4B79-B6C9-02E4EAFF9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91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9155D-A89C-416C-8021-84FDD4FCEC0F}" type="datetimeFigureOut">
              <a:rPr lang="en-US" altLang="en-US"/>
              <a:pPr>
                <a:defRPr/>
              </a:pPr>
              <a:t>9/10/2017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D4DC8-A81C-4279-9A1D-2D00344D4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63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66A39F0-F753-4CA9-BAC1-5BA9824D0168}" type="datetimeFigureOut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9/10/2017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6DCB2FA-36E7-48D4-BE13-55CFE6C1F95F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661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/>
            </a:lvl1pPr>
          </a:lstStyle>
          <a:p>
            <a:pPr fontAlgn="base">
              <a:spcAft>
                <a:spcPct val="0"/>
              </a:spcAft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/>
            </a:lvl1pPr>
          </a:lstStyle>
          <a:p>
            <a:pPr fontAlgn="base">
              <a:spcAft>
                <a:spcPct val="0"/>
              </a:spcAft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/>
            </a:lvl1pPr>
          </a:lstStyle>
          <a:p>
            <a:pPr fontAlgn="base">
              <a:spcAft>
                <a:spcPct val="0"/>
              </a:spcAft>
              <a:defRPr/>
            </a:pPr>
            <a:fld id="{D227F766-B974-4B8C-9E75-CA55E00AD8DA}" type="slidenum">
              <a:rPr lang="fi-FI" altLang="fi-FI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  <p:pic>
        <p:nvPicPr>
          <p:cNvPr id="1030" name="Picture 10" descr="strtegic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001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BFD045-DFCC-42DC-AF3A-D4F4DB7DCF5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3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img2.photographersdirect.com/img/17863/wm/pd900691.jpg&amp;imgrefurl=http://www.photographersdirect.com/buyers/stockphoto.asp?imageid%3D900691&amp;usg=__MjSdqzrkUW-YO5jVSOAu2y9xFo4=&amp;h=500&amp;w=499&amp;sz=43&amp;hl=en&amp;start=28&amp;um=1&amp;tbnid=XWDKdDfo3uB_DM:&amp;tbnh=130&amp;tbnw=130&amp;prev=/images?q%3Dmedieval%2Bpriest%26ndsp%3D20%26hl%3Den%26safe%3Dactive%26sa%3DN%26start%3D20%26um%3D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Subtitle 2"/>
          <p:cNvSpPr>
            <a:spLocks noGrp="1"/>
          </p:cNvSpPr>
          <p:nvPr>
            <p:ph type="subTitle" idx="1"/>
          </p:nvPr>
        </p:nvSpPr>
        <p:spPr>
          <a:xfrm>
            <a:off x="1373529" y="41148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4800" b="1" dirty="0" err="1" smtClean="0">
                <a:solidFill>
                  <a:srgbClr val="FFFFFF"/>
                </a:solidFill>
                <a:latin typeface="Comic Sans MS" pitchFamily="66" charset="0"/>
                <a:ea typeface="ＭＳ Ｐゴシック" pitchFamily="34" charset="-128"/>
              </a:rPr>
              <a:t>Uskonto</a:t>
            </a:r>
            <a:r>
              <a:rPr lang="en-US" altLang="en-US" sz="4800" b="1" dirty="0" smtClean="0">
                <a:solidFill>
                  <a:srgbClr val="FFFFFF"/>
                </a:solidFill>
                <a:latin typeface="Comic Sans MS" pitchFamily="66" charset="0"/>
                <a:ea typeface="ＭＳ Ｐゴシック" pitchFamily="34" charset="-128"/>
              </a:rPr>
              <a:t> </a:t>
            </a:r>
            <a:r>
              <a:rPr lang="en-US" altLang="en-US" sz="4800" b="1" dirty="0" err="1" smtClean="0">
                <a:solidFill>
                  <a:srgbClr val="FFFFFF"/>
                </a:solidFill>
                <a:latin typeface="Comic Sans MS" pitchFamily="66" charset="0"/>
                <a:ea typeface="ＭＳ Ｐゴシック" pitchFamily="34" charset="-128"/>
              </a:rPr>
              <a:t>keskiajan</a:t>
            </a:r>
            <a:r>
              <a:rPr lang="en-US" altLang="en-US" sz="4800" b="1" dirty="0" smtClean="0">
                <a:solidFill>
                  <a:srgbClr val="FFFFFF"/>
                </a:solidFill>
                <a:latin typeface="Comic Sans MS" pitchFamily="66" charset="0"/>
                <a:ea typeface="ＭＳ Ｐゴシック" pitchFamily="34" charset="-128"/>
              </a:rPr>
              <a:t> </a:t>
            </a:r>
            <a:r>
              <a:rPr lang="en-US" altLang="en-US" sz="4800" b="1" dirty="0" err="1" smtClean="0">
                <a:solidFill>
                  <a:srgbClr val="FFFFFF"/>
                </a:solidFill>
                <a:latin typeface="Comic Sans MS" pitchFamily="66" charset="0"/>
                <a:ea typeface="ＭＳ Ｐゴシック" pitchFamily="34" charset="-128"/>
              </a:rPr>
              <a:t>ihmisen</a:t>
            </a:r>
            <a:r>
              <a:rPr lang="en-US" altLang="en-US" sz="4800" b="1" dirty="0" smtClean="0">
                <a:solidFill>
                  <a:srgbClr val="FFFFFF"/>
                </a:solidFill>
                <a:latin typeface="Comic Sans MS" pitchFamily="66" charset="0"/>
                <a:ea typeface="ＭＳ Ｐゴシック" pitchFamily="34" charset="-128"/>
              </a:rPr>
              <a:t> </a:t>
            </a:r>
            <a:r>
              <a:rPr lang="en-US" altLang="en-US" sz="4800" b="1" dirty="0" err="1" smtClean="0">
                <a:solidFill>
                  <a:srgbClr val="FFFFFF"/>
                </a:solidFill>
                <a:latin typeface="Comic Sans MS" pitchFamily="66" charset="0"/>
                <a:ea typeface="ＭＳ Ｐゴシック" pitchFamily="34" charset="-128"/>
              </a:rPr>
              <a:t>elämässä</a:t>
            </a:r>
            <a:endParaRPr lang="en-US" altLang="en-US" sz="4800" b="1" dirty="0" smtClean="0">
              <a:solidFill>
                <a:srgbClr val="FFFFFF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501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kaarlesuu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0"/>
            <a:ext cx="3698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5250" y="1484313"/>
            <a:ext cx="2627313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i-FI" altLang="fi-FI" sz="2000" dirty="0">
                <a:solidFill>
                  <a:prstClr val="white"/>
                </a:solidFill>
                <a:latin typeface="Arial" charset="0"/>
              </a:rPr>
              <a:t>Kaarle Suuri: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i-FI" altLang="fi-FI" sz="2000" dirty="0">
                <a:solidFill>
                  <a:prstClr val="white"/>
                </a:solidFill>
                <a:latin typeface="Arial" charset="0"/>
              </a:rPr>
              <a:t>(742 – 814)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i-FI" altLang="fi-FI" sz="2000" dirty="0">
              <a:solidFill>
                <a:prstClr val="white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i-FI" altLang="fi-FI" sz="2000" dirty="0">
                <a:solidFill>
                  <a:srgbClr val="FFC000"/>
                </a:solidFill>
                <a:latin typeface="Arial" charset="0"/>
              </a:rPr>
              <a:t>Hänen valtakuntansa pohjalta syntyivät nykyisen Saksan, Ranskan ja Italian valtioiden esimuodot</a:t>
            </a:r>
          </a:p>
        </p:txBody>
      </p:sp>
    </p:spTree>
    <p:extLst>
      <p:ext uri="{BB962C8B-B14F-4D97-AF65-F5344CB8AC3E}">
        <p14:creationId xmlns:p14="http://schemas.microsoft.com/office/powerpoint/2010/main" val="75880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54" y="381000"/>
            <a:ext cx="6735956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74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 smtClean="0">
                <a:solidFill>
                  <a:schemeClr val="bg1"/>
                </a:solidFill>
              </a:rPr>
              <a:t>PAAVI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4483473" cy="4800599"/>
          </a:xfrm>
        </p:spPr>
        <p:txBody>
          <a:bodyPr/>
          <a:lstStyle/>
          <a:p>
            <a:pPr eaLnBrk="1" hangingPunct="1"/>
            <a:r>
              <a:rPr lang="fi-FI" altLang="fi-FI" i="1" dirty="0" smtClean="0">
                <a:solidFill>
                  <a:schemeClr val="bg1"/>
                </a:solidFill>
              </a:rPr>
              <a:t>”Kristuksen sijainen maan päällä”</a:t>
            </a:r>
          </a:p>
          <a:p>
            <a:pPr eaLnBrk="1" hangingPunct="1"/>
            <a:r>
              <a:rPr lang="fi-FI" altLang="fi-FI" dirty="0" smtClean="0">
                <a:solidFill>
                  <a:schemeClr val="bg1"/>
                </a:solidFill>
              </a:rPr>
              <a:t>Paavi oli sekä maallinen että hengellinen ruhtinas </a:t>
            </a:r>
          </a:p>
          <a:p>
            <a:pPr eaLnBrk="1" hangingPunct="1"/>
            <a:r>
              <a:rPr lang="fi-FI" altLang="fi-FI" dirty="0" smtClean="0">
                <a:solidFill>
                  <a:schemeClr val="bg1"/>
                </a:solidFill>
              </a:rPr>
              <a:t>Paavi ja kuninkaat kävivät valtataistelua</a:t>
            </a:r>
            <a:r>
              <a:rPr lang="fi-FI" altLang="fi-FI" dirty="0">
                <a:solidFill>
                  <a:schemeClr val="bg1"/>
                </a:solidFill>
              </a:rPr>
              <a:t> </a:t>
            </a:r>
            <a:r>
              <a:rPr lang="fi-FI" altLang="fi-FI" dirty="0" smtClean="0">
                <a:solidFill>
                  <a:schemeClr val="bg1"/>
                </a:solidFill>
              </a:rPr>
              <a:t>mutta tekivät myös yhteistyötä</a:t>
            </a:r>
          </a:p>
        </p:txBody>
      </p:sp>
      <p:pic>
        <p:nvPicPr>
          <p:cNvPr id="52226" name="Picture 2" descr="https://upload.wikimedia.org/wikipedia/commons/a/af/Karl_den_store_krons_av_leo_I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673" y="1600200"/>
            <a:ext cx="38532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39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chemeClr val="bg1"/>
                </a:solidFill>
              </a:rPr>
              <a:t>Hallitsijoiden oli </a:t>
            </a:r>
            <a:r>
              <a:rPr lang="fi-FI" b="1" dirty="0" smtClean="0">
                <a:solidFill>
                  <a:srgbClr val="92D050"/>
                </a:solidFill>
              </a:rPr>
              <a:t>pakko</a:t>
            </a:r>
            <a:r>
              <a:rPr lang="fi-FI" b="1" dirty="0" smtClean="0">
                <a:solidFill>
                  <a:schemeClr val="bg1"/>
                </a:solidFill>
              </a:rPr>
              <a:t> taipua</a:t>
            </a: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dirty="0" smtClean="0">
                <a:solidFill>
                  <a:schemeClr val="bg1"/>
                </a:solidFill>
              </a:rPr>
              <a:t>Kirkkoa ei uskallettu vastustaa, koska </a:t>
            </a:r>
            <a:r>
              <a:rPr lang="fi-FI" altLang="fi-FI" dirty="0" smtClean="0">
                <a:solidFill>
                  <a:srgbClr val="FFFF00"/>
                </a:solidFill>
              </a:rPr>
              <a:t>kirkonkirous eli </a:t>
            </a:r>
            <a:r>
              <a:rPr lang="fi-FI" altLang="fi-FI" b="1" dirty="0" smtClean="0">
                <a:solidFill>
                  <a:srgbClr val="FFFF00"/>
                </a:solidFill>
              </a:rPr>
              <a:t>panna</a:t>
            </a:r>
            <a:r>
              <a:rPr lang="fi-FI" altLang="fi-FI" dirty="0" smtClean="0">
                <a:solidFill>
                  <a:srgbClr val="FFFF00"/>
                </a:solidFill>
              </a:rPr>
              <a:t>: </a:t>
            </a:r>
          </a:p>
          <a:p>
            <a:pPr lvl="1"/>
            <a:r>
              <a:rPr lang="fi-FI" altLang="fi-FI" dirty="0" smtClean="0">
                <a:solidFill>
                  <a:srgbClr val="C00000"/>
                </a:solidFill>
              </a:rPr>
              <a:t>Kun kirkon ovet menivät kiinni ja kirkolliset toimitukset lakkasivat, kansa ryhtyi helposti kapinoimaan</a:t>
            </a:r>
            <a:endParaRPr lang="fi-FI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5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Image result for excommunication chu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857"/>
            <a:ext cx="8915400" cy="576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Kuvaselitesuorakulmio 3"/>
          <p:cNvSpPr/>
          <p:nvPr/>
        </p:nvSpPr>
        <p:spPr>
          <a:xfrm>
            <a:off x="3962400" y="2819400"/>
            <a:ext cx="4800600" cy="3048000"/>
          </a:xfrm>
          <a:prstGeom prst="wedgeRectCallout">
            <a:avLst>
              <a:gd name="adj1" fmla="val -59114"/>
              <a:gd name="adj2" fmla="val -40181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5400" dirty="0">
                <a:solidFill>
                  <a:prstClr val="black"/>
                </a:solidFill>
              </a:rPr>
              <a:t>JULISTAN SINUT PANNAAN!</a:t>
            </a:r>
            <a:endParaRPr lang="fi-FI" sz="5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fi-FI" sz="3200" u="sng" dirty="0" err="1" smtClean="0"/>
              <a:t>Katolisen</a:t>
            </a:r>
            <a:r>
              <a:rPr lang="en-US" altLang="fi-FI" sz="3200" u="sng" dirty="0" smtClean="0"/>
              <a:t> </a:t>
            </a:r>
            <a:r>
              <a:rPr lang="en-US" altLang="fi-FI" sz="3200" u="sng" dirty="0" err="1" smtClean="0"/>
              <a:t>kirkon</a:t>
            </a:r>
            <a:r>
              <a:rPr lang="en-US" altLang="fi-FI" sz="3200" u="sng" dirty="0" smtClean="0"/>
              <a:t> </a:t>
            </a:r>
            <a:r>
              <a:rPr lang="en-US" altLang="fi-FI" sz="3200" u="sng" dirty="0" err="1" smtClean="0"/>
              <a:t>organisaatio</a:t>
            </a:r>
            <a:endParaRPr lang="en-US" altLang="fi-FI" sz="3200" u="sng" dirty="0" smtClean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fi-FI" sz="2400" b="1" dirty="0" err="1" smtClean="0"/>
              <a:t>Paavi</a:t>
            </a:r>
            <a:endParaRPr lang="en-US" altLang="fi-FI" sz="2400" b="1" dirty="0" smtClean="0"/>
          </a:p>
          <a:p>
            <a:pPr eaLnBrk="1" hangingPunct="1"/>
            <a:endParaRPr lang="en-US" altLang="fi-FI" sz="2400" b="1" dirty="0" smtClean="0"/>
          </a:p>
          <a:p>
            <a:pPr eaLnBrk="1" hangingPunct="1"/>
            <a:r>
              <a:rPr lang="en-US" altLang="fi-FI" sz="2400" b="1" dirty="0" err="1" smtClean="0"/>
              <a:t>Arkkipiispa</a:t>
            </a:r>
            <a:endParaRPr lang="en-US" altLang="fi-FI" sz="2400" b="1" dirty="0" smtClean="0"/>
          </a:p>
          <a:p>
            <a:pPr eaLnBrk="1" hangingPunct="1"/>
            <a:endParaRPr lang="en-US" altLang="fi-FI" sz="2400" b="1" dirty="0" smtClean="0"/>
          </a:p>
          <a:p>
            <a:pPr eaLnBrk="1" hangingPunct="1"/>
            <a:r>
              <a:rPr lang="en-US" altLang="fi-FI" sz="2400" b="1" dirty="0" err="1" smtClean="0"/>
              <a:t>Piispa</a:t>
            </a:r>
            <a:endParaRPr lang="en-US" altLang="fi-FI" sz="2400" b="1" dirty="0" smtClean="0"/>
          </a:p>
          <a:p>
            <a:pPr eaLnBrk="1" hangingPunct="1"/>
            <a:endParaRPr lang="en-US" altLang="fi-FI" sz="2400" b="1" dirty="0" smtClean="0"/>
          </a:p>
          <a:p>
            <a:pPr eaLnBrk="1" hangingPunct="1"/>
            <a:r>
              <a:rPr lang="en-US" altLang="fi-FI" sz="2400" b="1" dirty="0" err="1" smtClean="0"/>
              <a:t>Papit</a:t>
            </a:r>
            <a:endParaRPr lang="en-US" altLang="fi-FI" sz="2400" b="1" dirty="0" smtClean="0"/>
          </a:p>
          <a:p>
            <a:pPr eaLnBrk="1" hangingPunct="1"/>
            <a:endParaRPr lang="en-US" altLang="fi-FI" sz="2400" b="1" dirty="0" smtClean="0"/>
          </a:p>
          <a:p>
            <a:pPr eaLnBrk="1" hangingPunct="1"/>
            <a:r>
              <a:rPr lang="en-US" altLang="fi-FI" sz="2400" b="1" dirty="0" err="1" smtClean="0"/>
              <a:t>Munkit</a:t>
            </a:r>
            <a:r>
              <a:rPr lang="en-US" altLang="fi-FI" sz="2400" b="1" dirty="0" smtClean="0"/>
              <a:t> ja </a:t>
            </a:r>
            <a:r>
              <a:rPr lang="en-US" altLang="fi-FI" sz="2400" b="1" dirty="0" err="1" smtClean="0"/>
              <a:t>nunnat</a:t>
            </a:r>
            <a:endParaRPr lang="en-US" altLang="fi-FI" sz="2400" b="1" dirty="0" smtClean="0"/>
          </a:p>
          <a:p>
            <a:pPr lvl="1" algn="ctr" eaLnBrk="1" hangingPunct="1"/>
            <a:r>
              <a:rPr lang="en-US" altLang="fi-FI" sz="2000" b="1" dirty="0" err="1" smtClean="0"/>
              <a:t>luostareissa</a:t>
            </a:r>
            <a:endParaRPr lang="en-US" altLang="fi-FI" sz="2000" b="1" dirty="0" smtClean="0"/>
          </a:p>
        </p:txBody>
      </p:sp>
      <p:sp>
        <p:nvSpPr>
          <p:cNvPr id="14343" name="Arc 7"/>
          <p:cNvSpPr>
            <a:spLocks/>
          </p:cNvSpPr>
          <p:nvPr/>
        </p:nvSpPr>
        <p:spPr bwMode="auto">
          <a:xfrm rot="1630377">
            <a:off x="1303151" y="1905000"/>
            <a:ext cx="685800" cy="533400"/>
          </a:xfrm>
          <a:custGeom>
            <a:avLst/>
            <a:gdLst>
              <a:gd name="T0" fmla="*/ 0 w 21600"/>
              <a:gd name="T1" fmla="*/ 0 h 35014"/>
              <a:gd name="T2" fmla="*/ 537528 w 21600"/>
              <a:gd name="T3" fmla="*/ 533400 h 35014"/>
              <a:gd name="T4" fmla="*/ 0 w 21600"/>
              <a:gd name="T5" fmla="*/ 329052 h 35014"/>
              <a:gd name="T6" fmla="*/ 0 60000 65536"/>
              <a:gd name="T7" fmla="*/ 0 60000 65536"/>
              <a:gd name="T8" fmla="*/ 0 60000 65536"/>
              <a:gd name="T9" fmla="*/ 0 w 21600"/>
              <a:gd name="T10" fmla="*/ 0 h 35014"/>
              <a:gd name="T11" fmla="*/ 21600 w 21600"/>
              <a:gd name="T12" fmla="*/ 35014 h 350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01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469"/>
                  <a:pt x="19954" y="31196"/>
                  <a:pt x="16929" y="35013"/>
                </a:cubicBezTo>
              </a:path>
              <a:path w="21600" h="3501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469"/>
                  <a:pt x="19954" y="31196"/>
                  <a:pt x="16929" y="35013"/>
                </a:cubicBezTo>
                <a:lnTo>
                  <a:pt x="0" y="21600"/>
                </a:lnTo>
                <a:close/>
              </a:path>
            </a:pathLst>
          </a:custGeom>
          <a:noFill/>
          <a:ln w="508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14344" name="Arc 8"/>
          <p:cNvSpPr>
            <a:spLocks/>
          </p:cNvSpPr>
          <p:nvPr/>
        </p:nvSpPr>
        <p:spPr bwMode="auto">
          <a:xfrm rot="1493626">
            <a:off x="2061606" y="2862760"/>
            <a:ext cx="685800" cy="533400"/>
          </a:xfrm>
          <a:custGeom>
            <a:avLst/>
            <a:gdLst>
              <a:gd name="T0" fmla="*/ 0 w 21600"/>
              <a:gd name="T1" fmla="*/ 0 h 35014"/>
              <a:gd name="T2" fmla="*/ 537528 w 21600"/>
              <a:gd name="T3" fmla="*/ 533400 h 35014"/>
              <a:gd name="T4" fmla="*/ 0 w 21600"/>
              <a:gd name="T5" fmla="*/ 329052 h 35014"/>
              <a:gd name="T6" fmla="*/ 0 60000 65536"/>
              <a:gd name="T7" fmla="*/ 0 60000 65536"/>
              <a:gd name="T8" fmla="*/ 0 60000 65536"/>
              <a:gd name="T9" fmla="*/ 0 w 21600"/>
              <a:gd name="T10" fmla="*/ 0 h 35014"/>
              <a:gd name="T11" fmla="*/ 21600 w 21600"/>
              <a:gd name="T12" fmla="*/ 35014 h 350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01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469"/>
                  <a:pt x="19954" y="31196"/>
                  <a:pt x="16929" y="35013"/>
                </a:cubicBezTo>
              </a:path>
              <a:path w="21600" h="3501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469"/>
                  <a:pt x="19954" y="31196"/>
                  <a:pt x="16929" y="35013"/>
                </a:cubicBezTo>
                <a:lnTo>
                  <a:pt x="0" y="21600"/>
                </a:lnTo>
                <a:close/>
              </a:path>
            </a:pathLst>
          </a:custGeom>
          <a:noFill/>
          <a:ln w="508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14345" name="Arc 9"/>
          <p:cNvSpPr>
            <a:spLocks/>
          </p:cNvSpPr>
          <p:nvPr/>
        </p:nvSpPr>
        <p:spPr bwMode="auto">
          <a:xfrm rot="1254908">
            <a:off x="1139414" y="3938107"/>
            <a:ext cx="685800" cy="533400"/>
          </a:xfrm>
          <a:custGeom>
            <a:avLst/>
            <a:gdLst>
              <a:gd name="T0" fmla="*/ 0 w 21600"/>
              <a:gd name="T1" fmla="*/ 0 h 35014"/>
              <a:gd name="T2" fmla="*/ 537528 w 21600"/>
              <a:gd name="T3" fmla="*/ 533400 h 35014"/>
              <a:gd name="T4" fmla="*/ 0 w 21600"/>
              <a:gd name="T5" fmla="*/ 329052 h 35014"/>
              <a:gd name="T6" fmla="*/ 0 60000 65536"/>
              <a:gd name="T7" fmla="*/ 0 60000 65536"/>
              <a:gd name="T8" fmla="*/ 0 60000 65536"/>
              <a:gd name="T9" fmla="*/ 0 w 21600"/>
              <a:gd name="T10" fmla="*/ 0 h 35014"/>
              <a:gd name="T11" fmla="*/ 21600 w 21600"/>
              <a:gd name="T12" fmla="*/ 35014 h 350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01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469"/>
                  <a:pt x="19954" y="31196"/>
                  <a:pt x="16929" y="35013"/>
                </a:cubicBezTo>
              </a:path>
              <a:path w="21600" h="3501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469"/>
                  <a:pt x="19954" y="31196"/>
                  <a:pt x="16929" y="35013"/>
                </a:cubicBezTo>
                <a:lnTo>
                  <a:pt x="0" y="21600"/>
                </a:lnTo>
                <a:close/>
              </a:path>
            </a:pathLst>
          </a:custGeom>
          <a:noFill/>
          <a:ln w="508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14346" name="Arc 10"/>
          <p:cNvSpPr>
            <a:spLocks/>
          </p:cNvSpPr>
          <p:nvPr/>
        </p:nvSpPr>
        <p:spPr bwMode="auto">
          <a:xfrm rot="1565761">
            <a:off x="1092651" y="4628026"/>
            <a:ext cx="724807" cy="533400"/>
          </a:xfrm>
          <a:custGeom>
            <a:avLst/>
            <a:gdLst>
              <a:gd name="T0" fmla="*/ 0 w 21600"/>
              <a:gd name="T1" fmla="*/ 0 h 35014"/>
              <a:gd name="T2" fmla="*/ 537528 w 21600"/>
              <a:gd name="T3" fmla="*/ 533400 h 35014"/>
              <a:gd name="T4" fmla="*/ 0 w 21600"/>
              <a:gd name="T5" fmla="*/ 329052 h 35014"/>
              <a:gd name="T6" fmla="*/ 0 60000 65536"/>
              <a:gd name="T7" fmla="*/ 0 60000 65536"/>
              <a:gd name="T8" fmla="*/ 0 60000 65536"/>
              <a:gd name="T9" fmla="*/ 0 w 21600"/>
              <a:gd name="T10" fmla="*/ 0 h 35014"/>
              <a:gd name="T11" fmla="*/ 21600 w 21600"/>
              <a:gd name="T12" fmla="*/ 35014 h 350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01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469"/>
                  <a:pt x="19954" y="31196"/>
                  <a:pt x="16929" y="35013"/>
                </a:cubicBezTo>
              </a:path>
              <a:path w="21600" h="3501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469"/>
                  <a:pt x="19954" y="31196"/>
                  <a:pt x="16929" y="35013"/>
                </a:cubicBezTo>
                <a:lnTo>
                  <a:pt x="0" y="21600"/>
                </a:lnTo>
                <a:close/>
              </a:path>
            </a:pathLst>
          </a:custGeom>
          <a:noFill/>
          <a:ln w="508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2" name="AutoShape 13" descr="Image result for pope bishop pri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000">
              <a:solidFill>
                <a:srgbClr val="000000"/>
              </a:solidFill>
            </a:endParaRPr>
          </a:p>
        </p:txBody>
      </p:sp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24" y="1218769"/>
            <a:ext cx="1970176" cy="197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6" descr="Image result for archbishop cathol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704" y="1777840"/>
            <a:ext cx="872170" cy="126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Image result for bishop cathol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92326"/>
            <a:ext cx="646281" cy="95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Image result for priest catholi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098" y="2016267"/>
            <a:ext cx="940082" cy="12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Image result for abbey nu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9" y="214515"/>
            <a:ext cx="8909139" cy="667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1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utoUpdateAnimBg="0"/>
      <p:bldP spid="14343" grpId="0" animBg="1" autoUpdateAnimBg="0"/>
      <p:bldP spid="14344" grpId="0" animBg="1" autoUpdateAnimBg="0"/>
      <p:bldP spid="14345" grpId="0" animBg="1" autoUpdateAnimBg="0"/>
      <p:bldP spid="14346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monastery-rousanou-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0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sz="3200" u="sng" dirty="0" err="1" smtClean="0"/>
              <a:t>Papit</a:t>
            </a:r>
            <a:endParaRPr lang="en-US" altLang="fi-FI" sz="3200" u="sng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 eaLnBrk="1" hangingPunct="1"/>
            <a:r>
              <a:rPr lang="en-US" altLang="fi-FI" dirty="0" err="1" smtClean="0"/>
              <a:t>Keskiajan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ihmisen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tärkein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tiedonlähde</a:t>
            </a:r>
            <a:endParaRPr lang="en-US" altLang="fi-FI" dirty="0" smtClean="0"/>
          </a:p>
          <a:p>
            <a:pPr eaLnBrk="1" hangingPunct="1"/>
            <a:r>
              <a:rPr lang="en-US" altLang="fi-FI" dirty="0" err="1" smtClean="0">
                <a:solidFill>
                  <a:srgbClr val="CC3300"/>
                </a:solidFill>
              </a:rPr>
              <a:t>Varmisti</a:t>
            </a:r>
            <a:r>
              <a:rPr lang="en-US" altLang="fi-FI" dirty="0" smtClean="0">
                <a:solidFill>
                  <a:srgbClr val="CC3300"/>
                </a:solidFill>
              </a:rPr>
              <a:t>, </a:t>
            </a:r>
            <a:r>
              <a:rPr lang="en-US" altLang="fi-FI" dirty="0" err="1" smtClean="0">
                <a:solidFill>
                  <a:srgbClr val="CC3300"/>
                </a:solidFill>
              </a:rPr>
              <a:t>että</a:t>
            </a:r>
            <a:r>
              <a:rPr lang="en-US" altLang="fi-FI" dirty="0" smtClean="0">
                <a:solidFill>
                  <a:srgbClr val="CC3300"/>
                </a:solidFill>
              </a:rPr>
              <a:t> </a:t>
            </a:r>
            <a:r>
              <a:rPr lang="en-US" altLang="fi-FI" dirty="0" err="1" smtClean="0">
                <a:solidFill>
                  <a:srgbClr val="CC3300"/>
                </a:solidFill>
              </a:rPr>
              <a:t>ihmiset</a:t>
            </a:r>
            <a:r>
              <a:rPr lang="en-US" altLang="fi-FI" dirty="0" smtClean="0">
                <a:solidFill>
                  <a:srgbClr val="CC3300"/>
                </a:solidFill>
              </a:rPr>
              <a:t> </a:t>
            </a:r>
            <a:r>
              <a:rPr lang="en-US" altLang="fi-FI" dirty="0" err="1" smtClean="0">
                <a:solidFill>
                  <a:srgbClr val="CC3300"/>
                </a:solidFill>
              </a:rPr>
              <a:t>seurasivat</a:t>
            </a:r>
            <a:r>
              <a:rPr lang="en-US" altLang="fi-FI" dirty="0" smtClean="0">
                <a:solidFill>
                  <a:srgbClr val="CC3300"/>
                </a:solidFill>
              </a:rPr>
              <a:t> </a:t>
            </a:r>
            <a:r>
              <a:rPr lang="en-US" altLang="fi-FI" dirty="0" err="1" smtClean="0">
                <a:solidFill>
                  <a:srgbClr val="CC3300"/>
                </a:solidFill>
              </a:rPr>
              <a:t>kirkon</a:t>
            </a:r>
            <a:r>
              <a:rPr lang="en-US" altLang="fi-FI" dirty="0" smtClean="0">
                <a:solidFill>
                  <a:srgbClr val="CC3300"/>
                </a:solidFill>
              </a:rPr>
              <a:t> </a:t>
            </a:r>
            <a:r>
              <a:rPr lang="en-US" altLang="fi-FI" dirty="0" err="1" smtClean="0">
                <a:solidFill>
                  <a:srgbClr val="CC3300"/>
                </a:solidFill>
              </a:rPr>
              <a:t>sääntöjä</a:t>
            </a:r>
            <a:endParaRPr lang="en-US" altLang="fi-FI" dirty="0" smtClean="0">
              <a:solidFill>
                <a:srgbClr val="CC3300"/>
              </a:solidFill>
            </a:endParaRPr>
          </a:p>
          <a:p>
            <a:pPr eaLnBrk="1" hangingPunct="1"/>
            <a:endParaRPr lang="en-US" altLang="fi-FI" dirty="0" smtClean="0">
              <a:solidFill>
                <a:srgbClr val="CC3300"/>
              </a:solidFill>
            </a:endParaRPr>
          </a:p>
          <a:p>
            <a:pPr eaLnBrk="1" hangingPunct="1"/>
            <a:endParaRPr lang="en-US" altLang="fi-FI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fi-FI" altLang="fi-FI" smtClean="0"/>
          </a:p>
        </p:txBody>
      </p:sp>
      <p:pic>
        <p:nvPicPr>
          <p:cNvPr id="15365" name="Picture 6" descr="pd90069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429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56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Kirkko rikastui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i-FI" altLang="fi-FI" dirty="0" smtClean="0">
                <a:solidFill>
                  <a:srgbClr val="FFC000"/>
                </a:solidFill>
              </a:rPr>
              <a:t>Sai lahjoituksina maaomaisuutta sekä rahaa</a:t>
            </a:r>
          </a:p>
          <a:p>
            <a:pPr>
              <a:lnSpc>
                <a:spcPct val="80000"/>
              </a:lnSpc>
            </a:pPr>
            <a:r>
              <a:rPr lang="fi-FI" dirty="0" smtClean="0">
                <a:solidFill>
                  <a:srgbClr val="FFC000"/>
                </a:solidFill>
              </a:rPr>
              <a:t>Ristiretkiltä saatu ryöstösaalis</a:t>
            </a:r>
          </a:p>
          <a:p>
            <a:pPr>
              <a:lnSpc>
                <a:spcPct val="80000"/>
              </a:lnSpc>
            </a:pPr>
            <a:r>
              <a:rPr lang="fi-FI" altLang="fi-FI" dirty="0" smtClean="0">
                <a:solidFill>
                  <a:srgbClr val="FFC000"/>
                </a:solidFill>
              </a:rPr>
              <a:t>Oikeus verottaa ihmisiä</a:t>
            </a:r>
          </a:p>
          <a:p>
            <a:pPr>
              <a:lnSpc>
                <a:spcPct val="80000"/>
              </a:lnSpc>
            </a:pPr>
            <a:r>
              <a:rPr lang="fi-FI" dirty="0" smtClean="0">
                <a:solidFill>
                  <a:srgbClr val="FFC000"/>
                </a:solidFill>
              </a:rPr>
              <a:t>Anekauppa: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i="1" dirty="0">
                <a:solidFill>
                  <a:schemeClr val="bg1"/>
                </a:solidFill>
              </a:rPr>
              <a:t>	</a:t>
            </a:r>
            <a:r>
              <a:rPr lang="fi-FI" i="1" dirty="0" smtClean="0">
                <a:solidFill>
                  <a:schemeClr val="bg1"/>
                </a:solidFill>
              </a:rPr>
              <a:t>	</a:t>
            </a:r>
            <a:r>
              <a:rPr lang="fi-FI" i="1" dirty="0" smtClean="0">
                <a:solidFill>
                  <a:srgbClr val="FFFF00"/>
                </a:solidFill>
              </a:rPr>
              <a:t>”Kun kolikko kirstuun kilahtaa, niin sielu 			taivaaseen vilahtaa!”</a:t>
            </a:r>
            <a:endParaRPr lang="fi-FI" i="1" dirty="0">
              <a:solidFill>
                <a:srgbClr val="FFFF00"/>
              </a:solidFill>
            </a:endParaRPr>
          </a:p>
        </p:txBody>
      </p:sp>
      <p:pic>
        <p:nvPicPr>
          <p:cNvPr id="96258" name="Picture 2" descr="Image result for gold mone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524000"/>
            <a:ext cx="39433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97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Image result for church greedy mone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7111997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3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4000" dirty="0" smtClean="0"/>
              <a:t>ROOMAN HAJOTTUA EUROOPPA JAKAANTUI KAHTIA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620000" cy="3657600"/>
          </a:xfrm>
        </p:spPr>
        <p:txBody>
          <a:bodyPr/>
          <a:lstStyle/>
          <a:p>
            <a:pPr eaLnBrk="1" hangingPunct="1"/>
            <a:r>
              <a:rPr lang="fi-FI" altLang="fi-FI" dirty="0" smtClean="0"/>
              <a:t>Itä-Rooma</a:t>
            </a:r>
          </a:p>
          <a:p>
            <a:pPr lvl="1" eaLnBrk="1" hangingPunct="1"/>
            <a:r>
              <a:rPr lang="fi-FI" altLang="fi-FI" dirty="0" smtClean="0"/>
              <a:t>Bysantti</a:t>
            </a:r>
          </a:p>
          <a:p>
            <a:pPr eaLnBrk="1" hangingPunct="1"/>
            <a:r>
              <a:rPr lang="fi-FI" altLang="fi-FI" dirty="0" smtClean="0"/>
              <a:t>Länsi-Roomassa kansainvaellusten jälkeen vain heimoyhteisöjä</a:t>
            </a:r>
          </a:p>
          <a:p>
            <a:pPr lvl="1" eaLnBrk="1" hangingPunct="1"/>
            <a:r>
              <a:rPr lang="fi-FI" altLang="fi-FI" dirty="0" smtClean="0"/>
              <a:t>Kaupungit surkastuivat</a:t>
            </a:r>
          </a:p>
          <a:p>
            <a:pPr lvl="1" eaLnBrk="1" hangingPunct="1"/>
            <a:r>
              <a:rPr lang="fi-FI" altLang="fi-FI" dirty="0" smtClean="0"/>
              <a:t>Kaupankäynti heikkeni</a:t>
            </a:r>
          </a:p>
        </p:txBody>
      </p:sp>
    </p:spTree>
    <p:extLst>
      <p:ext uri="{BB962C8B-B14F-4D97-AF65-F5344CB8AC3E}">
        <p14:creationId xmlns:p14="http://schemas.microsoft.com/office/powerpoint/2010/main" val="3449340758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sz="3600" u="sng" dirty="0" err="1" smtClean="0"/>
              <a:t>Kirkon</a:t>
            </a:r>
            <a:r>
              <a:rPr lang="en-US" altLang="fi-FI" sz="3600" u="sng" dirty="0" smtClean="0"/>
              <a:t> </a:t>
            </a:r>
            <a:r>
              <a:rPr lang="en-US" altLang="fi-FI" sz="3600" u="sng" dirty="0" err="1" smtClean="0"/>
              <a:t>opetus</a:t>
            </a:r>
            <a:endParaRPr lang="en-US" altLang="fi-FI" sz="3600" u="sng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124200"/>
          </a:xfrm>
        </p:spPr>
        <p:txBody>
          <a:bodyPr/>
          <a:lstStyle/>
          <a:p>
            <a:pPr eaLnBrk="1" hangingPunct="1"/>
            <a:r>
              <a:rPr lang="en-US" altLang="fi-FI" dirty="0" smtClean="0">
                <a:solidFill>
                  <a:srgbClr val="CC3300"/>
                </a:solidFill>
              </a:rPr>
              <a:t>On </a:t>
            </a:r>
            <a:r>
              <a:rPr lang="en-US" altLang="fi-FI" dirty="0" err="1" smtClean="0">
                <a:solidFill>
                  <a:srgbClr val="CC3300"/>
                </a:solidFill>
              </a:rPr>
              <a:t>taivas</a:t>
            </a:r>
            <a:r>
              <a:rPr lang="en-US" altLang="fi-FI" dirty="0" smtClean="0">
                <a:solidFill>
                  <a:srgbClr val="CC3300"/>
                </a:solidFill>
              </a:rPr>
              <a:t> ja </a:t>
            </a:r>
            <a:r>
              <a:rPr lang="en-US" altLang="fi-FI" dirty="0" err="1" smtClean="0">
                <a:solidFill>
                  <a:srgbClr val="CC3300"/>
                </a:solidFill>
              </a:rPr>
              <a:t>helvetti</a:t>
            </a:r>
            <a:endParaRPr lang="en-US" altLang="fi-FI" dirty="0" smtClean="0">
              <a:solidFill>
                <a:srgbClr val="CC3300"/>
              </a:solidFill>
            </a:endParaRPr>
          </a:p>
          <a:p>
            <a:pPr eaLnBrk="1" hangingPunct="1"/>
            <a:r>
              <a:rPr lang="en-US" altLang="fi-FI" dirty="0" smtClean="0">
                <a:solidFill>
                  <a:srgbClr val="CC3300"/>
                </a:solidFill>
              </a:rPr>
              <a:t>“</a:t>
            </a:r>
            <a:r>
              <a:rPr lang="en-US" altLang="fi-FI" dirty="0" err="1" smtClean="0">
                <a:solidFill>
                  <a:srgbClr val="CC3300"/>
                </a:solidFill>
              </a:rPr>
              <a:t>Pääset</a:t>
            </a:r>
            <a:r>
              <a:rPr lang="en-US" altLang="fi-FI" dirty="0" smtClean="0">
                <a:solidFill>
                  <a:srgbClr val="CC3300"/>
                </a:solidFill>
              </a:rPr>
              <a:t> </a:t>
            </a:r>
            <a:r>
              <a:rPr lang="en-US" altLang="fi-FI" dirty="0" err="1" smtClean="0">
                <a:solidFill>
                  <a:srgbClr val="CC3300"/>
                </a:solidFill>
              </a:rPr>
              <a:t>taivaaseen</a:t>
            </a:r>
            <a:r>
              <a:rPr lang="en-US" altLang="fi-FI" dirty="0" smtClean="0">
                <a:solidFill>
                  <a:srgbClr val="CC3300"/>
                </a:solidFill>
              </a:rPr>
              <a:t>, kun </a:t>
            </a:r>
            <a:r>
              <a:rPr lang="en-US" altLang="fi-FI" dirty="0" err="1" smtClean="0">
                <a:solidFill>
                  <a:srgbClr val="CC3300"/>
                </a:solidFill>
              </a:rPr>
              <a:t>elät</a:t>
            </a:r>
            <a:r>
              <a:rPr lang="en-US" altLang="fi-FI" dirty="0" smtClean="0">
                <a:solidFill>
                  <a:srgbClr val="CC3300"/>
                </a:solidFill>
              </a:rPr>
              <a:t> </a:t>
            </a:r>
            <a:r>
              <a:rPr lang="en-US" altLang="fi-FI" dirty="0" err="1" smtClean="0">
                <a:solidFill>
                  <a:srgbClr val="CC3300"/>
                </a:solidFill>
              </a:rPr>
              <a:t>hyvää</a:t>
            </a:r>
            <a:r>
              <a:rPr lang="en-US" altLang="fi-FI" dirty="0" smtClean="0">
                <a:solidFill>
                  <a:srgbClr val="CC3300"/>
                </a:solidFill>
              </a:rPr>
              <a:t> </a:t>
            </a:r>
            <a:r>
              <a:rPr lang="en-US" altLang="fi-FI" dirty="0" err="1" smtClean="0">
                <a:solidFill>
                  <a:srgbClr val="CC3300"/>
                </a:solidFill>
              </a:rPr>
              <a:t>elämää</a:t>
            </a:r>
            <a:r>
              <a:rPr lang="en-US" altLang="fi-FI" dirty="0" smtClean="0">
                <a:solidFill>
                  <a:srgbClr val="CC3300"/>
                </a:solidFill>
              </a:rPr>
              <a:t>, </a:t>
            </a:r>
            <a:r>
              <a:rPr lang="en-US" altLang="fi-FI" dirty="0" err="1" smtClean="0">
                <a:solidFill>
                  <a:srgbClr val="CC3300"/>
                </a:solidFill>
              </a:rPr>
              <a:t>maksat</a:t>
            </a:r>
            <a:r>
              <a:rPr lang="en-US" altLang="fi-FI" dirty="0" smtClean="0">
                <a:solidFill>
                  <a:srgbClr val="CC3300"/>
                </a:solidFill>
              </a:rPr>
              <a:t> </a:t>
            </a:r>
            <a:r>
              <a:rPr lang="en-US" altLang="fi-FI" b="1" dirty="0" err="1" smtClean="0">
                <a:solidFill>
                  <a:srgbClr val="CC3300"/>
                </a:solidFill>
              </a:rPr>
              <a:t>aneita</a:t>
            </a:r>
            <a:r>
              <a:rPr lang="en-US" altLang="fi-FI" dirty="0" smtClean="0">
                <a:solidFill>
                  <a:srgbClr val="CC3300"/>
                </a:solidFill>
              </a:rPr>
              <a:t> </a:t>
            </a:r>
            <a:r>
              <a:rPr lang="en-US" altLang="fi-FI" dirty="0" err="1" smtClean="0">
                <a:solidFill>
                  <a:srgbClr val="CC3300"/>
                </a:solidFill>
              </a:rPr>
              <a:t>kirkolle</a:t>
            </a:r>
            <a:r>
              <a:rPr lang="en-US" altLang="fi-FI" dirty="0" smtClean="0">
                <a:solidFill>
                  <a:srgbClr val="CC3300"/>
                </a:solidFill>
              </a:rPr>
              <a:t> ja </a:t>
            </a:r>
            <a:r>
              <a:rPr lang="en-US" altLang="fi-FI" dirty="0" err="1" smtClean="0">
                <a:solidFill>
                  <a:srgbClr val="CC3300"/>
                </a:solidFill>
              </a:rPr>
              <a:t>noudatat</a:t>
            </a:r>
            <a:r>
              <a:rPr lang="en-US" altLang="fi-FI" dirty="0" smtClean="0">
                <a:solidFill>
                  <a:srgbClr val="CC3300"/>
                </a:solidFill>
              </a:rPr>
              <a:t> </a:t>
            </a:r>
            <a:r>
              <a:rPr lang="en-US" altLang="fi-FI" dirty="0" err="1" smtClean="0">
                <a:solidFill>
                  <a:srgbClr val="CC3300"/>
                </a:solidFill>
              </a:rPr>
              <a:t>kirkon</a:t>
            </a:r>
            <a:r>
              <a:rPr lang="en-US" altLang="fi-FI" dirty="0" smtClean="0">
                <a:solidFill>
                  <a:srgbClr val="CC3300"/>
                </a:solidFill>
              </a:rPr>
              <a:t> </a:t>
            </a:r>
            <a:r>
              <a:rPr lang="en-US" altLang="fi-FI" dirty="0" err="1" smtClean="0">
                <a:solidFill>
                  <a:srgbClr val="CC3300"/>
                </a:solidFill>
              </a:rPr>
              <a:t>määräyksiä</a:t>
            </a:r>
            <a:r>
              <a:rPr lang="en-US" altLang="fi-FI" dirty="0" smtClean="0">
                <a:solidFill>
                  <a:srgbClr val="CC3300"/>
                </a:solidFill>
              </a:rPr>
              <a:t>.”</a:t>
            </a:r>
          </a:p>
          <a:p>
            <a:pPr eaLnBrk="1" hangingPunct="1"/>
            <a:r>
              <a:rPr lang="en-US" altLang="fi-FI" dirty="0" smtClean="0">
                <a:solidFill>
                  <a:srgbClr val="CC3300"/>
                </a:solidFill>
              </a:rPr>
              <a:t>“</a:t>
            </a:r>
            <a:r>
              <a:rPr lang="en-US" altLang="fi-FI" dirty="0" err="1" smtClean="0">
                <a:solidFill>
                  <a:srgbClr val="CC3300"/>
                </a:solidFill>
              </a:rPr>
              <a:t>Muuten</a:t>
            </a:r>
            <a:r>
              <a:rPr lang="en-US" altLang="fi-FI" dirty="0" smtClean="0">
                <a:solidFill>
                  <a:srgbClr val="CC3300"/>
                </a:solidFill>
              </a:rPr>
              <a:t>…”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14" y="571500"/>
            <a:ext cx="8323384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Image result for hell church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79" y="228600"/>
            <a:ext cx="8612900" cy="688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885" y="228600"/>
            <a:ext cx="961638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63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freethoughtalmanac.com/wp-content/uploads/2012/01/indulgenc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80783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86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solidFill>
                  <a:schemeClr val="bg1"/>
                </a:solidFill>
              </a:rPr>
              <a:t>Kirko</a:t>
            </a:r>
            <a:r>
              <a:rPr lang="fi-FI" dirty="0" smtClean="0">
                <a:solidFill>
                  <a:schemeClr val="bg1"/>
                </a:solidFill>
              </a:rPr>
              <a:t> rankaisi ihmisiä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12840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i-FI" altLang="fi-FI" dirty="0" smtClean="0">
                <a:solidFill>
                  <a:schemeClr val="bg1"/>
                </a:solidFill>
              </a:rPr>
              <a:t>Kirkolla oli tuomiovaltaa (varsinkin siveysrikkomuksissa) ja sillä oli myös omia sotilaita.</a:t>
            </a:r>
            <a:endParaRPr lang="fi-FI" altLang="fi-FI" dirty="0">
              <a:solidFill>
                <a:schemeClr val="bg1"/>
              </a:solidFill>
            </a:endParaRPr>
          </a:p>
        </p:txBody>
      </p:sp>
      <p:pic>
        <p:nvPicPr>
          <p:cNvPr id="84994" name="Picture 2" descr="Image result for middle age church bun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668271"/>
            <a:ext cx="4203740" cy="418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445" y="2362200"/>
            <a:ext cx="376455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31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Image result for catholic church mo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4775"/>
            <a:ext cx="7239000" cy="653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uolivapaa piirto 3"/>
          <p:cNvSpPr/>
          <p:nvPr/>
        </p:nvSpPr>
        <p:spPr>
          <a:xfrm>
            <a:off x="4743691" y="1828800"/>
            <a:ext cx="1666754" cy="1898363"/>
          </a:xfrm>
          <a:custGeom>
            <a:avLst/>
            <a:gdLst>
              <a:gd name="connsiteX0" fmla="*/ 891251 w 1666754"/>
              <a:gd name="connsiteY0" fmla="*/ 11690 h 1898363"/>
              <a:gd name="connsiteX1" fmla="*/ 891251 w 1666754"/>
              <a:gd name="connsiteY1" fmla="*/ 11690 h 1898363"/>
              <a:gd name="connsiteX2" fmla="*/ 104172 w 1666754"/>
              <a:gd name="connsiteY2" fmla="*/ 11690 h 1898363"/>
              <a:gd name="connsiteX3" fmla="*/ 69448 w 1666754"/>
              <a:gd name="connsiteY3" fmla="*/ 23264 h 1898363"/>
              <a:gd name="connsiteX4" fmla="*/ 23149 w 1666754"/>
              <a:gd name="connsiteY4" fmla="*/ 92713 h 1898363"/>
              <a:gd name="connsiteX5" fmla="*/ 11575 w 1666754"/>
              <a:gd name="connsiteY5" fmla="*/ 139011 h 1898363"/>
              <a:gd name="connsiteX6" fmla="*/ 0 w 1666754"/>
              <a:gd name="connsiteY6" fmla="*/ 173735 h 1898363"/>
              <a:gd name="connsiteX7" fmla="*/ 11575 w 1666754"/>
              <a:gd name="connsiteY7" fmla="*/ 1261756 h 1898363"/>
              <a:gd name="connsiteX8" fmla="*/ 23149 w 1666754"/>
              <a:gd name="connsiteY8" fmla="*/ 1319629 h 1898363"/>
              <a:gd name="connsiteX9" fmla="*/ 34724 w 1666754"/>
              <a:gd name="connsiteY9" fmla="*/ 1863639 h 1898363"/>
              <a:gd name="connsiteX10" fmla="*/ 81023 w 1666754"/>
              <a:gd name="connsiteY10" fmla="*/ 1875214 h 1898363"/>
              <a:gd name="connsiteX11" fmla="*/ 254643 w 1666754"/>
              <a:gd name="connsiteY11" fmla="*/ 1898363 h 1898363"/>
              <a:gd name="connsiteX12" fmla="*/ 601883 w 1666754"/>
              <a:gd name="connsiteY12" fmla="*/ 1886789 h 1898363"/>
              <a:gd name="connsiteX13" fmla="*/ 752354 w 1666754"/>
              <a:gd name="connsiteY13" fmla="*/ 1863639 h 1898363"/>
              <a:gd name="connsiteX14" fmla="*/ 1608881 w 1666754"/>
              <a:gd name="connsiteY14" fmla="*/ 1852064 h 1898363"/>
              <a:gd name="connsiteX15" fmla="*/ 1597306 w 1666754"/>
              <a:gd name="connsiteY15" fmla="*/ 1053411 h 1898363"/>
              <a:gd name="connsiteX16" fmla="*/ 1632030 w 1666754"/>
              <a:gd name="connsiteY16" fmla="*/ 706171 h 1898363"/>
              <a:gd name="connsiteX17" fmla="*/ 1643605 w 1666754"/>
              <a:gd name="connsiteY17" fmla="*/ 671447 h 1898363"/>
              <a:gd name="connsiteX18" fmla="*/ 1666754 w 1666754"/>
              <a:gd name="connsiteY18" fmla="*/ 567275 h 1898363"/>
              <a:gd name="connsiteX19" fmla="*/ 1655180 w 1666754"/>
              <a:gd name="connsiteY19" fmla="*/ 393654 h 1898363"/>
              <a:gd name="connsiteX20" fmla="*/ 1632030 w 1666754"/>
              <a:gd name="connsiteY20" fmla="*/ 324206 h 1898363"/>
              <a:gd name="connsiteX21" fmla="*/ 1620456 w 1666754"/>
              <a:gd name="connsiteY21" fmla="*/ 139011 h 1898363"/>
              <a:gd name="connsiteX22" fmla="*/ 1574157 w 1666754"/>
              <a:gd name="connsiteY22" fmla="*/ 34839 h 1898363"/>
              <a:gd name="connsiteX23" fmla="*/ 1284790 w 1666754"/>
              <a:gd name="connsiteY23" fmla="*/ 115 h 1898363"/>
              <a:gd name="connsiteX24" fmla="*/ 891251 w 1666754"/>
              <a:gd name="connsiteY24" fmla="*/ 11690 h 189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66754" h="1898363">
                <a:moveTo>
                  <a:pt x="891251" y="11690"/>
                </a:moveTo>
                <a:lnTo>
                  <a:pt x="891251" y="11690"/>
                </a:lnTo>
                <a:cubicBezTo>
                  <a:pt x="525747" y="1537"/>
                  <a:pt x="458174" y="-8538"/>
                  <a:pt x="104172" y="11690"/>
                </a:cubicBezTo>
                <a:cubicBezTo>
                  <a:pt x="91991" y="12386"/>
                  <a:pt x="81023" y="19406"/>
                  <a:pt x="69448" y="23264"/>
                </a:cubicBezTo>
                <a:cubicBezTo>
                  <a:pt x="33308" y="131683"/>
                  <a:pt x="92512" y="-28673"/>
                  <a:pt x="23149" y="92713"/>
                </a:cubicBezTo>
                <a:cubicBezTo>
                  <a:pt x="15257" y="106525"/>
                  <a:pt x="15945" y="123715"/>
                  <a:pt x="11575" y="139011"/>
                </a:cubicBezTo>
                <a:cubicBezTo>
                  <a:pt x="8223" y="150742"/>
                  <a:pt x="3858" y="162160"/>
                  <a:pt x="0" y="173735"/>
                </a:cubicBezTo>
                <a:cubicBezTo>
                  <a:pt x="3858" y="536409"/>
                  <a:pt x="4249" y="899136"/>
                  <a:pt x="11575" y="1261756"/>
                </a:cubicBezTo>
                <a:cubicBezTo>
                  <a:pt x="11972" y="1281425"/>
                  <a:pt x="22393" y="1299971"/>
                  <a:pt x="23149" y="1319629"/>
                </a:cubicBezTo>
                <a:cubicBezTo>
                  <a:pt x="30120" y="1500873"/>
                  <a:pt x="15932" y="1683237"/>
                  <a:pt x="34724" y="1863639"/>
                </a:cubicBezTo>
                <a:cubicBezTo>
                  <a:pt x="36372" y="1879461"/>
                  <a:pt x="65424" y="1872094"/>
                  <a:pt x="81023" y="1875214"/>
                </a:cubicBezTo>
                <a:cubicBezTo>
                  <a:pt x="145972" y="1888204"/>
                  <a:pt x="185148" y="1890642"/>
                  <a:pt x="254643" y="1898363"/>
                </a:cubicBezTo>
                <a:cubicBezTo>
                  <a:pt x="370390" y="1894505"/>
                  <a:pt x="486250" y="1893213"/>
                  <a:pt x="601883" y="1886789"/>
                </a:cubicBezTo>
                <a:cubicBezTo>
                  <a:pt x="701765" y="1881240"/>
                  <a:pt x="644004" y="1866314"/>
                  <a:pt x="752354" y="1863639"/>
                </a:cubicBezTo>
                <a:cubicBezTo>
                  <a:pt x="1037802" y="1856591"/>
                  <a:pt x="1323372" y="1855922"/>
                  <a:pt x="1608881" y="1852064"/>
                </a:cubicBezTo>
                <a:cubicBezTo>
                  <a:pt x="1605023" y="1585846"/>
                  <a:pt x="1597306" y="1319657"/>
                  <a:pt x="1597306" y="1053411"/>
                </a:cubicBezTo>
                <a:cubicBezTo>
                  <a:pt x="1597306" y="1003327"/>
                  <a:pt x="1613347" y="762217"/>
                  <a:pt x="1632030" y="706171"/>
                </a:cubicBezTo>
                <a:cubicBezTo>
                  <a:pt x="1635888" y="694596"/>
                  <a:pt x="1640958" y="683357"/>
                  <a:pt x="1643605" y="671447"/>
                </a:cubicBezTo>
                <a:cubicBezTo>
                  <a:pt x="1670769" y="549212"/>
                  <a:pt x="1640697" y="645449"/>
                  <a:pt x="1666754" y="567275"/>
                </a:cubicBezTo>
                <a:cubicBezTo>
                  <a:pt x="1662896" y="509401"/>
                  <a:pt x="1663383" y="451073"/>
                  <a:pt x="1655180" y="393654"/>
                </a:cubicBezTo>
                <a:cubicBezTo>
                  <a:pt x="1651729" y="369498"/>
                  <a:pt x="1632030" y="324206"/>
                  <a:pt x="1632030" y="324206"/>
                </a:cubicBezTo>
                <a:cubicBezTo>
                  <a:pt x="1628172" y="262474"/>
                  <a:pt x="1628813" y="200296"/>
                  <a:pt x="1620456" y="139011"/>
                </a:cubicBezTo>
                <a:cubicBezTo>
                  <a:pt x="1619097" y="129042"/>
                  <a:pt x="1595911" y="48435"/>
                  <a:pt x="1574157" y="34839"/>
                </a:cubicBezTo>
                <a:cubicBezTo>
                  <a:pt x="1505946" y="-7793"/>
                  <a:pt x="1315853" y="1750"/>
                  <a:pt x="1284790" y="115"/>
                </a:cubicBezTo>
                <a:lnTo>
                  <a:pt x="891251" y="1169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2000" dirty="0">
                <a:solidFill>
                  <a:prstClr val="black"/>
                </a:solidFill>
              </a:rPr>
              <a:t>”Ihminen pelastuu yksin uskosta, yksin armosta, Kristuksen työn tähden.”</a:t>
            </a:r>
            <a:endParaRPr lang="fi-FI" sz="2000" dirty="0">
              <a:solidFill>
                <a:prstClr val="black"/>
              </a:solidFill>
            </a:endParaRPr>
          </a:p>
        </p:txBody>
      </p:sp>
      <p:sp>
        <p:nvSpPr>
          <p:cNvPr id="6" name="Leveä kaari 5"/>
          <p:cNvSpPr/>
          <p:nvPr/>
        </p:nvSpPr>
        <p:spPr>
          <a:xfrm>
            <a:off x="1303840" y="304800"/>
            <a:ext cx="6612520" cy="3276600"/>
          </a:xfrm>
          <a:prstGeom prst="blockArc">
            <a:avLst>
              <a:gd name="adj1" fmla="val 10776436"/>
              <a:gd name="adj2" fmla="val 0"/>
              <a:gd name="adj3" fmla="val 25000"/>
            </a:avLst>
          </a:prstGeom>
          <a:solidFill>
            <a:srgbClr val="F2F7BF"/>
          </a:solidFill>
        </p:spPr>
        <p:style>
          <a:lnRef idx="1">
            <a:schemeClr val="accent1"/>
          </a:lnRef>
          <a:fillRef idx="1001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5400" b="1" spc="50" dirty="0">
                <a:ln w="11430">
                  <a:noFill/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Uskonpuhdistus 500v.</a:t>
            </a:r>
            <a:endParaRPr lang="fi-FI" sz="5400" b="1" spc="50" dirty="0">
              <a:ln w="11430">
                <a:noFill/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Pyöristetty kuvaselitesuorakulmio 6"/>
          <p:cNvSpPr/>
          <p:nvPr/>
        </p:nvSpPr>
        <p:spPr>
          <a:xfrm>
            <a:off x="0" y="4648200"/>
            <a:ext cx="2362200" cy="1524000"/>
          </a:xfrm>
          <a:prstGeom prst="wedgeRoundRectCallout">
            <a:avLst>
              <a:gd name="adj1" fmla="val 82784"/>
              <a:gd name="adj2" fmla="val -11977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2400" b="1" dirty="0">
                <a:solidFill>
                  <a:prstClr val="black"/>
                </a:solidFill>
              </a:rPr>
              <a:t>ANEET EIVÄT PELASTA KETÄÄN!</a:t>
            </a:r>
            <a:endParaRPr lang="fi-FI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6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Image result for excommunication chu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857"/>
            <a:ext cx="8915400" cy="576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Kuvaselitesuorakulmio 3"/>
          <p:cNvSpPr/>
          <p:nvPr/>
        </p:nvSpPr>
        <p:spPr>
          <a:xfrm>
            <a:off x="3962400" y="2819400"/>
            <a:ext cx="4800600" cy="3048000"/>
          </a:xfrm>
          <a:prstGeom prst="wedgeRectCallout">
            <a:avLst>
              <a:gd name="adj1" fmla="val -59114"/>
              <a:gd name="adj2" fmla="val -40181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5400" dirty="0">
                <a:solidFill>
                  <a:prstClr val="black"/>
                </a:solidFill>
              </a:rPr>
              <a:t>JULISTAN SINUT PANNAAN!</a:t>
            </a:r>
            <a:endParaRPr lang="fi-FI" sz="5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7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Image result for catholic church middle luth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4734"/>
            <a:ext cx="6790955" cy="636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945415" y="1371600"/>
            <a:ext cx="41985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44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" charset="0"/>
              </a:rPr>
              <a:t>Luterilaisuus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44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" charset="0"/>
              </a:rPr>
              <a:t>levisi</a:t>
            </a:r>
            <a:endParaRPr lang="fi-FI" sz="4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Arial" charset="0"/>
            </a:endParaRPr>
          </a:p>
        </p:txBody>
      </p:sp>
      <p:sp>
        <p:nvSpPr>
          <p:cNvPr id="3" name="Alanuoli 2"/>
          <p:cNvSpPr/>
          <p:nvPr/>
        </p:nvSpPr>
        <p:spPr>
          <a:xfrm rot="5400000">
            <a:off x="5426614" y="2114845"/>
            <a:ext cx="633477" cy="77433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0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34" charset="-128"/>
              </a:rPr>
              <a:t>Kirkko</a:t>
            </a:r>
            <a:r>
              <a:rPr lang="en-US" alt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34" charset="-128"/>
              </a:rPr>
              <a:t> </a:t>
            </a:r>
            <a:r>
              <a:rPr lang="en-US" altLang="en-US" sz="4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34" charset="-128"/>
              </a:rPr>
              <a:t>jakaantui</a:t>
            </a:r>
            <a:r>
              <a:rPr lang="en-US" alt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34" charset="-128"/>
              </a:rPr>
              <a:t> </a:t>
            </a:r>
            <a:r>
              <a:rPr lang="en-US" altLang="en-US" sz="4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34" charset="-128"/>
              </a:rPr>
              <a:t>kahtia</a:t>
            </a:r>
            <a:endParaRPr lang="en-US" altLang="en-US" sz="40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543425" cy="4887913"/>
          </a:xfrm>
        </p:spPr>
        <p:txBody>
          <a:bodyPr/>
          <a:lstStyle/>
          <a:p>
            <a:pPr marL="971550" lvl="1" indent="-51435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altLang="en-US" sz="3200" u="sng" dirty="0" err="1" smtClean="0">
                <a:solidFill>
                  <a:srgbClr val="FFFF00"/>
                </a:solidFill>
                <a:latin typeface="Comic Sans MS" pitchFamily="66" charset="0"/>
                <a:ea typeface="ＭＳ Ｐゴシック" pitchFamily="34" charset="-128"/>
              </a:rPr>
              <a:t>Idän</a:t>
            </a:r>
            <a:r>
              <a:rPr lang="en-US" altLang="en-US" sz="3200" u="sng" dirty="0" smtClean="0">
                <a:solidFill>
                  <a:srgbClr val="FFFF00"/>
                </a:solidFill>
                <a:latin typeface="Comic Sans MS" pitchFamily="66" charset="0"/>
                <a:ea typeface="ＭＳ Ｐゴシック" pitchFamily="34" charset="-128"/>
              </a:rPr>
              <a:t> </a:t>
            </a:r>
            <a:r>
              <a:rPr lang="en-US" altLang="en-US" sz="3200" u="sng" dirty="0" err="1" smtClean="0">
                <a:solidFill>
                  <a:srgbClr val="FFFF00"/>
                </a:solidFill>
                <a:latin typeface="Comic Sans MS" pitchFamily="66" charset="0"/>
                <a:ea typeface="ＭＳ Ｐゴシック" pitchFamily="34" charset="-128"/>
              </a:rPr>
              <a:t>ortodoksinen</a:t>
            </a:r>
            <a:r>
              <a:rPr lang="en-US" altLang="en-US" sz="3200" u="sng" dirty="0" smtClean="0">
                <a:solidFill>
                  <a:srgbClr val="FFFF00"/>
                </a:solidFill>
                <a:latin typeface="Comic Sans MS" pitchFamily="66" charset="0"/>
                <a:ea typeface="ＭＳ Ｐゴシック" pitchFamily="34" charset="-128"/>
              </a:rPr>
              <a:t> </a:t>
            </a:r>
            <a:r>
              <a:rPr lang="en-US" altLang="en-US" sz="3200" u="sng" dirty="0" err="1" smtClean="0">
                <a:solidFill>
                  <a:srgbClr val="FFFF00"/>
                </a:solidFill>
                <a:latin typeface="Comic Sans MS" pitchFamily="66" charset="0"/>
                <a:ea typeface="ＭＳ Ｐゴシック" pitchFamily="34" charset="-128"/>
              </a:rPr>
              <a:t>kirkko</a:t>
            </a:r>
            <a:endParaRPr lang="en-US" altLang="en-US" sz="3200" u="sng" dirty="0" smtClean="0">
              <a:solidFill>
                <a:srgbClr val="FFFF00"/>
              </a:solidFill>
              <a:latin typeface="Comic Sans MS" pitchFamily="66" charset="0"/>
              <a:ea typeface="ＭＳ Ｐゴシック" pitchFamily="34" charset="-128"/>
            </a:endParaRPr>
          </a:p>
          <a:p>
            <a:pPr marL="971550" lvl="1" indent="-514350" eaLnBrk="1" hangingPunct="1">
              <a:lnSpc>
                <a:spcPct val="80000"/>
              </a:lnSpc>
              <a:buAutoNum type="arabicPeriod"/>
            </a:pPr>
            <a:endParaRPr lang="en-US" altLang="en-US" sz="3200" u="sng" dirty="0" smtClean="0">
              <a:solidFill>
                <a:srgbClr val="FFFF00"/>
              </a:solidFill>
              <a:latin typeface="Comic Sans MS" pitchFamily="66" charset="0"/>
              <a:ea typeface="ＭＳ Ｐゴシック" pitchFamily="34" charset="-128"/>
            </a:endParaRPr>
          </a:p>
          <a:p>
            <a:pPr marL="971550" lvl="1" indent="-51435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altLang="en-US" sz="3200" u="sng" dirty="0" err="1" smtClean="0">
                <a:solidFill>
                  <a:srgbClr val="92D050"/>
                </a:solidFill>
                <a:latin typeface="Comic Sans MS" pitchFamily="66" charset="0"/>
                <a:ea typeface="ＭＳ Ｐゴシック" pitchFamily="34" charset="-128"/>
              </a:rPr>
              <a:t>Roomalais-katolinen</a:t>
            </a:r>
            <a:r>
              <a:rPr lang="en-US" altLang="en-US" sz="3200" u="sng" dirty="0" smtClean="0">
                <a:solidFill>
                  <a:srgbClr val="92D050"/>
                </a:solidFill>
                <a:latin typeface="Comic Sans MS" pitchFamily="66" charset="0"/>
                <a:ea typeface="ＭＳ Ｐゴシック" pitchFamily="34" charset="-128"/>
              </a:rPr>
              <a:t> </a:t>
            </a:r>
            <a:r>
              <a:rPr lang="en-US" altLang="en-US" sz="3200" u="sng" dirty="0" err="1" smtClean="0">
                <a:solidFill>
                  <a:srgbClr val="92D050"/>
                </a:solidFill>
                <a:latin typeface="Comic Sans MS" pitchFamily="66" charset="0"/>
                <a:ea typeface="ＭＳ Ｐゴシック" pitchFamily="34" charset="-128"/>
              </a:rPr>
              <a:t>kirkko</a:t>
            </a:r>
            <a:endParaRPr lang="en-US" altLang="en-US" sz="3200" u="sng" dirty="0" smtClean="0">
              <a:solidFill>
                <a:srgbClr val="92D050"/>
              </a:solidFill>
              <a:latin typeface="Comic Sans MS" pitchFamily="66" charset="0"/>
              <a:ea typeface="ＭＳ Ｐゴシック" pitchFamily="34" charset="-128"/>
            </a:endParaRP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altLang="en-US" sz="3200" u="sng" dirty="0" smtClean="0">
              <a:solidFill>
                <a:srgbClr val="FFFF00"/>
              </a:solidFill>
              <a:latin typeface="Comic Sans MS" pitchFamily="66" charset="0"/>
              <a:ea typeface="ＭＳ Ｐゴシック" pitchFamily="34" charset="-128"/>
            </a:endParaRPr>
          </a:p>
          <a:p>
            <a:pPr marL="914400" lvl="2" indent="0" eaLnBrk="1" hangingPunct="1">
              <a:lnSpc>
                <a:spcPct val="80000"/>
              </a:lnSpc>
              <a:buNone/>
            </a:pPr>
            <a:endParaRPr lang="en-US" altLang="en-US" sz="3200" u="sng" dirty="0" smtClean="0">
              <a:solidFill>
                <a:srgbClr val="FFFF00"/>
              </a:solidFill>
              <a:latin typeface="Comic Sans MS" pitchFamily="66" charset="0"/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200" u="sng" dirty="0" smtClean="0">
              <a:solidFill>
                <a:schemeClr val="bg1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417638"/>
            <a:ext cx="4392612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6705600" y="2629436"/>
            <a:ext cx="107238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1</a:t>
            </a:r>
            <a:endParaRPr lang="fi-FI" sz="8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5181600" y="3291155"/>
            <a:ext cx="107238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0430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rgbClr val="99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j-cs"/>
              </a:rPr>
              <a:t>Keskiajan</a:t>
            </a:r>
            <a:r>
              <a:rPr lang="en-US" sz="4000" b="1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j-cs"/>
              </a:rPr>
              <a:t> </a:t>
            </a:r>
            <a:r>
              <a:rPr lang="en-US" sz="4000" b="1" dirty="0" err="1" smtClean="0">
                <a:solidFill>
                  <a:srgbClr val="99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j-cs"/>
              </a:rPr>
              <a:t>kirkko</a:t>
            </a:r>
            <a:endParaRPr lang="en-US" sz="4000" dirty="0">
              <a:solidFill>
                <a:srgbClr val="99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49224" y="1339850"/>
            <a:ext cx="4651376" cy="5208588"/>
          </a:xfrm>
        </p:spPr>
        <p:txBody>
          <a:bodyPr/>
          <a:lstStyle/>
          <a:p>
            <a:pPr eaLnBrk="1" hangingPunct="1"/>
            <a:r>
              <a:rPr lang="fi-FI" altLang="en-US" dirty="0" smtClean="0">
                <a:solidFill>
                  <a:srgbClr val="FFFFFF"/>
                </a:solidFill>
                <a:latin typeface="Comic Sans MS" pitchFamily="66" charset="0"/>
                <a:ea typeface="ＭＳ Ｐゴシック" pitchFamily="34" charset="-128"/>
              </a:rPr>
              <a:t>Edusti </a:t>
            </a:r>
            <a:r>
              <a:rPr lang="fi-FI" altLang="en-US" b="1" dirty="0" smtClean="0">
                <a:solidFill>
                  <a:srgbClr val="FFFF00"/>
                </a:solidFill>
                <a:latin typeface="Comic Sans MS" pitchFamily="66" charset="0"/>
                <a:ea typeface="ＭＳ Ｐゴシック" pitchFamily="34" charset="-128"/>
              </a:rPr>
              <a:t>jatkuvuutta ja pysyvyyttä </a:t>
            </a:r>
            <a:r>
              <a:rPr lang="fi-FI" altLang="en-US" dirty="0" smtClean="0">
                <a:solidFill>
                  <a:srgbClr val="FFFFFF"/>
                </a:solidFill>
                <a:latin typeface="Comic Sans MS" pitchFamily="66" charset="0"/>
                <a:ea typeface="ＭＳ Ｐゴシック" pitchFamily="34" charset="-128"/>
              </a:rPr>
              <a:t>kaaoksessa, joka vallitsi Rooman hajoamisen jälkeen</a:t>
            </a:r>
          </a:p>
          <a:p>
            <a:pPr lvl="1" eaLnBrk="1" hangingPunct="1"/>
            <a:r>
              <a:rPr lang="fi-FI" altLang="en-US" dirty="0" smtClean="0">
                <a:solidFill>
                  <a:srgbClr val="C00000"/>
                </a:solidFill>
                <a:latin typeface="Comic Sans MS" pitchFamily="66" charset="0"/>
                <a:ea typeface="ＭＳ Ｐゴシック" pitchFamily="34" charset="-128"/>
              </a:rPr>
              <a:t>Kirkko oli levinnyt kaikkialle Rooman valtakuntaan ennen Rooman tuhoa</a:t>
            </a:r>
            <a:r>
              <a:rPr lang="fi-FI" altLang="en-US" u="sng" dirty="0" smtClean="0">
                <a:solidFill>
                  <a:srgbClr val="C00000"/>
                </a:solidFill>
                <a:latin typeface="Comic Sans MS" pitchFamily="66" charset="0"/>
                <a:ea typeface="ＭＳ Ｐゴシック" pitchFamily="34" charset="-128"/>
              </a:rPr>
              <a:t> </a:t>
            </a:r>
          </a:p>
          <a:p>
            <a:pPr eaLnBrk="1" hangingPunct="1"/>
            <a:endParaRPr lang="fi-FI" altLang="en-US" u="sng" dirty="0" smtClean="0">
              <a:solidFill>
                <a:srgbClr val="FFFFFF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pic>
        <p:nvPicPr>
          <p:cNvPr id="614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5225"/>
            <a:ext cx="38100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18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fi-FI" altLang="fi-FI" dirty="0" smtClean="0">
                <a:solidFill>
                  <a:schemeClr val="bg1"/>
                </a:solidFill>
              </a:rPr>
              <a:t>KIRKKO OLI KAUPUNGIN TÄRKEIN RAKENNUS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763000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i-FI" altLang="fi-FI" dirty="0" smtClean="0">
                <a:solidFill>
                  <a:schemeClr val="bg1"/>
                </a:solidFill>
              </a:rPr>
              <a:t>Kaupungit kilpailivat paremmuudesta</a:t>
            </a:r>
          </a:p>
          <a:p>
            <a:pPr marL="0" indent="0" eaLnBrk="1" hangingPunct="1">
              <a:buNone/>
            </a:pPr>
            <a:r>
              <a:rPr lang="fi-FI" altLang="fi-FI" dirty="0" smtClean="0">
                <a:solidFill>
                  <a:srgbClr val="FFC000"/>
                </a:solidFill>
              </a:rPr>
              <a:t>Kirkkoarkkitehtuuri: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fi-FI" altLang="fi-FI" dirty="0" smtClean="0">
                <a:solidFill>
                  <a:srgbClr val="FFC000"/>
                </a:solidFill>
              </a:rPr>
              <a:t>Bysanttilainen kirkko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fi-FI" altLang="fi-FI" dirty="0" smtClean="0">
                <a:solidFill>
                  <a:srgbClr val="FFC000"/>
                </a:solidFill>
              </a:rPr>
              <a:t>Romaaninen kirkko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fi-FI" altLang="fi-FI" dirty="0" smtClean="0">
                <a:solidFill>
                  <a:srgbClr val="FFC000"/>
                </a:solidFill>
              </a:rPr>
              <a:t>Goottilainen kirkko</a:t>
            </a:r>
          </a:p>
        </p:txBody>
      </p:sp>
      <p:pic>
        <p:nvPicPr>
          <p:cNvPr id="90114" name="Picture 2" descr="Image result for catholic cros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00400"/>
            <a:ext cx="2362200" cy="30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81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Image result for Hagia Soph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154" y="1677364"/>
            <a:ext cx="9229154" cy="518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 smtClean="0">
                <a:solidFill>
                  <a:schemeClr val="bg1"/>
                </a:solidFill>
              </a:rPr>
              <a:t>BYSANTTILAINEN KIRKKO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39" y="1524001"/>
            <a:ext cx="8534400" cy="1981200"/>
          </a:xfrm>
        </p:spPr>
        <p:txBody>
          <a:bodyPr/>
          <a:lstStyle/>
          <a:p>
            <a:pPr eaLnBrk="1" hangingPunct="1"/>
            <a:r>
              <a:rPr lang="fi-FI" altLang="fi-FI" dirty="0" smtClean="0">
                <a:solidFill>
                  <a:srgbClr val="C00000"/>
                </a:solidFill>
              </a:rPr>
              <a:t>Kupolit</a:t>
            </a:r>
          </a:p>
          <a:p>
            <a:pPr eaLnBrk="1" hangingPunct="1"/>
            <a:r>
              <a:rPr lang="fi-FI" altLang="fi-FI" dirty="0" smtClean="0">
                <a:solidFill>
                  <a:srgbClr val="C00000"/>
                </a:solidFill>
              </a:rPr>
              <a:t>Mosaiikit</a:t>
            </a:r>
          </a:p>
          <a:p>
            <a:pPr eaLnBrk="1" hangingPunct="1"/>
            <a:r>
              <a:rPr lang="fi-FI" altLang="fi-FI" dirty="0" smtClean="0">
                <a:solidFill>
                  <a:srgbClr val="C00000"/>
                </a:solidFill>
              </a:rPr>
              <a:t>Hagia Sofia Istanbulissa</a:t>
            </a:r>
          </a:p>
        </p:txBody>
      </p:sp>
    </p:spTree>
    <p:extLst>
      <p:ext uri="{BB962C8B-B14F-4D97-AF65-F5344CB8AC3E}">
        <p14:creationId xmlns:p14="http://schemas.microsoft.com/office/powerpoint/2010/main" val="271159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 smtClean="0">
                <a:solidFill>
                  <a:srgbClr val="C00000"/>
                </a:solidFill>
              </a:rPr>
              <a:t>ROMAANINEN KIRKKO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 smtClean="0">
                <a:solidFill>
                  <a:schemeClr val="bg1"/>
                </a:solidFill>
              </a:rPr>
              <a:t>Yksinkertainen</a:t>
            </a:r>
          </a:p>
          <a:p>
            <a:pPr eaLnBrk="1" hangingPunct="1"/>
            <a:r>
              <a:rPr lang="fi-FI" altLang="fi-FI" dirty="0" smtClean="0">
                <a:solidFill>
                  <a:schemeClr val="bg1"/>
                </a:solidFill>
              </a:rPr>
              <a:t>Pyörökaaret</a:t>
            </a:r>
          </a:p>
          <a:p>
            <a:pPr eaLnBrk="1" hangingPunct="1"/>
            <a:r>
              <a:rPr lang="fi-FI" altLang="fi-FI" dirty="0" smtClean="0">
                <a:solidFill>
                  <a:schemeClr val="bg1"/>
                </a:solidFill>
              </a:rPr>
              <a:t>Paksut seinät</a:t>
            </a:r>
          </a:p>
          <a:p>
            <a:pPr eaLnBrk="1" hangingPunct="1"/>
            <a:r>
              <a:rPr lang="fi-FI" altLang="fi-FI" dirty="0" smtClean="0">
                <a:solidFill>
                  <a:schemeClr val="bg1"/>
                </a:solidFill>
              </a:rPr>
              <a:t>Pienet ikkunat</a:t>
            </a:r>
          </a:p>
          <a:p>
            <a:pPr eaLnBrk="1" hangingPunct="1"/>
            <a:r>
              <a:rPr lang="fi-FI" altLang="fi-FI" dirty="0" smtClean="0">
                <a:solidFill>
                  <a:schemeClr val="bg1"/>
                </a:solidFill>
              </a:rPr>
              <a:t>Vähän koristeita</a:t>
            </a:r>
          </a:p>
        </p:txBody>
      </p:sp>
      <p:pic>
        <p:nvPicPr>
          <p:cNvPr id="88066" name="Picture 2" descr="https://upload.wikimedia.org/wikipedia/commons/thumb/f/ff/Kosciol_Andrzeja.jpg/250px-Kosciol_Andrze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599"/>
            <a:ext cx="4038600" cy="537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49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 smtClean="0">
                <a:solidFill>
                  <a:srgbClr val="C00000"/>
                </a:solidFill>
              </a:rPr>
              <a:t>GOOTTILAINEN KIRKKO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pPr eaLnBrk="1" hangingPunct="1"/>
            <a:r>
              <a:rPr lang="fi-FI" altLang="fi-FI" dirty="0" smtClean="0">
                <a:solidFill>
                  <a:schemeClr val="bg1"/>
                </a:solidFill>
              </a:rPr>
              <a:t>Siro</a:t>
            </a:r>
          </a:p>
          <a:p>
            <a:pPr eaLnBrk="1" hangingPunct="1"/>
            <a:r>
              <a:rPr lang="fi-FI" altLang="fi-FI" dirty="0" smtClean="0">
                <a:solidFill>
                  <a:schemeClr val="bg1"/>
                </a:solidFill>
              </a:rPr>
              <a:t>Koristeellinen</a:t>
            </a:r>
          </a:p>
          <a:p>
            <a:pPr eaLnBrk="1" hangingPunct="1"/>
            <a:r>
              <a:rPr lang="fi-FI" altLang="fi-FI" dirty="0" smtClean="0">
                <a:solidFill>
                  <a:schemeClr val="bg1"/>
                </a:solidFill>
              </a:rPr>
              <a:t>Suippokaaret</a:t>
            </a:r>
          </a:p>
          <a:p>
            <a:pPr eaLnBrk="1" hangingPunct="1"/>
            <a:r>
              <a:rPr lang="fi-FI" altLang="fi-FI" dirty="0" smtClean="0">
                <a:solidFill>
                  <a:schemeClr val="bg1"/>
                </a:solidFill>
              </a:rPr>
              <a:t>Vaikutteita arabeilta</a:t>
            </a:r>
          </a:p>
          <a:p>
            <a:pPr eaLnBrk="1" hangingPunct="1"/>
            <a:r>
              <a:rPr lang="fi-FI" altLang="fi-FI" dirty="0" smtClean="0">
                <a:solidFill>
                  <a:schemeClr val="bg1"/>
                </a:solidFill>
              </a:rPr>
              <a:t>Notre </a:t>
            </a:r>
            <a:r>
              <a:rPr lang="fi-FI" altLang="fi-FI" dirty="0" err="1" smtClean="0">
                <a:solidFill>
                  <a:schemeClr val="bg1"/>
                </a:solidFill>
              </a:rPr>
              <a:t>Dame</a:t>
            </a:r>
            <a:r>
              <a:rPr lang="fi-FI" altLang="fi-FI" dirty="0" smtClean="0">
                <a:solidFill>
                  <a:schemeClr val="bg1"/>
                </a:solidFill>
              </a:rPr>
              <a:t>, Pariisi</a:t>
            </a:r>
          </a:p>
        </p:txBody>
      </p:sp>
      <p:pic>
        <p:nvPicPr>
          <p:cNvPr id="87042" name="Picture 2" descr="Image result for notre da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302" y="1905000"/>
            <a:ext cx="560369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7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i-FI" altLang="en-US" sz="4000" u="sng" dirty="0" smtClean="0">
                <a:solidFill>
                  <a:schemeClr val="bg1"/>
                </a:solidFill>
                <a:latin typeface="Comic Sans MS" pitchFamily="66" charset="0"/>
                <a:ea typeface="ＭＳ Ｐゴシック" pitchFamily="34" charset="-128"/>
              </a:rPr>
              <a:t>Kirkko oli politiikan väline</a:t>
            </a:r>
            <a:r>
              <a:rPr lang="fi-FI" altLang="en-US" sz="4000" u="sng" dirty="0">
                <a:solidFill>
                  <a:schemeClr val="bg1"/>
                </a:solidFill>
                <a:latin typeface="Comic Sans MS" pitchFamily="66" charset="0"/>
                <a:ea typeface="ＭＳ Ｐゴシック" pitchFamily="34" charset="-128"/>
              </a:rPr>
              <a:t/>
            </a:r>
            <a:br>
              <a:rPr lang="fi-FI" altLang="en-US" sz="4000" u="sng" dirty="0">
                <a:solidFill>
                  <a:schemeClr val="bg1"/>
                </a:solidFill>
                <a:latin typeface="Comic Sans MS" pitchFamily="66" charset="0"/>
                <a:ea typeface="ＭＳ Ｐゴシック" pitchFamily="34" charset="-128"/>
              </a:rPr>
            </a:b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243840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i-FI" altLang="en-US" dirty="0" smtClean="0">
                <a:solidFill>
                  <a:srgbClr val="FFC000"/>
                </a:solidFill>
                <a:latin typeface="Comic Sans MS" pitchFamily="66" charset="0"/>
                <a:ea typeface="ＭＳ Ｐゴシック" pitchFamily="34" charset="-128"/>
              </a:rPr>
              <a:t>Kaarle Suuri tarvitsi kirkkoa germaaniheimojen kesyttämiseen luodessaan suuren Frankkivaltakunnan Eurooppaan 700 –luvulla</a:t>
            </a:r>
          </a:p>
        </p:txBody>
      </p:sp>
      <p:sp>
        <p:nvSpPr>
          <p:cNvPr id="3" name="Suorakulmio 2"/>
          <p:cNvSpPr/>
          <p:nvPr/>
        </p:nvSpPr>
        <p:spPr>
          <a:xfrm>
            <a:off x="0" y="2743200"/>
            <a:ext cx="4697835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en-US" sz="2800" dirty="0">
                <a:solidFill>
                  <a:srgbClr val="FFC000"/>
                </a:solidFill>
                <a:latin typeface="Comic Sans MS" pitchFamily="66" charset="0"/>
                <a:ea typeface="ＭＳ Ｐゴシック" pitchFamily="34" charset="-128"/>
              </a:rPr>
              <a:t>Heimot kastattivat itsensä </a:t>
            </a:r>
            <a:r>
              <a:rPr lang="fi-FI" altLang="en-US" sz="2800" dirty="0">
                <a:solidFill>
                  <a:srgbClr val="FFC000"/>
                </a:solidFill>
                <a:latin typeface="Comic Sans MS" pitchFamily="66" charset="0"/>
                <a:ea typeface="ＭＳ Ｐゴシック" pitchFamily="34" charset="-128"/>
              </a:rPr>
              <a:t>kristityiksi, jolloin niistä </a:t>
            </a:r>
            <a:r>
              <a:rPr lang="fi-FI" altLang="en-US" sz="2800" dirty="0">
                <a:solidFill>
                  <a:srgbClr val="FFC000"/>
                </a:solidFill>
                <a:latin typeface="Comic Sans MS" pitchFamily="66" charset="0"/>
                <a:ea typeface="ＭＳ Ｐゴシック" pitchFamily="34" charset="-128"/>
              </a:rPr>
              <a:t>tuli </a:t>
            </a:r>
            <a:r>
              <a:rPr lang="fi-FI" altLang="en-US" sz="2800" dirty="0">
                <a:solidFill>
                  <a:srgbClr val="FFC000"/>
                </a:solidFill>
                <a:latin typeface="Comic Sans MS" pitchFamily="66" charset="0"/>
                <a:ea typeface="ＭＳ Ｐゴシック" pitchFamily="34" charset="-128"/>
              </a:rPr>
              <a:t>poliittisesti </a:t>
            </a:r>
            <a:r>
              <a:rPr lang="fi-FI" altLang="en-US" sz="2800" dirty="0">
                <a:solidFill>
                  <a:srgbClr val="FFC000"/>
                </a:solidFill>
                <a:latin typeface="Comic Sans MS" pitchFamily="66" charset="0"/>
                <a:ea typeface="ＭＳ Ｐゴシック" pitchFamily="34" charset="-128"/>
              </a:rPr>
              <a:t>uskollisia Kaarlelle</a:t>
            </a:r>
            <a:r>
              <a:rPr lang="fi-FI" altLang="en-US" sz="2800" dirty="0">
                <a:solidFill>
                  <a:srgbClr val="FFC000"/>
                </a:solidFill>
                <a:latin typeface="Comic Sans MS" pitchFamily="66" charset="0"/>
                <a:ea typeface="ＭＳ Ｐゴシック" pitchFamily="34" charset="-128"/>
              </a:rPr>
              <a:t>.</a:t>
            </a:r>
          </a:p>
          <a:p>
            <a:pPr marL="742950" lvl="1" indent="-28575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en-US" sz="2800" dirty="0">
                <a:solidFill>
                  <a:srgbClr val="FFC000"/>
                </a:solidFill>
                <a:latin typeface="Comic Sans MS" pitchFamily="66" charset="0"/>
                <a:ea typeface="ＭＳ Ｐゴシック" pitchFamily="34" charset="-128"/>
              </a:rPr>
              <a:t>Samalla kirkko sai lisää valtaa</a:t>
            </a:r>
            <a:endParaRPr lang="fi-FI" altLang="en-US" sz="2800" dirty="0">
              <a:solidFill>
                <a:srgbClr val="FFC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pic>
        <p:nvPicPr>
          <p:cNvPr id="51204" name="Picture 4" descr="Image result for pope middle 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67882"/>
            <a:ext cx="3352800" cy="370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60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Näytössä katseltava diaesitys (4:3)</PresentationFormat>
  <Paragraphs>93</Paragraphs>
  <Slides>25</Slides>
  <Notes>6</Notes>
  <HiddenSlides>0</HiddenSlides>
  <MMClips>0</MMClips>
  <ScaleCrop>false</ScaleCrop>
  <HeadingPairs>
    <vt:vector size="4" baseType="variant">
      <vt:variant>
        <vt:lpstr>Teema</vt:lpstr>
      </vt:variant>
      <vt:variant>
        <vt:i4>3</vt:i4>
      </vt:variant>
      <vt:variant>
        <vt:lpstr>Dian otsikot</vt:lpstr>
      </vt:variant>
      <vt:variant>
        <vt:i4>25</vt:i4>
      </vt:variant>
    </vt:vector>
  </HeadingPairs>
  <TitlesOfParts>
    <vt:vector size="28" baseType="lpstr">
      <vt:lpstr>Office Theme</vt:lpstr>
      <vt:lpstr>Strategic</vt:lpstr>
      <vt:lpstr>Default Design</vt:lpstr>
      <vt:lpstr>PowerPoint-esitys</vt:lpstr>
      <vt:lpstr>ROOMAN HAJOTTUA EUROOPPA JAKAANTUI KAHTIA</vt:lpstr>
      <vt:lpstr>Kirkko jakaantui kahtia</vt:lpstr>
      <vt:lpstr>Keskiajan kirkko</vt:lpstr>
      <vt:lpstr>KIRKKO OLI KAUPUNGIN TÄRKEIN RAKENNUS</vt:lpstr>
      <vt:lpstr>BYSANTTILAINEN KIRKKO</vt:lpstr>
      <vt:lpstr>ROMAANINEN KIRKKO</vt:lpstr>
      <vt:lpstr>GOOTTILAINEN KIRKKO</vt:lpstr>
      <vt:lpstr>Kirkko oli politiikan väline </vt:lpstr>
      <vt:lpstr>PowerPoint-esitys</vt:lpstr>
      <vt:lpstr>PowerPoint-esitys</vt:lpstr>
      <vt:lpstr>PAAVI</vt:lpstr>
      <vt:lpstr>Hallitsijoiden oli pakko taipua</vt:lpstr>
      <vt:lpstr>PowerPoint-esitys</vt:lpstr>
      <vt:lpstr>Katolisen kirkon organisaatio</vt:lpstr>
      <vt:lpstr>PowerPoint-esitys</vt:lpstr>
      <vt:lpstr>Papit</vt:lpstr>
      <vt:lpstr>Kirkko rikastui</vt:lpstr>
      <vt:lpstr>PowerPoint-esitys</vt:lpstr>
      <vt:lpstr>Kirkon opetus</vt:lpstr>
      <vt:lpstr>PowerPoint-esitys</vt:lpstr>
      <vt:lpstr>Kirko rankaisi ihmisiä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Koivisto</dc:creator>
  <cp:lastModifiedBy>Koivisto</cp:lastModifiedBy>
  <cp:revision>1</cp:revision>
  <dcterms:created xsi:type="dcterms:W3CDTF">2017-09-10T17:55:55Z</dcterms:created>
  <dcterms:modified xsi:type="dcterms:W3CDTF">2017-09-10T17:56:34Z</dcterms:modified>
</cp:coreProperties>
</file>