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6" r:id="rId9"/>
    <p:sldId id="263" r:id="rId10"/>
    <p:sldId id="264" r:id="rId11"/>
    <p:sldId id="265" r:id="rId12"/>
  </p:sldIdLst>
  <p:sldSz cx="12192000" cy="6858000"/>
  <p:notesSz cx="9882188" cy="67452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3828" y="80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ne Koponen" userId="da41c874-a784-43dc-b51f-f69bf30e9de2" providerId="ADAL" clId="{ABC450D6-0A69-401E-8BED-EC7D795B57FB}"/>
    <pc:docChg chg="undo custSel addSld delSld modSld">
      <pc:chgData name="Janne Koponen" userId="da41c874-a784-43dc-b51f-f69bf30e9de2" providerId="ADAL" clId="{ABC450D6-0A69-401E-8BED-EC7D795B57FB}" dt="2024-12-03T18:50:17.113" v="2346" actId="20577"/>
      <pc:docMkLst>
        <pc:docMk/>
      </pc:docMkLst>
      <pc:sldChg chg="modSp">
        <pc:chgData name="Janne Koponen" userId="da41c874-a784-43dc-b51f-f69bf30e9de2" providerId="ADAL" clId="{ABC450D6-0A69-401E-8BED-EC7D795B57FB}" dt="2024-12-03T17:41:12.498" v="73" actId="20577"/>
        <pc:sldMkLst>
          <pc:docMk/>
          <pc:sldMk cId="1941946788" sldId="260"/>
        </pc:sldMkLst>
        <pc:spChg chg="mod">
          <ac:chgData name="Janne Koponen" userId="da41c874-a784-43dc-b51f-f69bf30e9de2" providerId="ADAL" clId="{ABC450D6-0A69-401E-8BED-EC7D795B57FB}" dt="2024-12-03T17:41:12.498" v="73" actId="20577"/>
          <ac:spMkLst>
            <pc:docMk/>
            <pc:sldMk cId="1941946788" sldId="260"/>
            <ac:spMk id="32" creationId="{00000000-0000-0000-0000-000000000000}"/>
          </ac:spMkLst>
        </pc:spChg>
      </pc:sldChg>
      <pc:sldChg chg="modSp mod modAnim">
        <pc:chgData name="Janne Koponen" userId="da41c874-a784-43dc-b51f-f69bf30e9de2" providerId="ADAL" clId="{ABC450D6-0A69-401E-8BED-EC7D795B57FB}" dt="2024-12-03T18:46:22.056" v="2345" actId="20577"/>
        <pc:sldMkLst>
          <pc:docMk/>
          <pc:sldMk cId="4013655466" sldId="261"/>
        </pc:sldMkLst>
        <pc:spChg chg="mod">
          <ac:chgData name="Janne Koponen" userId="da41c874-a784-43dc-b51f-f69bf30e9de2" providerId="ADAL" clId="{ABC450D6-0A69-401E-8BED-EC7D795B57FB}" dt="2024-12-03T18:02:45.305" v="1208" actId="20577"/>
          <ac:spMkLst>
            <pc:docMk/>
            <pc:sldMk cId="4013655466" sldId="261"/>
            <ac:spMk id="6" creationId="{00000000-0000-0000-0000-000000000000}"/>
          </ac:spMkLst>
        </pc:spChg>
        <pc:spChg chg="mod">
          <ac:chgData name="Janne Koponen" userId="da41c874-a784-43dc-b51f-f69bf30e9de2" providerId="ADAL" clId="{ABC450D6-0A69-401E-8BED-EC7D795B57FB}" dt="2024-12-03T18:46:22.056" v="2345" actId="20577"/>
          <ac:spMkLst>
            <pc:docMk/>
            <pc:sldMk cId="4013655466" sldId="261"/>
            <ac:spMk id="7" creationId="{00000000-0000-0000-0000-000000000000}"/>
          </ac:spMkLst>
        </pc:spChg>
        <pc:spChg chg="mod">
          <ac:chgData name="Janne Koponen" userId="da41c874-a784-43dc-b51f-f69bf30e9de2" providerId="ADAL" clId="{ABC450D6-0A69-401E-8BED-EC7D795B57FB}" dt="2024-12-03T17:56:35.137" v="1120" actId="20577"/>
          <ac:spMkLst>
            <pc:docMk/>
            <pc:sldMk cId="4013655466" sldId="261"/>
            <ac:spMk id="32" creationId="{00000000-0000-0000-0000-000000000000}"/>
          </ac:spMkLst>
        </pc:spChg>
      </pc:sldChg>
      <pc:sldChg chg="del">
        <pc:chgData name="Janne Koponen" userId="da41c874-a784-43dc-b51f-f69bf30e9de2" providerId="ADAL" clId="{ABC450D6-0A69-401E-8BED-EC7D795B57FB}" dt="2024-12-03T18:36:17.265" v="2252" actId="2696"/>
        <pc:sldMkLst>
          <pc:docMk/>
          <pc:sldMk cId="1501325006" sldId="262"/>
        </pc:sldMkLst>
      </pc:sldChg>
      <pc:sldChg chg="modSp mod modAnim">
        <pc:chgData name="Janne Koponen" userId="da41c874-a784-43dc-b51f-f69bf30e9de2" providerId="ADAL" clId="{ABC450D6-0A69-401E-8BED-EC7D795B57FB}" dt="2024-12-03T18:50:17.113" v="2346" actId="20577"/>
        <pc:sldMkLst>
          <pc:docMk/>
          <pc:sldMk cId="3492142812" sldId="266"/>
        </pc:sldMkLst>
        <pc:spChg chg="mod">
          <ac:chgData name="Janne Koponen" userId="da41c874-a784-43dc-b51f-f69bf30e9de2" providerId="ADAL" clId="{ABC450D6-0A69-401E-8BED-EC7D795B57FB}" dt="2024-12-03T18:39:29.853" v="2255" actId="20577"/>
          <ac:spMkLst>
            <pc:docMk/>
            <pc:sldMk cId="3492142812" sldId="266"/>
            <ac:spMk id="6" creationId="{00000000-0000-0000-0000-000000000000}"/>
          </ac:spMkLst>
        </pc:spChg>
        <pc:spChg chg="mod">
          <ac:chgData name="Janne Koponen" userId="da41c874-a784-43dc-b51f-f69bf30e9de2" providerId="ADAL" clId="{ABC450D6-0A69-401E-8BED-EC7D795B57FB}" dt="2024-12-03T18:50:17.113" v="2346" actId="20577"/>
          <ac:spMkLst>
            <pc:docMk/>
            <pc:sldMk cId="3492142812" sldId="266"/>
            <ac:spMk id="7" creationId="{00000000-0000-0000-0000-000000000000}"/>
          </ac:spMkLst>
        </pc:spChg>
        <pc:spChg chg="mod">
          <ac:chgData name="Janne Koponen" userId="da41c874-a784-43dc-b51f-f69bf30e9de2" providerId="ADAL" clId="{ABC450D6-0A69-401E-8BED-EC7D795B57FB}" dt="2024-12-03T18:35:30.031" v="2203" actId="108"/>
          <ac:spMkLst>
            <pc:docMk/>
            <pc:sldMk cId="3492142812" sldId="266"/>
            <ac:spMk id="32" creationId="{00000000-0000-0000-0000-000000000000}"/>
          </ac:spMkLst>
        </pc:spChg>
      </pc:sldChg>
      <pc:sldChg chg="modSp add mod modAnim">
        <pc:chgData name="Janne Koponen" userId="da41c874-a784-43dc-b51f-f69bf30e9de2" providerId="ADAL" clId="{ABC450D6-0A69-401E-8BED-EC7D795B57FB}" dt="2024-12-03T18:30:21.804" v="1963" actId="20577"/>
        <pc:sldMkLst>
          <pc:docMk/>
          <pc:sldMk cId="1764880901" sldId="267"/>
        </pc:sldMkLst>
        <pc:spChg chg="mod">
          <ac:chgData name="Janne Koponen" userId="da41c874-a784-43dc-b51f-f69bf30e9de2" providerId="ADAL" clId="{ABC450D6-0A69-401E-8BED-EC7D795B57FB}" dt="2024-12-03T18:02:39.214" v="1206" actId="20577"/>
          <ac:spMkLst>
            <pc:docMk/>
            <pc:sldMk cId="1764880901" sldId="267"/>
            <ac:spMk id="6" creationId="{44E9F702-AE9C-58D1-8123-F4C0BB167FEF}"/>
          </ac:spMkLst>
        </pc:spChg>
        <pc:spChg chg="mod">
          <ac:chgData name="Janne Koponen" userId="da41c874-a784-43dc-b51f-f69bf30e9de2" providerId="ADAL" clId="{ABC450D6-0A69-401E-8BED-EC7D795B57FB}" dt="2024-12-03T18:30:18.802" v="1960" actId="27636"/>
          <ac:spMkLst>
            <pc:docMk/>
            <pc:sldMk cId="1764880901" sldId="267"/>
            <ac:spMk id="7" creationId="{2F80A4DF-0896-706A-B33B-BFA2C76D59F5}"/>
          </ac:spMkLst>
        </pc:spChg>
        <pc:spChg chg="mod">
          <ac:chgData name="Janne Koponen" userId="da41c874-a784-43dc-b51f-f69bf30e9de2" providerId="ADAL" clId="{ABC450D6-0A69-401E-8BED-EC7D795B57FB}" dt="2024-12-03T18:30:21.804" v="1963" actId="20577"/>
          <ac:spMkLst>
            <pc:docMk/>
            <pc:sldMk cId="1764880901" sldId="267"/>
            <ac:spMk id="32" creationId="{0894B2EB-DA3C-BEE5-B265-86B41F9C9C7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82281" cy="338436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97620" y="0"/>
            <a:ext cx="4282281" cy="338436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r">
              <a:defRPr sz="1200"/>
            </a:lvl1pPr>
          </a:lstStyle>
          <a:p>
            <a:fld id="{34E7AA10-06D0-40B0-BA06-8E7F88347ADF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06853"/>
            <a:ext cx="4282281" cy="338435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597620" y="6406853"/>
            <a:ext cx="4282281" cy="338435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r">
              <a:defRPr sz="1200"/>
            </a:lvl1pPr>
          </a:lstStyle>
          <a:p>
            <a:fld id="{B3EDE6DF-6E05-41FD-AAEC-135F5F1CC1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986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830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597525" y="0"/>
            <a:ext cx="42830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E6A10-4A98-42AC-BF4A-492B85932F26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917825" y="842963"/>
            <a:ext cx="4048125" cy="2276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89013" y="3246438"/>
            <a:ext cx="7905750" cy="26558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07150"/>
            <a:ext cx="428307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597525" y="6407150"/>
            <a:ext cx="428307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53E4F9-6184-49DF-9273-924D7A0958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879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C0C2-54A7-43D8-942C-6116F8405634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657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1F0F-A4C9-4E64-B6FA-F54920E47897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725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B6D-F1AD-4769-9D97-AB44250DA1D3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43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3855-A86F-481D-9211-86291D2F9F30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23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66A1-63AD-4386-808A-9F4992D800F9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496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65E-23B1-421D-9CA8-0802DEFAC442}" type="datetime1">
              <a:rPr lang="fi-FI" smtClean="0"/>
              <a:t>3.12.2024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343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564B-A62B-44DF-A981-68F712123DF4}" type="datetime1">
              <a:rPr lang="fi-FI" smtClean="0"/>
              <a:t>3.12.2024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9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820C6-0AC1-4CFA-B92A-42872EAEF07F}" type="datetime1">
              <a:rPr lang="fi-FI" smtClean="0"/>
              <a:t>3.12.2024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397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A3A2-5B05-41A9-9DC6-6D8897D5E322}" type="datetime1">
              <a:rPr lang="fi-FI" smtClean="0"/>
              <a:t>3.12.2024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59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4E56-922D-496D-A87D-722A5E6E9D0B}" type="datetime1">
              <a:rPr lang="fi-FI" smtClean="0"/>
              <a:t>3.12.2024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03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E48A-64A8-478E-AB6D-E2E2E18B4E3C}" type="datetime1">
              <a:rPr lang="fi-FI" smtClean="0"/>
              <a:t>3.12.2024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767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B380A-A13C-4D87-8643-0AEFEC16BBCD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03215-9721-42E2-A965-95E0E6861E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26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Murtoluku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Murtoluku on jakolasku, jota ei ole laskettu loppuun asti.</a:t>
                </a:r>
              </a:p>
              <a:p>
                <a:pPr marL="0" indent="0">
                  <a:buNone/>
                </a:pPr>
                <a:r>
                  <a:rPr lang="fi-FI" dirty="0"/>
                  <a:t>Esimerkki 1. </a:t>
                </a:r>
                <a:endParaRPr lang="fi-FI" i="1" dirty="0">
                  <a:latin typeface="Cambria Math"/>
                </a:endParaRPr>
              </a:p>
              <a:p>
                <a:pPr marL="360363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fi-FI" b="0" i="1" smtClean="0">
                        <a:latin typeface="Cambria Math"/>
                      </a:rPr>
                      <m:t>=0,75</m:t>
                    </m:r>
                  </m:oMath>
                </a14:m>
                <a:r>
                  <a:rPr lang="fi-FI" dirty="0"/>
                  <a:t>		</a:t>
                </a:r>
                <a:r>
                  <a:rPr lang="fi-FI" sz="2000" dirty="0"/>
                  <a:t>(3 on jaettava ja 4 on jakaja)</a:t>
                </a:r>
                <a:endParaRPr lang="fi-FI" dirty="0"/>
              </a:p>
              <a:p>
                <a:r>
                  <a:rPr lang="fi-FI" b="0" dirty="0"/>
                  <a:t>Murtoluku on lukuna kuitenkin yhtä pätevä kuin desimaalilukuvastauskin. Joskus murtolukuvastaus on jopa parempi.</a:t>
                </a:r>
              </a:p>
              <a:p>
                <a:pPr marL="0" indent="0">
                  <a:buNone/>
                </a:pPr>
                <a:r>
                  <a:rPr lang="fi-FI" dirty="0"/>
                  <a:t>Esimerkki 2.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i-FI" i="1">
                          <a:latin typeface="Cambria Math"/>
                        </a:rPr>
                        <m:t>=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0,3333…</m:t>
                      </m:r>
                    </m:oMath>
                  </m:oMathPara>
                </a14:m>
                <a:endParaRPr lang="fi-FI" dirty="0"/>
              </a:p>
              <a:p>
                <a:pPr marL="355600" indent="0">
                  <a:buNone/>
                </a:pPr>
                <a:r>
                  <a:rPr lang="fi-FI" b="0" dirty="0"/>
                  <a:t>(desimaaliluku on pakko katkaista, joten se ei ole yhtä tarkka.)</a:t>
                </a:r>
              </a:p>
              <a:p>
                <a:pPr marL="360363" indent="0">
                  <a:buNone/>
                </a:pPr>
                <a:endParaRPr lang="fi-FI" dirty="0"/>
              </a:p>
              <a:p>
                <a:pPr marL="360363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 rotWithShape="0">
                <a:blip r:embed="rId2"/>
                <a:stretch>
                  <a:fillRect l="-2163" t="-1719" r="-30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isällön paikkamerkki 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/>
                  <a:t>Murtoluvun osat: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6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6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sz="6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i-FI" sz="6000" dirty="0"/>
              </a:p>
              <a:p>
                <a:pPr marL="35560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Sekaluvun osat: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6600" b="0" i="1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fi-FI" sz="6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66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sz="66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8" name="Sisällön paikkamerkki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3" cy="6027575"/>
              </a:xfrm>
              <a:blipFill rotWithShape="0">
                <a:blip r:embed="rId3"/>
                <a:stretch>
                  <a:fillRect l="-2060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uoli vasemmalle 1"/>
          <p:cNvSpPr/>
          <p:nvPr/>
        </p:nvSpPr>
        <p:spPr>
          <a:xfrm>
            <a:off x="7425267" y="1244600"/>
            <a:ext cx="2243667" cy="448733"/>
          </a:xfrm>
          <a:prstGeom prst="leftArrow">
            <a:avLst>
              <a:gd name="adj1" fmla="val 50000"/>
              <a:gd name="adj2" fmla="val 745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3175">
                  <a:noFill/>
                </a:ln>
                <a:solidFill>
                  <a:schemeClr val="tx1"/>
                </a:solidFill>
              </a:rPr>
              <a:t>Osoittaja (jaettava)</a:t>
            </a:r>
          </a:p>
        </p:txBody>
      </p:sp>
      <p:sp>
        <p:nvSpPr>
          <p:cNvPr id="9" name="Nuoli vasemmalle 8"/>
          <p:cNvSpPr/>
          <p:nvPr/>
        </p:nvSpPr>
        <p:spPr>
          <a:xfrm>
            <a:off x="7425268" y="2200814"/>
            <a:ext cx="2243666" cy="448733"/>
          </a:xfrm>
          <a:prstGeom prst="leftArrow">
            <a:avLst>
              <a:gd name="adj1" fmla="val 50000"/>
              <a:gd name="adj2" fmla="val 745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3175">
                  <a:noFill/>
                </a:ln>
                <a:solidFill>
                  <a:schemeClr val="tx1"/>
                </a:solidFill>
              </a:rPr>
              <a:t>Nimittäjä (jakaja)</a:t>
            </a:r>
          </a:p>
        </p:txBody>
      </p:sp>
      <p:sp>
        <p:nvSpPr>
          <p:cNvPr id="11" name="Nuoli vasemmalle 10"/>
          <p:cNvSpPr/>
          <p:nvPr/>
        </p:nvSpPr>
        <p:spPr>
          <a:xfrm>
            <a:off x="7933267" y="3780279"/>
            <a:ext cx="2243667" cy="448733"/>
          </a:xfrm>
          <a:prstGeom prst="leftArrow">
            <a:avLst>
              <a:gd name="adj1" fmla="val 50000"/>
              <a:gd name="adj2" fmla="val 745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3175">
                  <a:noFill/>
                </a:ln>
                <a:solidFill>
                  <a:schemeClr val="tx1"/>
                </a:solidFill>
              </a:rPr>
              <a:t>Osoittaja (jaettava)</a:t>
            </a:r>
          </a:p>
        </p:txBody>
      </p:sp>
      <p:sp>
        <p:nvSpPr>
          <p:cNvPr id="12" name="Nuoli vasemmalle 11"/>
          <p:cNvSpPr/>
          <p:nvPr/>
        </p:nvSpPr>
        <p:spPr>
          <a:xfrm>
            <a:off x="7937501" y="4907209"/>
            <a:ext cx="2243666" cy="448733"/>
          </a:xfrm>
          <a:prstGeom prst="leftArrow">
            <a:avLst>
              <a:gd name="adj1" fmla="val 50000"/>
              <a:gd name="adj2" fmla="val 7452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3175">
                  <a:noFill/>
                </a:ln>
                <a:solidFill>
                  <a:schemeClr val="tx1"/>
                </a:solidFill>
              </a:rPr>
              <a:t>Nimittäjä (jakaja)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6561667" y="5355941"/>
            <a:ext cx="2887132" cy="1184386"/>
            <a:chOff x="6561667" y="5355941"/>
            <a:chExt cx="2887132" cy="1184386"/>
          </a:xfrm>
        </p:grpSpPr>
        <p:sp>
          <p:nvSpPr>
            <p:cNvPr id="3" name="Kaareutuva nuoli 2"/>
            <p:cNvSpPr/>
            <p:nvPr/>
          </p:nvSpPr>
          <p:spPr>
            <a:xfrm rot="16200000">
              <a:off x="7451756" y="4465852"/>
              <a:ext cx="1106953" cy="2887132"/>
            </a:xfrm>
            <a:prstGeom prst="ben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schemeClr val="tx1"/>
                </a:solidFill>
              </a:endParaRPr>
            </a:p>
          </p:txBody>
        </p:sp>
        <p:sp>
          <p:nvSpPr>
            <p:cNvPr id="13" name="Nuoli vasemmalle 12"/>
            <p:cNvSpPr/>
            <p:nvPr/>
          </p:nvSpPr>
          <p:spPr>
            <a:xfrm>
              <a:off x="6951134" y="6091594"/>
              <a:ext cx="2243667" cy="448733"/>
            </a:xfrm>
            <a:prstGeom prst="leftArrow">
              <a:avLst>
                <a:gd name="adj1" fmla="val 50000"/>
                <a:gd name="adj2" fmla="val 74529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>
                  <a:ln w="3175">
                    <a:noFill/>
                  </a:ln>
                  <a:solidFill>
                    <a:schemeClr val="tx1"/>
                  </a:solidFill>
                </a:rPr>
                <a:t>Kokonaisosa</a:t>
              </a:r>
            </a:p>
          </p:txBody>
        </p:sp>
      </p:grp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642102" y="137647"/>
            <a:ext cx="447259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730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2" grpId="0" animBg="1"/>
      <p:bldP spid="9" grpId="0" animBg="1"/>
      <p:bldP spid="11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Murtolukujen kertolasku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9019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Supistamista voidaan tehdä jo ennen kertolaskun laskemista.</a:t>
                </a:r>
              </a:p>
              <a:p>
                <a:r>
                  <a:rPr lang="fi-FI" dirty="0"/>
                  <a:t>Supistaminen voidaan tehdä siten, että yliviivataan supistettavat ja kirjoitetaan uudet arvot niiden </a:t>
                </a:r>
                <a:r>
                  <a:rPr lang="fi-FI" dirty="0" err="1"/>
                  <a:t>ylä</a:t>
                </a:r>
                <a:r>
                  <a:rPr lang="fi-FI" dirty="0"/>
                  <a:t>/alapuolelle.</a:t>
                </a:r>
              </a:p>
              <a:p>
                <a:pPr marL="0" indent="0">
                  <a:buNone/>
                </a:pPr>
                <a:r>
                  <a:rPr lang="fi-FI" dirty="0"/>
                  <a:t>Esimerkki 4.</a:t>
                </a:r>
              </a:p>
              <a:p>
                <a:pPr marL="0" indent="0">
                  <a:buNone/>
                </a:pPr>
                <a:endParaRPr lang="fi-FI" dirty="0"/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  <a:p>
                <a:pPr marL="358775" indent="0">
                  <a:buNone/>
                </a:pPr>
                <a:endParaRPr lang="fi-FI" dirty="0"/>
              </a:p>
              <a:p>
                <a:pPr marL="358775" indent="0">
                  <a:buNone/>
                </a:pPr>
                <a:r>
                  <a:rPr lang="fi-FI" sz="2000" dirty="0"/>
                  <a:t>(sinisiä välivaiheita ei tarvitse kirjoittaa näkyville)</a:t>
                </a:r>
              </a:p>
              <a:p>
                <a:pPr marL="358775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90197" y="737118"/>
                <a:ext cx="5917163" cy="6027575"/>
              </a:xfrm>
              <a:blipFill>
                <a:blip r:embed="rId2"/>
                <a:stretch>
                  <a:fillRect l="-2165" t="-1719" r="-30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/>
                  <a:t>Esimerkki 5.</a:t>
                </a:r>
              </a:p>
              <a:p>
                <a:pPr marL="358775" indent="0">
                  <a:buNone/>
                </a:pPr>
                <a:endParaRPr lang="fi-FI" sz="1800" i="1" dirty="0">
                  <a:latin typeface="Cambria Math" panose="02040503050406030204" pitchFamily="18" charset="0"/>
                </a:endParaRP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i-FI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b="0" dirty="0">
                  <a:ea typeface="Cambria Math" panose="02040503050406030204" pitchFamily="18" charset="0"/>
                </a:endParaRPr>
              </a:p>
              <a:p>
                <a:pPr marL="358775" indent="0">
                  <a:buNone/>
                </a:pPr>
                <a:endParaRPr lang="fi-FI" sz="16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i-FI" sz="1000" dirty="0"/>
              </a:p>
              <a:p>
                <a:pPr marL="0" indent="0">
                  <a:buNone/>
                </a:pPr>
                <a:r>
                  <a:rPr lang="fi-FI" dirty="0"/>
                  <a:t>Esimerkki 6.  (Haastavampi)</a:t>
                </a:r>
              </a:p>
              <a:p>
                <a:pPr marL="358775" indent="0">
                  <a:buNone/>
                </a:pPr>
                <a:endParaRPr lang="fi-FI" i="1" dirty="0">
                  <a:latin typeface="Cambria Math" panose="02040503050406030204" pitchFamily="18" charset="0"/>
                </a:endParaRP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fi-FI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  <a:p>
                <a:pPr marL="358775" indent="0">
                  <a:buNone/>
                </a:pPr>
                <a:endParaRPr lang="fi-FI" dirty="0"/>
              </a:p>
              <a:p>
                <a:pPr marL="358775" indent="0">
                  <a:buNone/>
                </a:pPr>
                <a:r>
                  <a:rPr lang="fi-FI" dirty="0"/>
                  <a:t>Eli myös kerran supistettua numeroa voi supistaa, jos sille löytyy supistuskaveri.</a:t>
                </a:r>
              </a:p>
            </p:txBody>
          </p:sp>
        </mc:Choice>
        <mc:Fallback xmlns=""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3"/>
                <a:stretch>
                  <a:fillRect l="-2060" t="-1719" r="-164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353799" y="115806"/>
            <a:ext cx="735563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10</a:t>
            </a:fld>
            <a:endParaRPr lang="fi-FI" dirty="0"/>
          </a:p>
        </p:txBody>
      </p:sp>
      <p:cxnSp>
        <p:nvCxnSpPr>
          <p:cNvPr id="4" name="Suora yhdysviiva 3"/>
          <p:cNvCxnSpPr/>
          <p:nvPr/>
        </p:nvCxnSpPr>
        <p:spPr>
          <a:xfrm>
            <a:off x="537328" y="4185501"/>
            <a:ext cx="226243" cy="31108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981959" y="4714974"/>
            <a:ext cx="226243" cy="31108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kstiruutu 7"/>
          <p:cNvSpPr txBox="1"/>
          <p:nvPr/>
        </p:nvSpPr>
        <p:spPr>
          <a:xfrm>
            <a:off x="537328" y="3826509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981309" y="5026059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Suorakulmio 8"/>
              <p:cNvSpPr/>
              <p:nvPr/>
            </p:nvSpPr>
            <p:spPr>
              <a:xfrm>
                <a:off x="1496773" y="4120425"/>
                <a:ext cx="175154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∙9</m:t>
                          </m:r>
                        </m:num>
                        <m:den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fi-FI" sz="2800" dirty="0"/>
              </a:p>
            </p:txBody>
          </p:sp>
        </mc:Choice>
        <mc:Fallback xmlns="">
          <p:sp>
            <p:nvSpPr>
              <p:cNvPr id="9" name="Suorakulmi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773" y="4120425"/>
                <a:ext cx="1751542" cy="90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uora yhdysviiva 13"/>
          <p:cNvCxnSpPr/>
          <p:nvPr/>
        </p:nvCxnSpPr>
        <p:spPr>
          <a:xfrm>
            <a:off x="6622442" y="1499516"/>
            <a:ext cx="226243" cy="31108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7067073" y="2028989"/>
            <a:ext cx="226243" cy="31108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6582022" y="1178103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7029471" y="2286284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</a:t>
            </a:r>
          </a:p>
        </p:txBody>
      </p:sp>
      <p:cxnSp>
        <p:nvCxnSpPr>
          <p:cNvPr id="18" name="Suora yhdysviiva 17"/>
          <p:cNvCxnSpPr/>
          <p:nvPr/>
        </p:nvCxnSpPr>
        <p:spPr>
          <a:xfrm>
            <a:off x="6618189" y="1991796"/>
            <a:ext cx="226243" cy="31108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uora yhdysviiva 18"/>
          <p:cNvCxnSpPr/>
          <p:nvPr/>
        </p:nvCxnSpPr>
        <p:spPr>
          <a:xfrm>
            <a:off x="7062170" y="1498472"/>
            <a:ext cx="226243" cy="311085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kstiruutu 19"/>
          <p:cNvSpPr txBox="1"/>
          <p:nvPr/>
        </p:nvSpPr>
        <p:spPr>
          <a:xfrm>
            <a:off x="7026003" y="1182930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6582022" y="2291940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Suorakulmio 21"/>
              <p:cNvSpPr/>
              <p:nvPr/>
            </p:nvSpPr>
            <p:spPr>
              <a:xfrm>
                <a:off x="7574942" y="1420365"/>
                <a:ext cx="3321658" cy="898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i-FI" sz="28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i-FI" sz="2800" dirty="0"/>
              </a:p>
            </p:txBody>
          </p:sp>
        </mc:Choice>
        <mc:Fallback xmlns="">
          <p:sp>
            <p:nvSpPr>
              <p:cNvPr id="22" name="Suorakulmi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4942" y="1420365"/>
                <a:ext cx="3321658" cy="8989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uora yhdysviiva 22"/>
          <p:cNvCxnSpPr/>
          <p:nvPr/>
        </p:nvCxnSpPr>
        <p:spPr>
          <a:xfrm>
            <a:off x="6645970" y="3896628"/>
            <a:ext cx="407814" cy="2345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>
            <a:off x="7918362" y="4387084"/>
            <a:ext cx="407814" cy="2345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6696614" y="3540646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</a:t>
            </a:r>
          </a:p>
        </p:txBody>
      </p:sp>
      <p:sp>
        <p:nvSpPr>
          <p:cNvPr id="30" name="Tekstiruutu 29"/>
          <p:cNvSpPr txBox="1"/>
          <p:nvPr/>
        </p:nvSpPr>
        <p:spPr>
          <a:xfrm>
            <a:off x="7984759" y="4651349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p:cxnSp>
        <p:nvCxnSpPr>
          <p:cNvPr id="31" name="Suora yhdysviiva 30"/>
          <p:cNvCxnSpPr/>
          <p:nvPr/>
        </p:nvCxnSpPr>
        <p:spPr>
          <a:xfrm>
            <a:off x="7290994" y="3907166"/>
            <a:ext cx="407814" cy="2345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7293858" y="4387084"/>
            <a:ext cx="407814" cy="2345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Tekstiruutu 33"/>
          <p:cNvSpPr txBox="1"/>
          <p:nvPr/>
        </p:nvSpPr>
        <p:spPr>
          <a:xfrm>
            <a:off x="7335465" y="4661607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</a:t>
            </a:r>
          </a:p>
        </p:txBody>
      </p:sp>
      <p:sp>
        <p:nvSpPr>
          <p:cNvPr id="35" name="Tekstiruutu 34"/>
          <p:cNvSpPr txBox="1"/>
          <p:nvPr/>
        </p:nvSpPr>
        <p:spPr>
          <a:xfrm>
            <a:off x="7327822" y="3540646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</a:t>
            </a:r>
          </a:p>
        </p:txBody>
      </p:sp>
      <p:cxnSp>
        <p:nvCxnSpPr>
          <p:cNvPr id="36" name="Suora yhdysviiva 35"/>
          <p:cNvCxnSpPr/>
          <p:nvPr/>
        </p:nvCxnSpPr>
        <p:spPr>
          <a:xfrm>
            <a:off x="6627886" y="4431256"/>
            <a:ext cx="407814" cy="2345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uora yhdysviiva 36"/>
          <p:cNvCxnSpPr/>
          <p:nvPr/>
        </p:nvCxnSpPr>
        <p:spPr>
          <a:xfrm>
            <a:off x="7948214" y="3907166"/>
            <a:ext cx="407814" cy="23455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Tekstiruutu 38"/>
          <p:cNvSpPr txBox="1"/>
          <p:nvPr/>
        </p:nvSpPr>
        <p:spPr>
          <a:xfrm>
            <a:off x="6696614" y="4661818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9</a:t>
            </a:r>
          </a:p>
        </p:txBody>
      </p:sp>
      <p:sp>
        <p:nvSpPr>
          <p:cNvPr id="40" name="Tekstiruutu 39"/>
          <p:cNvSpPr txBox="1"/>
          <p:nvPr/>
        </p:nvSpPr>
        <p:spPr>
          <a:xfrm>
            <a:off x="7970335" y="3540646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</a:t>
            </a:r>
          </a:p>
        </p:txBody>
      </p:sp>
      <p:cxnSp>
        <p:nvCxnSpPr>
          <p:cNvPr id="41" name="Suora yhdysviiva 40"/>
          <p:cNvCxnSpPr/>
          <p:nvPr/>
        </p:nvCxnSpPr>
        <p:spPr>
          <a:xfrm>
            <a:off x="7373110" y="4749093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Suora yhdysviiva 42"/>
          <p:cNvCxnSpPr/>
          <p:nvPr/>
        </p:nvCxnSpPr>
        <p:spPr>
          <a:xfrm>
            <a:off x="7998858" y="3631363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Tekstiruutu 43"/>
          <p:cNvSpPr txBox="1"/>
          <p:nvPr/>
        </p:nvSpPr>
        <p:spPr>
          <a:xfrm>
            <a:off x="7328733" y="4877821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p:sp>
        <p:nvSpPr>
          <p:cNvPr id="45" name="Tekstiruutu 44"/>
          <p:cNvSpPr txBox="1"/>
          <p:nvPr/>
        </p:nvSpPr>
        <p:spPr>
          <a:xfrm>
            <a:off x="7959030" y="3297450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p:cxnSp>
        <p:nvCxnSpPr>
          <p:cNvPr id="46" name="Suora yhdysviiva 45"/>
          <p:cNvCxnSpPr/>
          <p:nvPr/>
        </p:nvCxnSpPr>
        <p:spPr>
          <a:xfrm>
            <a:off x="6699163" y="4742066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>
            <a:off x="7346758" y="3631363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8" name="Tekstiruutu 47"/>
          <p:cNvSpPr txBox="1"/>
          <p:nvPr/>
        </p:nvSpPr>
        <p:spPr>
          <a:xfrm>
            <a:off x="6702580" y="4870516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</a:t>
            </a:r>
          </a:p>
        </p:txBody>
      </p:sp>
      <p:sp>
        <p:nvSpPr>
          <p:cNvPr id="49" name="Tekstiruutu 48"/>
          <p:cNvSpPr txBox="1"/>
          <p:nvPr/>
        </p:nvSpPr>
        <p:spPr>
          <a:xfrm>
            <a:off x="7327428" y="3297140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Suorakulmio 49"/>
              <p:cNvSpPr/>
              <p:nvPr/>
            </p:nvSpPr>
            <p:spPr>
              <a:xfrm>
                <a:off x="8626981" y="3807966"/>
                <a:ext cx="3321658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3∙1</m:t>
                          </m:r>
                          <m:r>
                            <a:rPr lang="fi-FI" sz="2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fi-FI" sz="28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i-FI" sz="2800" dirty="0"/>
              </a:p>
            </p:txBody>
          </p:sp>
        </mc:Choice>
        <mc:Fallback xmlns="">
          <p:sp>
            <p:nvSpPr>
              <p:cNvPr id="50" name="Suorakulmio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6981" y="3807966"/>
                <a:ext cx="3321658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637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9" grpId="0"/>
      <p:bldP spid="16" grpId="0"/>
      <p:bldP spid="17" grpId="0"/>
      <p:bldP spid="20" grpId="0"/>
      <p:bldP spid="21" grpId="0"/>
      <p:bldP spid="22" grpId="0"/>
      <p:bldP spid="29" grpId="0"/>
      <p:bldP spid="30" grpId="0"/>
      <p:bldP spid="34" grpId="0"/>
      <p:bldP spid="35" grpId="0"/>
      <p:bldP spid="39" grpId="0"/>
      <p:bldP spid="40" grpId="0"/>
      <p:bldP spid="44" grpId="0"/>
      <p:bldP spid="45" grpId="0"/>
      <p:bldP spid="48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Murtolukujen jakolasku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9019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Murtoluku jaetaan murtoluvulla siten, että jaettava kerrotaan jakajan käänteisluvulla.</a:t>
                </a:r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36195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  <a:p>
                <a:pPr marL="36195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Esimerkki 2.</a:t>
                </a:r>
              </a:p>
              <a:p>
                <a:pPr marL="36195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90197" y="737118"/>
                <a:ext cx="5917163" cy="6027575"/>
              </a:xfrm>
              <a:blipFill>
                <a:blip r:embed="rId2"/>
                <a:stretch>
                  <a:fillRect l="-2165" t="-1719" r="-309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/>
                  <a:t>Muutamia erikoisesimerkkejä:</a:t>
                </a:r>
              </a:p>
              <a:p>
                <a:pPr marL="0" indent="0">
                  <a:buNone/>
                </a:pPr>
                <a:r>
                  <a:rPr lang="fi-FI" dirty="0"/>
                  <a:t>Esimerkki 2.</a:t>
                </a:r>
              </a:p>
              <a:p>
                <a:pPr marL="361950" indent="0">
                  <a:buNone/>
                </a:pPr>
                <a:r>
                  <a:rPr lang="fi-FI" dirty="0"/>
                  <a:t>a)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i="1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fi-FI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∙5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fi-FI" dirty="0"/>
              </a:p>
              <a:p>
                <a:pPr marL="361950" indent="0">
                  <a:buNone/>
                </a:pPr>
                <a:endParaRPr lang="fi-FI" sz="800" dirty="0"/>
              </a:p>
              <a:p>
                <a:pPr marL="361950" indent="0">
                  <a:buNone/>
                </a:pPr>
                <a:r>
                  <a:rPr lang="fi-FI" sz="2000" dirty="0">
                    <a:solidFill>
                      <a:srgbClr val="00B0F0"/>
                    </a:solidFill>
                  </a:rPr>
                  <a:t>(sinistä välivaihetta ei tarvitse kirjoittaa näkyville)</a:t>
                </a:r>
              </a:p>
              <a:p>
                <a:pPr marL="361950" indent="0">
                  <a:buNone/>
                </a:pPr>
                <a:endParaRPr lang="fi-FI" sz="1100" dirty="0">
                  <a:solidFill>
                    <a:srgbClr val="00B0F0"/>
                  </a:solidFill>
                </a:endParaRPr>
              </a:p>
              <a:p>
                <a:pPr marL="361950" indent="0">
                  <a:buNone/>
                </a:pPr>
                <a:r>
                  <a:rPr lang="fi-FI" dirty="0"/>
                  <a:t>b)  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5: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i-FI" dirty="0"/>
              </a:p>
              <a:p>
                <a:pPr marL="361950" indent="0">
                  <a:buNone/>
                </a:pPr>
                <a:endParaRPr lang="fi-FI" dirty="0"/>
              </a:p>
              <a:p>
                <a:pPr marL="361950" indent="0">
                  <a:buNone/>
                </a:pPr>
                <a:r>
                  <a:rPr lang="fi-FI" dirty="0"/>
                  <a:t>c)   </a:t>
                </a:r>
                <a14:m>
                  <m:oMath xmlns:m="http://schemas.openxmlformats.org/officeDocument/2006/math">
                    <m:r>
                      <a:rPr lang="fi-FI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:2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3"/>
                <a:stretch>
                  <a:fillRect l="-2060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353799" y="115806"/>
            <a:ext cx="735563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11</a:t>
            </a:fld>
            <a:endParaRPr lang="fi-FI" dirty="0"/>
          </a:p>
        </p:txBody>
      </p:sp>
      <p:sp>
        <p:nvSpPr>
          <p:cNvPr id="29" name="Tekstiruutu 28"/>
          <p:cNvSpPr txBox="1"/>
          <p:nvPr/>
        </p:nvSpPr>
        <p:spPr>
          <a:xfrm>
            <a:off x="2655220" y="5485567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</a:t>
            </a:r>
          </a:p>
        </p:txBody>
      </p:sp>
      <p:sp>
        <p:nvSpPr>
          <p:cNvPr id="39" name="Tekstiruutu 38"/>
          <p:cNvSpPr txBox="1"/>
          <p:nvPr/>
        </p:nvSpPr>
        <p:spPr>
          <a:xfrm>
            <a:off x="2002255" y="5488091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4</a:t>
            </a:r>
          </a:p>
        </p:txBody>
      </p:sp>
      <p:cxnSp>
        <p:nvCxnSpPr>
          <p:cNvPr id="41" name="Suora yhdysviiva 40"/>
          <p:cNvCxnSpPr/>
          <p:nvPr/>
        </p:nvCxnSpPr>
        <p:spPr>
          <a:xfrm>
            <a:off x="2605561" y="4661607"/>
            <a:ext cx="379195" cy="24638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Suora yhdysviiva 42"/>
          <p:cNvCxnSpPr/>
          <p:nvPr/>
        </p:nvCxnSpPr>
        <p:spPr>
          <a:xfrm>
            <a:off x="1965846" y="5169866"/>
            <a:ext cx="380466" cy="23656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Tekstiruutu 43"/>
          <p:cNvSpPr txBox="1"/>
          <p:nvPr/>
        </p:nvSpPr>
        <p:spPr>
          <a:xfrm>
            <a:off x="2646241" y="4292275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5</a:t>
            </a:r>
          </a:p>
        </p:txBody>
      </p:sp>
      <p:cxnSp>
        <p:nvCxnSpPr>
          <p:cNvPr id="46" name="Suora yhdysviiva 45"/>
          <p:cNvCxnSpPr/>
          <p:nvPr/>
        </p:nvCxnSpPr>
        <p:spPr>
          <a:xfrm>
            <a:off x="2018688" y="4705554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>
            <a:off x="2651592" y="5218528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8" name="Tekstiruutu 47"/>
          <p:cNvSpPr txBox="1"/>
          <p:nvPr/>
        </p:nvSpPr>
        <p:spPr>
          <a:xfrm>
            <a:off x="2045411" y="4318894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</a:t>
            </a:r>
          </a:p>
        </p:txBody>
      </p:sp>
      <p:cxnSp>
        <p:nvCxnSpPr>
          <p:cNvPr id="51" name="Suora yhdysviiva 50"/>
          <p:cNvCxnSpPr/>
          <p:nvPr/>
        </p:nvCxnSpPr>
        <p:spPr>
          <a:xfrm>
            <a:off x="9680353" y="4567658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Suora yhdysviiva 51"/>
          <p:cNvCxnSpPr/>
          <p:nvPr/>
        </p:nvCxnSpPr>
        <p:spPr>
          <a:xfrm>
            <a:off x="10163434" y="4956845"/>
            <a:ext cx="287132" cy="187898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3" name="Tekstiruutu 52"/>
          <p:cNvSpPr txBox="1"/>
          <p:nvPr/>
        </p:nvSpPr>
        <p:spPr>
          <a:xfrm>
            <a:off x="10180686" y="5101613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</a:t>
            </a:r>
          </a:p>
        </p:txBody>
      </p:sp>
      <p:sp>
        <p:nvSpPr>
          <p:cNvPr id="54" name="Tekstiruutu 53"/>
          <p:cNvSpPr txBox="1"/>
          <p:nvPr/>
        </p:nvSpPr>
        <p:spPr>
          <a:xfrm>
            <a:off x="9680353" y="4226106"/>
            <a:ext cx="44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iruutu 4"/>
              <p:cNvSpPr txBox="1"/>
              <p:nvPr/>
            </p:nvSpPr>
            <p:spPr>
              <a:xfrm>
                <a:off x="1513755" y="2832735"/>
                <a:ext cx="1296998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i-FI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fi-FI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5" name="Tekstiruut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755" y="2832735"/>
                <a:ext cx="1296998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kstiruutu 12"/>
              <p:cNvSpPr txBox="1"/>
              <p:nvPr/>
            </p:nvSpPr>
            <p:spPr>
              <a:xfrm>
                <a:off x="2606692" y="2832696"/>
                <a:ext cx="742522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13" name="Tekstiruutu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6692" y="2832696"/>
                <a:ext cx="742522" cy="9105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kstiruutu 23"/>
              <p:cNvSpPr txBox="1"/>
              <p:nvPr/>
            </p:nvSpPr>
            <p:spPr>
              <a:xfrm>
                <a:off x="1854363" y="4580944"/>
                <a:ext cx="1744651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24" name="Tekstiruutu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4363" y="4580944"/>
                <a:ext cx="1744651" cy="9105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kstiruutu 24"/>
              <p:cNvSpPr txBox="1"/>
              <p:nvPr/>
            </p:nvSpPr>
            <p:spPr>
              <a:xfrm>
                <a:off x="3308185" y="4578305"/>
                <a:ext cx="1506790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fi-FI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fi-FI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25" name="Tekstiruutu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185" y="4578305"/>
                <a:ext cx="1506790" cy="9105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88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/>
      <p:bldP spid="44" grpId="0"/>
      <p:bldP spid="48" grpId="0"/>
      <p:bldP spid="53" grpId="0"/>
      <p:bldP spid="54" grpId="0"/>
      <p:bldP spid="5" grpId="0"/>
      <p:bldP spid="1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Laventaminen/supistaminen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Murtoluvun laventaminen tehdään kertomalla sekä osoittaja että nimittäjä samalla luvulla.</a:t>
                </a:r>
              </a:p>
              <a:p>
                <a:r>
                  <a:rPr lang="fi-FI" b="0" dirty="0"/>
                  <a:t>Luvun arvo ei muutu lavennettaessa.</a:t>
                </a:r>
              </a:p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2)</m:t>
                          </m:r>
                        </m:sup>
                        <m:e>
                          <m:f>
                            <m:fPr>
                              <m:ctrlPr>
                                <a:rPr lang="fi-FI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sPre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fi-FI" b="0" dirty="0"/>
              </a:p>
              <a:p>
                <a:pPr marL="360363" indent="0">
                  <a:buNone/>
                </a:pPr>
                <a:r>
                  <a:rPr lang="fi-FI" dirty="0"/>
                  <a:t>Sama esimerkki pitsanpaloilla</a:t>
                </a:r>
              </a:p>
              <a:p>
                <a:pPr marL="360363" indent="0">
                  <a:buNone/>
                </a:pPr>
                <a:endParaRPr lang="fi-FI" dirty="0"/>
              </a:p>
              <a:p>
                <a:pPr marL="360363" indent="0">
                  <a:buNone/>
                </a:pPr>
                <a:endParaRPr lang="fi-FI" dirty="0"/>
              </a:p>
              <a:p>
                <a:pPr marL="360363" indent="0">
                  <a:buNone/>
                </a:pPr>
                <a:r>
                  <a:rPr lang="fi-FI" dirty="0"/>
                  <a:t>Pitsan määrä pysyi samana, vaikka paloja on enemmän.</a:t>
                </a:r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>
                <a:blip r:embed="rId2"/>
                <a:stretch>
                  <a:fillRect l="-2163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Sisällön paikkamerkki 7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Supistaminen on laventamisen vastakohta. Sekä osoittaja että nimittäjä jaetaan samalla luvulla.</a:t>
                </a:r>
              </a:p>
              <a:p>
                <a:r>
                  <a:rPr lang="fi-FI" dirty="0"/>
                  <a:t>Luvun arvo ei taaskaan muutu.</a:t>
                </a:r>
              </a:p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f>
                            <m:fPr>
                              <m:ctrlPr>
                                <a:rPr lang="fi-FI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  <m:sub/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</m:sup>
                      </m:sSubSup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360363" indent="0">
                  <a:buNone/>
                </a:pPr>
                <a:r>
                  <a:rPr lang="fi-FI" dirty="0"/>
                  <a:t>Sama esimerkki pitsanpaloilla</a:t>
                </a:r>
              </a:p>
              <a:p>
                <a:pPr marL="360363" indent="0">
                  <a:buNone/>
                </a:pPr>
                <a:endParaRPr lang="fi-FI" dirty="0"/>
              </a:p>
              <a:p>
                <a:pPr marL="360363" indent="0">
                  <a:buNone/>
                </a:pPr>
                <a:endParaRPr lang="fi-FI" dirty="0"/>
              </a:p>
              <a:p>
                <a:pPr marL="360363" indent="0">
                  <a:buNone/>
                </a:pPr>
                <a:r>
                  <a:rPr lang="fi-FI" dirty="0"/>
                  <a:t>Nyt pitsanpalat ”hitsattiin” yhteen, mutta määrä on sama.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8" name="Sisällön paikkamerkki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3" cy="6027575"/>
              </a:xfrm>
              <a:blipFill rotWithShape="0">
                <a:blip r:embed="rId3"/>
                <a:stretch>
                  <a:fillRect l="-2060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Ryhmä 25"/>
          <p:cNvGrpSpPr/>
          <p:nvPr/>
        </p:nvGrpSpPr>
        <p:grpSpPr>
          <a:xfrm>
            <a:off x="591079" y="4374866"/>
            <a:ext cx="3076574" cy="990600"/>
            <a:chOff x="591079" y="4374866"/>
            <a:chExt cx="3076574" cy="990600"/>
          </a:xfrm>
        </p:grpSpPr>
        <p:pic>
          <p:nvPicPr>
            <p:cNvPr id="14" name="Kuva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48478" y="4374866"/>
              <a:ext cx="1019175" cy="990600"/>
            </a:xfrm>
            <a:prstGeom prst="rect">
              <a:avLst/>
            </a:prstGeom>
          </p:spPr>
        </p:pic>
        <p:grpSp>
          <p:nvGrpSpPr>
            <p:cNvPr id="25" name="Ryhmä 24"/>
            <p:cNvGrpSpPr/>
            <p:nvPr/>
          </p:nvGrpSpPr>
          <p:grpSpPr>
            <a:xfrm>
              <a:off x="591079" y="4374866"/>
              <a:ext cx="1906588" cy="981075"/>
              <a:chOff x="591079" y="4374866"/>
              <a:chExt cx="1906588" cy="981075"/>
            </a:xfrm>
          </p:grpSpPr>
          <p:pic>
            <p:nvPicPr>
              <p:cNvPr id="5" name="Kuva 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1079" y="4374866"/>
                <a:ext cx="1019175" cy="981075"/>
              </a:xfrm>
              <a:prstGeom prst="rect">
                <a:avLst/>
              </a:prstGeom>
            </p:spPr>
          </p:pic>
          <p:sp>
            <p:nvSpPr>
              <p:cNvPr id="15" name="Nuoli oikealle 14"/>
              <p:cNvSpPr/>
              <p:nvPr/>
            </p:nvSpPr>
            <p:spPr>
              <a:xfrm>
                <a:off x="1762653" y="4631267"/>
                <a:ext cx="735014" cy="414866"/>
              </a:xfrm>
              <a:prstGeom prst="rightArrow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4" name="Ryhmä 23"/>
          <p:cNvGrpSpPr/>
          <p:nvPr/>
        </p:nvGrpSpPr>
        <p:grpSpPr>
          <a:xfrm>
            <a:off x="6552159" y="4384391"/>
            <a:ext cx="2872582" cy="1018117"/>
            <a:chOff x="6552159" y="4384391"/>
            <a:chExt cx="2872582" cy="1018117"/>
          </a:xfrm>
        </p:grpSpPr>
        <p:pic>
          <p:nvPicPr>
            <p:cNvPr id="20" name="Kuva 1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405566" y="4384391"/>
              <a:ext cx="1019175" cy="981075"/>
            </a:xfrm>
            <a:prstGeom prst="rect">
              <a:avLst/>
            </a:prstGeom>
          </p:spPr>
        </p:pic>
        <p:grpSp>
          <p:nvGrpSpPr>
            <p:cNvPr id="23" name="Ryhmä 22"/>
            <p:cNvGrpSpPr/>
            <p:nvPr/>
          </p:nvGrpSpPr>
          <p:grpSpPr>
            <a:xfrm>
              <a:off x="6552159" y="4411908"/>
              <a:ext cx="1830388" cy="990600"/>
              <a:chOff x="6552159" y="4411908"/>
              <a:chExt cx="1830388" cy="990600"/>
            </a:xfrm>
          </p:grpSpPr>
          <p:pic>
            <p:nvPicPr>
              <p:cNvPr id="21" name="Kuva 2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52159" y="4411908"/>
                <a:ext cx="1019175" cy="990600"/>
              </a:xfrm>
              <a:prstGeom prst="rect">
                <a:avLst/>
              </a:prstGeom>
            </p:spPr>
          </p:pic>
          <p:sp>
            <p:nvSpPr>
              <p:cNvPr id="22" name="Nuoli oikealle 21"/>
              <p:cNvSpPr/>
              <p:nvPr/>
            </p:nvSpPr>
            <p:spPr>
              <a:xfrm>
                <a:off x="7647533" y="4699775"/>
                <a:ext cx="735014" cy="414866"/>
              </a:xfrm>
              <a:prstGeom prst="rightArrow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519554" y="78099"/>
            <a:ext cx="569807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618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Murtoluku  &lt;-&gt;  Sekaluku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fi-FI" dirty="0"/>
                  <a:t>Sekaluku -&gt; murtoluku</a:t>
                </a:r>
              </a:p>
              <a:p>
                <a:r>
                  <a:rPr lang="fi-FI" dirty="0"/>
                  <a:t>Alla laskuesimerkki, miten sekaluku muutetaan murtoluvuksi.</a:t>
                </a:r>
              </a:p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∙5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∙5+3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355600" indent="0">
                  <a:buNone/>
                </a:pPr>
                <a:r>
                  <a:rPr lang="fi-FI" dirty="0"/>
                  <a:t>Yleensä näitä välivaiheita ei kirjoiteta näkyviin.</a:t>
                </a:r>
              </a:p>
              <a:p>
                <a:pPr marL="355600" indent="0">
                  <a:buNone/>
                </a:pPr>
                <a:r>
                  <a:rPr lang="fi-FI" dirty="0"/>
                  <a:t>Sama pitsanpaloilla:</a:t>
                </a:r>
              </a:p>
              <a:p>
                <a:pPr marL="355600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>
                <a:blip r:embed="rId2"/>
                <a:stretch>
                  <a:fillRect l="-1854" t="-151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fi-FI" dirty="0"/>
                  <a:t>Murtoluku -&gt; Sekaluku </a:t>
                </a:r>
              </a:p>
              <a:p>
                <a:r>
                  <a:rPr lang="fi-FI" dirty="0"/>
                  <a:t>Kuinka monta kertaa nimittäjä mahtuu osoittajaan -&gt; kokonaisosa.</a:t>
                </a:r>
              </a:p>
              <a:p>
                <a:r>
                  <a:rPr lang="fi-FI" dirty="0"/>
                  <a:t>Mitä jää jäljelle on sekaluvun jäljelle jäänyt osoittajaosa.</a:t>
                </a:r>
              </a:p>
              <a:p>
                <a:r>
                  <a:rPr lang="fi-FI" dirty="0"/>
                  <a:t>Käytännössä kyseessä on siis jakolasku.</a:t>
                </a:r>
              </a:p>
              <a:p>
                <a:pPr lvl="1"/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Esimerkki 2.</a:t>
                </a:r>
              </a:p>
              <a:p>
                <a:pPr marL="3556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355600" indent="0">
                  <a:buNone/>
                </a:pPr>
                <a:endParaRPr lang="fi-FI" dirty="0"/>
              </a:p>
              <a:p>
                <a:pPr marL="355600" indent="0">
                  <a:buNone/>
                </a:pPr>
                <a:r>
                  <a:rPr lang="fi-FI" dirty="0"/>
                  <a:t>Homman voi ajatella myös päässä. Jakolasku toimii kuitenkin hankalissakin tapauksissa.</a:t>
                </a:r>
              </a:p>
            </p:txBody>
          </p:sp>
        </mc:Choice>
        <mc:Fallback xmlns=""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3"/>
                <a:stretch>
                  <a:fillRect l="-1751" t="-1517" r="-133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Ryhmä 44"/>
          <p:cNvGrpSpPr/>
          <p:nvPr/>
        </p:nvGrpSpPr>
        <p:grpSpPr>
          <a:xfrm>
            <a:off x="604126" y="5030737"/>
            <a:ext cx="4607033" cy="648322"/>
            <a:chOff x="591413" y="4597398"/>
            <a:chExt cx="4607033" cy="648322"/>
          </a:xfrm>
        </p:grpSpPr>
        <p:pic>
          <p:nvPicPr>
            <p:cNvPr id="31" name="Kuva 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1413" y="4631438"/>
              <a:ext cx="620246" cy="614282"/>
            </a:xfrm>
            <a:prstGeom prst="rect">
              <a:avLst/>
            </a:prstGeom>
          </p:spPr>
        </p:pic>
        <p:grpSp>
          <p:nvGrpSpPr>
            <p:cNvPr id="44" name="Ryhmä 43"/>
            <p:cNvGrpSpPr/>
            <p:nvPr/>
          </p:nvGrpSpPr>
          <p:grpSpPr>
            <a:xfrm>
              <a:off x="1242179" y="4597398"/>
              <a:ext cx="3956267" cy="643996"/>
              <a:chOff x="1242179" y="4597398"/>
              <a:chExt cx="3956267" cy="643996"/>
            </a:xfrm>
          </p:grpSpPr>
          <p:grpSp>
            <p:nvGrpSpPr>
              <p:cNvPr id="34" name="Ryhmä 33"/>
              <p:cNvGrpSpPr/>
              <p:nvPr/>
            </p:nvGrpSpPr>
            <p:grpSpPr>
              <a:xfrm>
                <a:off x="1879233" y="4597398"/>
                <a:ext cx="3319213" cy="643996"/>
                <a:chOff x="1834448" y="4605865"/>
                <a:chExt cx="3319213" cy="643996"/>
              </a:xfrm>
            </p:grpSpPr>
            <p:pic>
              <p:nvPicPr>
                <p:cNvPr id="35" name="Kuva 34"/>
                <p:cNvPicPr>
                  <a:picLocks noChangeAspect="1"/>
                </p:cNvPicPr>
                <p:nvPr/>
              </p:nvPicPr>
              <p:blipFill rotWithShape="1">
                <a:blip r:embed="rId5"/>
                <a:srcRect l="2778"/>
                <a:stretch/>
              </p:blipFill>
              <p:spPr>
                <a:xfrm>
                  <a:off x="1834448" y="4605866"/>
                  <a:ext cx="623297" cy="635001"/>
                </a:xfrm>
                <a:prstGeom prst="rect">
                  <a:avLst/>
                </a:prstGeom>
              </p:spPr>
            </p:pic>
            <p:grpSp>
              <p:nvGrpSpPr>
                <p:cNvPr id="36" name="Ryhmä 35"/>
                <p:cNvGrpSpPr/>
                <p:nvPr/>
              </p:nvGrpSpPr>
              <p:grpSpPr>
                <a:xfrm>
                  <a:off x="2660029" y="4605865"/>
                  <a:ext cx="2493632" cy="643996"/>
                  <a:chOff x="2660029" y="4605865"/>
                  <a:chExt cx="2493632" cy="643996"/>
                </a:xfrm>
              </p:grpSpPr>
              <p:pic>
                <p:nvPicPr>
                  <p:cNvPr id="37" name="Kuva 36"/>
                  <p:cNvPicPr>
                    <a:picLocks noChangeAspect="1"/>
                  </p:cNvPicPr>
                  <p:nvPr/>
                </p:nvPicPr>
                <p:blipFill rotWithShape="1">
                  <a:blip r:embed="rId5"/>
                  <a:srcRect l="2778"/>
                  <a:stretch/>
                </p:blipFill>
                <p:spPr>
                  <a:xfrm>
                    <a:off x="4530364" y="4605865"/>
                    <a:ext cx="623297" cy="635001"/>
                  </a:xfrm>
                  <a:prstGeom prst="rect">
                    <a:avLst/>
                  </a:prstGeom>
                </p:spPr>
              </p:pic>
              <p:grpSp>
                <p:nvGrpSpPr>
                  <p:cNvPr id="38" name="Ryhmä 37"/>
                  <p:cNvGrpSpPr/>
                  <p:nvPr/>
                </p:nvGrpSpPr>
                <p:grpSpPr>
                  <a:xfrm>
                    <a:off x="2660029" y="4605866"/>
                    <a:ext cx="1874425" cy="643995"/>
                    <a:chOff x="2660029" y="4605866"/>
                    <a:chExt cx="1874425" cy="643995"/>
                  </a:xfrm>
                </p:grpSpPr>
                <p:pic>
                  <p:nvPicPr>
                    <p:cNvPr id="39" name="Kuva 38"/>
                    <p:cNvPicPr>
                      <a:picLocks noChangeAspect="1"/>
                    </p:cNvPicPr>
                    <p:nvPr/>
                  </p:nvPicPr>
                  <p:blipFill rotWithShape="1">
                    <a:blip r:embed="rId6"/>
                    <a:srcRect l="4691"/>
                    <a:stretch/>
                  </p:blipFill>
                  <p:spPr>
                    <a:xfrm>
                      <a:off x="3903133" y="4605866"/>
                      <a:ext cx="631321" cy="643995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40" name="Ryhmä 39"/>
                    <p:cNvGrpSpPr/>
                    <p:nvPr/>
                  </p:nvGrpSpPr>
                  <p:grpSpPr>
                    <a:xfrm>
                      <a:off x="2660029" y="4605866"/>
                      <a:ext cx="1251636" cy="643995"/>
                      <a:chOff x="2660029" y="4605866"/>
                      <a:chExt cx="1251636" cy="643995"/>
                    </a:xfrm>
                  </p:grpSpPr>
                  <p:pic>
                    <p:nvPicPr>
                      <p:cNvPr id="41" name="Kuva 4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49270" y="4605866"/>
                        <a:ext cx="662395" cy="643995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42" name="Nuoli oikealle 41"/>
                      <p:cNvSpPr/>
                      <p:nvPr/>
                    </p:nvSpPr>
                    <p:spPr>
                      <a:xfrm>
                        <a:off x="2660029" y="4800600"/>
                        <a:ext cx="455704" cy="262467"/>
                      </a:xfrm>
                      <a:prstGeom prst="rightArrow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fi-FI"/>
                      </a:p>
                    </p:txBody>
                  </p:sp>
                </p:grpSp>
              </p:grpSp>
            </p:grpSp>
          </p:grpSp>
          <p:pic>
            <p:nvPicPr>
              <p:cNvPr id="43" name="Kuva 42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42179" y="4618645"/>
                <a:ext cx="620246" cy="614282"/>
              </a:xfrm>
              <a:prstGeom prst="rect">
                <a:avLst/>
              </a:prstGeom>
            </p:spPr>
          </p:pic>
        </p:grpSp>
      </p:grpSp>
      <p:graphicFrame>
        <p:nvGraphicFramePr>
          <p:cNvPr id="46" name="Taulukko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826308"/>
              </p:ext>
            </p:extLst>
          </p:nvPr>
        </p:nvGraphicFramePr>
        <p:xfrm>
          <a:off x="8881139" y="3810682"/>
          <a:ext cx="1354665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9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056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rgbClr val="00B0F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056"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56">
                <a:tc>
                  <a:txBody>
                    <a:bodyPr/>
                    <a:lstStyle/>
                    <a:p>
                      <a:endParaRPr lang="fi-FI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056">
                <a:tc>
                  <a:txBody>
                    <a:bodyPr/>
                    <a:lstStyle/>
                    <a:p>
                      <a:endParaRPr lang="fi-FI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246177" y="87525"/>
            <a:ext cx="843186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169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Murto/sekaluku  &lt;-&gt;  Desimaaliluku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Päättyvä desimaaliluku voidaan aina muuttaa murto/sekaluvuksi</a:t>
                </a:r>
              </a:p>
              <a:p>
                <a:pPr lvl="1"/>
                <a:r>
                  <a:rPr lang="fi-FI" dirty="0"/>
                  <a:t>Päättymätön on hankalampaa eikä aina edes onnistu</a:t>
                </a:r>
              </a:p>
              <a:p>
                <a:r>
                  <a:rPr lang="fi-FI" dirty="0"/>
                  <a:t>Nimittäjäksi voidaan valita 10, 100, 1000, jne. </a:t>
                </a:r>
              </a:p>
              <a:p>
                <a:pPr lvl="1"/>
                <a:r>
                  <a:rPr lang="fi-FI" dirty="0"/>
                  <a:t>Nollia yhtä monta kuin desimaaliluvussa desimaaleja</a:t>
                </a:r>
              </a:p>
              <a:p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8699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0,2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5=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</m:e>
                      <m:sub/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(25</m:t>
                        </m:r>
                      </m:sup>
                    </m:sSubSup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i-FI" b="0" i="1" dirty="0"/>
              </a:p>
              <a:p>
                <a:pPr marL="8699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3,4=3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fi-FI" i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e>
                      <m:sub/>
                      <m:sup>
                        <m:r>
                          <a:rPr lang="fi-FI" b="0" i="0" smtClean="0">
                            <a:latin typeface="Cambria Math" panose="02040503050406030204" pitchFamily="18" charset="0"/>
                          </a:rPr>
                          <m:t>(2</m:t>
                        </m:r>
                      </m:sup>
                    </m:sSubSup>
                    <m:r>
                      <a:rPr lang="fi-FI" b="0" i="0" smtClean="0">
                        <a:latin typeface="Cambria Math" panose="02040503050406030204" pitchFamily="18" charset="0"/>
                      </a:rPr>
                      <m:t>=3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i-FI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 rotWithShape="0">
                <a:blip r:embed="rId2"/>
                <a:stretch>
                  <a:fillRect l="-2163" t="-1719" r="-92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/>
              <a:lstStyle/>
              <a:p>
                <a:r>
                  <a:rPr lang="fi-FI" dirty="0"/>
                  <a:t>Muutokseen murto/sekaluvusta murtoluvuksi on kaksi keinoa.</a:t>
                </a:r>
              </a:p>
              <a:p>
                <a:pPr lvl="1"/>
                <a:r>
                  <a:rPr lang="fi-FI" dirty="0"/>
                  <a:t>Lavennetaan nimittäjäksi 10, 100, tms.</a:t>
                </a:r>
              </a:p>
              <a:p>
                <a:pPr lvl="1"/>
                <a:r>
                  <a:rPr lang="fi-FI" dirty="0"/>
                  <a:t>Tai tehdään jakolasku</a:t>
                </a:r>
              </a:p>
              <a:p>
                <a:pPr marL="0" indent="0">
                  <a:buNone/>
                </a:pPr>
                <a:r>
                  <a:rPr lang="fi-FI" dirty="0"/>
                  <a:t>Esimerkki 2.</a:t>
                </a:r>
                <a:endParaRPr lang="fi-FI" i="1" dirty="0"/>
              </a:p>
              <a:p>
                <a:pPr marL="896938" indent="-541338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>
                        <a:latin typeface="Cambria Math" panose="02040503050406030204" pitchFamily="18" charset="0"/>
                      </a:rPr>
                      <m:t>4</m:t>
                    </m:r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5)</m:t>
                        </m:r>
                      </m:sup>
                      <m:e>
                        <m:f>
                          <m:f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20</m:t>
                            </m:r>
                          </m:den>
                        </m:f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=4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=4,15</m:t>
                    </m:r>
                  </m:oMath>
                </a14:m>
                <a:r>
                  <a:rPr lang="fi-FI" dirty="0"/>
                  <a:t>       </a:t>
                </a:r>
              </a:p>
              <a:p>
                <a:pPr marL="896938" indent="-541338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=3,</m:t>
                    </m:r>
                  </m:oMath>
                </a14:m>
                <a:endParaRPr lang="fi-FI" dirty="0">
                  <a:solidFill>
                    <a:srgbClr val="00B0F0"/>
                  </a:solidFill>
                </a:endParaRPr>
              </a:p>
              <a:p>
                <a:pPr marL="355600" indent="0">
                  <a:buNone/>
                </a:pPr>
                <a:r>
                  <a:rPr lang="fi-FI" dirty="0"/>
                  <a:t>Pilkun vasen puoli tulee </a:t>
                </a:r>
              </a:p>
              <a:p>
                <a:pPr marL="355600" indent="0">
                  <a:buNone/>
                </a:pPr>
                <a:r>
                  <a:rPr lang="fi-FI" dirty="0"/>
                  <a:t>suoraan kokonaisosista</a:t>
                </a:r>
              </a:p>
            </p:txBody>
          </p:sp>
        </mc:Choice>
        <mc:Fallback xmlns=""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 rotWithShape="0">
                <a:blip r:embed="rId3"/>
                <a:stretch>
                  <a:fillRect l="-2060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Taulukko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310702"/>
              </p:ext>
            </p:extLst>
          </p:nvPr>
        </p:nvGraphicFramePr>
        <p:xfrm>
          <a:off x="10402805" y="3750905"/>
          <a:ext cx="140819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6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0433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rgbClr val="00B0F0"/>
                          </a:solidFill>
                        </a:rPr>
                        <a:t>0,</a:t>
                      </a:r>
                    </a:p>
                  </a:txBody>
                  <a:tcPr marL="108000" marR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rgbClr val="00B0F0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rgbClr val="00B0F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rgbClr val="00B0F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5,</a:t>
                      </a:r>
                    </a:p>
                  </a:txBody>
                  <a:tcPr marL="108000" marR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4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i-FI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ekstiruutu 1"/>
          <p:cNvSpPr txBox="1"/>
          <p:nvPr/>
        </p:nvSpPr>
        <p:spPr>
          <a:xfrm>
            <a:off x="8308263" y="3785665"/>
            <a:ext cx="1291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rgbClr val="00B0F0"/>
                </a:solidFill>
              </a:rPr>
              <a:t>625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>
          <a:xfrm>
            <a:off x="11660957" y="96952"/>
            <a:ext cx="428406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850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Murtolukujen yhteen- ja vähennyslasku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half" idx="1"/>
          </p:nvPr>
        </p:nvSpPr>
        <p:spPr>
          <a:xfrm>
            <a:off x="102637" y="737118"/>
            <a:ext cx="5917163" cy="6027575"/>
          </a:xfrm>
        </p:spPr>
        <p:txBody>
          <a:bodyPr>
            <a:normAutofit/>
          </a:bodyPr>
          <a:lstStyle/>
          <a:p>
            <a:r>
              <a:rPr lang="fi-FI" dirty="0"/>
              <a:t>Murtolukuja voi laskea yhteen tai vähentää vain, kun ne ovat </a:t>
            </a:r>
            <a:r>
              <a:rPr lang="fi-FI" dirty="0" err="1"/>
              <a:t>samannimisiä</a:t>
            </a:r>
            <a:r>
              <a:rPr lang="fi-FI" dirty="0"/>
              <a:t> [sic]. </a:t>
            </a:r>
          </a:p>
          <a:p>
            <a:pPr lvl="1"/>
            <a:r>
              <a:rPr lang="fi-FI" dirty="0"/>
              <a:t>Tarvittaessa ne pitää laventaa </a:t>
            </a:r>
            <a:r>
              <a:rPr lang="fi-FI" dirty="0" err="1"/>
              <a:t>samannimisiksi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r>
              <a:rPr lang="fi-FI" dirty="0"/>
              <a:t>Laskutoimitus suoritetaan vain osoittajilla, nimittäjä ei muutu.</a:t>
            </a:r>
          </a:p>
          <a:p>
            <a:endParaRPr lang="fi-FI" dirty="0"/>
          </a:p>
          <a:p>
            <a:r>
              <a:rPr lang="fi-FI" dirty="0"/>
              <a:t>Huomaa, että negatiivisten lukujen laskusäännöt pätevät myös murtoluvuille. Varaudu siis pohtimaan, miten mikin lasketaan</a:t>
            </a:r>
          </a:p>
          <a:p>
            <a:pPr marL="0" indent="0">
              <a:buNone/>
            </a:pPr>
            <a:endParaRPr lang="fi-FI" dirty="0"/>
          </a:p>
        </p:txBody>
      </p:sp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873125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fi-FI" dirty="0"/>
              </a:p>
              <a:p>
                <a:pPr marL="873125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+</m:t>
                    </m:r>
                    <m:sPre>
                      <m:sPre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2)</m:t>
                        </m:r>
                      </m:sup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sPre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i-FI" dirty="0"/>
              </a:p>
              <a:p>
                <a:pPr marL="0" indent="0">
                  <a:buNone/>
                  <a:tabLst>
                    <a:tab pos="0" algn="l"/>
                  </a:tabLst>
                </a:pPr>
                <a:r>
                  <a:rPr lang="fi-FI" dirty="0"/>
                  <a:t>Esimerkki 2. (negatiiviset mukana)</a:t>
                </a:r>
              </a:p>
              <a:p>
                <a:pPr marL="873125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fi-FI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i-FI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e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(2</m:t>
                        </m:r>
                      </m:sup>
                    </m:sSubSup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fi-FI" dirty="0"/>
              </a:p>
              <a:p>
                <a:pPr marL="873125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−3−</m:t>
                        </m:r>
                        <m:r>
                          <a:rPr lang="fi-FI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−4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fi-FI" dirty="0"/>
                          <m:t> </m:t>
                        </m:r>
                      </m:e>
                      <m:sub/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(4</m:t>
                        </m:r>
                      </m:sup>
                    </m:sSubSup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fi-FI" dirty="0"/>
              </a:p>
              <a:p>
                <a:pPr marL="873125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f>
                          <m:fPr>
                            <m:ctrlPr>
                              <a:rPr lang="fi-FI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−3+</m:t>
                            </m:r>
                            <m:r>
                              <a:rPr lang="fi-FI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i-FI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fi-FI" dirty="0"/>
                          <m:t> </m:t>
                        </m:r>
                      </m:e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i-F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i-FI" b="0" dirty="0"/>
              </a:p>
              <a:p>
                <a:pPr marL="358775" indent="0">
                  <a:buNone/>
                </a:pPr>
                <a:r>
                  <a:rPr lang="fi-FI" dirty="0"/>
                  <a:t>Sinisellä olevia välivaiheita ei merkitä näkyville.</a:t>
                </a:r>
              </a:p>
            </p:txBody>
          </p:sp>
        </mc:Choice>
        <mc:Fallback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2"/>
                <a:stretch>
                  <a:fillRect l="-2060" t="-1719" r="-267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461559" y="91729"/>
            <a:ext cx="627804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194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Sekalukujen yhteen- ja vähennyslasku (1) 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half" idx="1"/>
          </p:nvPr>
        </p:nvSpPr>
        <p:spPr>
          <a:xfrm>
            <a:off x="102637" y="737118"/>
            <a:ext cx="5917163" cy="6027575"/>
          </a:xfrm>
        </p:spPr>
        <p:txBody>
          <a:bodyPr>
            <a:normAutofit/>
          </a:bodyPr>
          <a:lstStyle/>
          <a:p>
            <a:r>
              <a:rPr lang="fi-FI" dirty="0"/>
              <a:t>Sekaluvut voi laskea monella tavalla</a:t>
            </a:r>
          </a:p>
          <a:p>
            <a:r>
              <a:rPr lang="fi-FI" dirty="0"/>
              <a:t>Tapa 1. Muutetaan murtoluvuiksi, lasketaan lasku ja muutetaan tarvittaessa takaisin sekaluvuksi.</a:t>
            </a:r>
          </a:p>
          <a:p>
            <a:r>
              <a:rPr lang="fi-FI" dirty="0"/>
              <a:t>Tapa 2. Lasketaan kokonaiset erikseen ja murto-osat erikseen.</a:t>
            </a:r>
          </a:p>
          <a:p>
            <a:pPr lvl="1"/>
            <a:r>
              <a:rPr lang="fi-FI" dirty="0"/>
              <a:t>Vaatii enemmän välivaiheita, mutta toimii usein paremmin varsinkin isoilla luvuilla.</a:t>
            </a:r>
          </a:p>
          <a:p>
            <a:pPr lvl="1"/>
            <a:r>
              <a:rPr lang="fi-FI" dirty="0"/>
              <a:t>Tämä on usein se, miten asia on helpompi hahmottaa päässälaskuna.</a:t>
            </a:r>
          </a:p>
          <a:p>
            <a:pPr marL="358775" indent="0">
              <a:buNone/>
            </a:pPr>
            <a:endParaRPr lang="fi-FI" dirty="0"/>
          </a:p>
        </p:txBody>
      </p:sp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0" indent="0">
                  <a:buNone/>
                </a:pPr>
                <a:r>
                  <a:rPr lang="fi-FI" dirty="0"/>
                  <a:t>  Laske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+5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i-FI" dirty="0"/>
              </a:p>
              <a:p>
                <a:pPr marL="0" indent="0">
                  <a:buNone/>
                </a:pPr>
                <a:br>
                  <a:rPr lang="fi-FI" dirty="0"/>
                </a:br>
                <a:r>
                  <a:rPr lang="fi-FI" dirty="0"/>
                  <a:t>  Tapa 1.</a:t>
                </a: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+5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=8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  Tapa 2.</a:t>
                </a: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+5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+5+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=7+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7+1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=8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2"/>
                <a:stretch>
                  <a:fillRect l="-2060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642103" y="96952"/>
            <a:ext cx="447260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365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6813A-873C-F489-DDF9-7723A53F6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44E9F702-AE9C-58D1-8123-F4C0BB167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Sekalukujen yhteen- ja vähennyslasku (2)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isällön paikkamerkki 6">
                <a:extLst>
                  <a:ext uri="{FF2B5EF4-FFF2-40B4-BE49-F238E27FC236}">
                    <a16:creationId xmlns:a16="http://schemas.microsoft.com/office/drawing/2014/main" id="{2F80A4DF-0896-706A-B33B-BFA2C76D59F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/>
                  <a:t>Esimerkki 2.</a:t>
                </a:r>
              </a:p>
              <a:p>
                <a:pPr marL="0" indent="0">
                  <a:buNone/>
                </a:pPr>
                <a:r>
                  <a:rPr lang="fi-FI" dirty="0"/>
                  <a:t>  Laske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−2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+5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  Tapa 1.</a:t>
                </a:r>
              </a:p>
              <a:p>
                <a:pPr marL="358775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5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58775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58775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58775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  </a:t>
                </a:r>
              </a:p>
            </p:txBody>
          </p:sp>
        </mc:Choice>
        <mc:Fallback>
          <p:sp>
            <p:nvSpPr>
              <p:cNvPr id="7" name="Sisällön paikkamerkki 6">
                <a:extLst>
                  <a:ext uri="{FF2B5EF4-FFF2-40B4-BE49-F238E27FC236}">
                    <a16:creationId xmlns:a16="http://schemas.microsoft.com/office/drawing/2014/main" id="{2F80A4DF-0896-706A-B33B-BFA2C76D59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>
                <a:blip r:embed="rId2"/>
                <a:stretch>
                  <a:fillRect l="-2163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2C7EAA6C-5B7A-041B-1C95-87536CABD31F}"/>
              </a:ext>
            </a:extLst>
          </p:cNvPr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Sisällön paikkamerkki 31">
                <a:extLst>
                  <a:ext uri="{FF2B5EF4-FFF2-40B4-BE49-F238E27FC236}">
                    <a16:creationId xmlns:a16="http://schemas.microsoft.com/office/drawing/2014/main" id="{0894B2EB-DA3C-BEE5-B265-86B41F9C9C72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3473"/>
                <a:ext cx="5917164" cy="6027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/>
                  <a:t>Tapa 2.</a:t>
                </a:r>
              </a:p>
              <a:p>
                <a:pPr marL="36195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−2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+5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2+5−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3−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=2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2" name="Sisällön paikkamerkki 31">
                <a:extLst>
                  <a:ext uri="{FF2B5EF4-FFF2-40B4-BE49-F238E27FC236}">
                    <a16:creationId xmlns:a16="http://schemas.microsoft.com/office/drawing/2014/main" id="{0894B2EB-DA3C-BEE5-B265-86B41F9C9C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3473"/>
                <a:ext cx="5917164" cy="6027575"/>
              </a:xfrm>
              <a:blipFill>
                <a:blip r:embed="rId3"/>
                <a:stretch>
                  <a:fillRect l="-2060" t="-161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B223D828-F3C8-8DBD-58A3-77D4271DB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2103" y="96952"/>
            <a:ext cx="447260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488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Sekalukujen yhteen- ja vähennyslasku (3)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fi-FI" dirty="0"/>
                  <a:t>Tapa 2 vaikuttaa pidemmältä, mutta isommilla kokonaisosilla se voi olla helpompi </a:t>
                </a:r>
              </a:p>
              <a:p>
                <a:pPr marL="0" indent="0">
                  <a:buNone/>
                </a:pPr>
                <a:r>
                  <a:rPr lang="fi-FI" dirty="0"/>
                  <a:t>Esimerkki 3.  Laske </a:t>
                </a:r>
                <a14:m>
                  <m:oMath xmlns:m="http://schemas.openxmlformats.org/officeDocument/2006/math">
                    <m:r>
                      <a:rPr lang="fi-FI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dirty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fi-FI" i="1">
                        <a:latin typeface="Cambria Math" panose="02040503050406030204" pitchFamily="18" charset="0"/>
                      </a:rPr>
                      <m:t>8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  Tapa 1.</a:t>
                </a:r>
              </a:p>
              <a:p>
                <a:pPr marL="361950" indent="0"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dirty="0">
                        <a:latin typeface="Cambria Math" panose="02040503050406030204" pitchFamily="18" charset="0"/>
                      </a:rPr>
                      <m:t>13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−8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spcBef>
                    <a:spcPts val="1800"/>
                  </a:spcBef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sPre>
                      <m:sPre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8)</m:t>
                        </m:r>
                      </m:sup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144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den>
                        </m:f>
                      </m:e>
                    </m:sPre>
                    <m:r>
                      <a:rPr lang="fi-FI" i="1">
                        <a:latin typeface="Cambria Math" panose="02040503050406030204" pitchFamily="18" charset="0"/>
                      </a:rPr>
                      <m:t>−</m:t>
                    </m:r>
                    <m:sPre>
                      <m:sPre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67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sPre>
                  </m:oMath>
                </a14:m>
                <a:endParaRPr lang="fi-FI" dirty="0"/>
              </a:p>
              <a:p>
                <a:pPr marL="361950" indent="0">
                  <a:lnSpc>
                    <a:spcPct val="15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1152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737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5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415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5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=4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63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r>
                  <a:rPr lang="fi-FI" dirty="0"/>
                  <a:t>  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>
                <a:blip r:embed="rId2"/>
                <a:stretch>
                  <a:fillRect l="-1854" t="-252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fi-FI" dirty="0"/>
                  <a:t>Tapa 2.</a:t>
                </a:r>
              </a:p>
              <a:p>
                <a:pPr marL="361950" indent="0">
                  <a:lnSpc>
                    <a:spcPct val="14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dirty="0">
                        <a:latin typeface="Cambria Math" panose="02040503050406030204" pitchFamily="18" charset="0"/>
                      </a:rPr>
                      <m:t>13</m:t>
                    </m:r>
                    <m:sPre>
                      <m:sPrePr>
                        <m:ctrlPr>
                          <a:rPr lang="fi-FI" i="1" dirty="0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8)</m:t>
                        </m:r>
                      </m:sup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11</m:t>
                            </m:r>
                          </m:den>
                        </m:f>
                      </m:e>
                    </m:sPre>
                    <m:r>
                      <a:rPr lang="fi-FI" i="1">
                        <a:latin typeface="Cambria Math" panose="02040503050406030204" pitchFamily="18" charset="0"/>
                      </a:rPr>
                      <m:t>−8</m:t>
                    </m:r>
                    <m:sPre>
                      <m:sPre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fi-FI" i="1">
                            <a:latin typeface="Cambria Math" panose="02040503050406030204" pitchFamily="18" charset="0"/>
                          </a:rPr>
                          <m:t>11)</m:t>
                        </m:r>
                      </m:sup>
                      <m:e>
                        <m:f>
                          <m:f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sPre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4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=13−8+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4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=5−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4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=4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  <m:r>
                      <a:rPr lang="fi-FI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endParaRPr lang="fi-FI" i="1" dirty="0">
                  <a:latin typeface="Cambria Math" panose="02040503050406030204" pitchFamily="18" charset="0"/>
                </a:endParaRPr>
              </a:p>
              <a:p>
                <a:pPr marL="361950" indent="0">
                  <a:lnSpc>
                    <a:spcPct val="140000"/>
                  </a:lnSpc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=4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</a:rPr>
                          <m:t>63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</a:rPr>
                          <m:t>88</m:t>
                        </m:r>
                      </m:den>
                    </m:f>
                  </m:oMath>
                </a14:m>
                <a:endParaRPr lang="fi-FI" dirty="0"/>
              </a:p>
              <a:p>
                <a:pPr marL="361950" indent="0">
                  <a:lnSpc>
                    <a:spcPct val="110000"/>
                  </a:lnSpc>
                  <a:buNone/>
                </a:pPr>
                <a:r>
                  <a:rPr lang="fi-FI" dirty="0"/>
                  <a:t>Tässä tämä ei enää vaikuta yhtään työläältä verrattuna murtoluvuksi muuttamiseen.</a:t>
                </a:r>
              </a:p>
            </p:txBody>
          </p:sp>
        </mc:Choice>
        <mc:Fallback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3"/>
                <a:stretch>
                  <a:fillRect l="-1751" t="-252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642103" y="96952"/>
            <a:ext cx="447260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214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7118"/>
          </a:xfrm>
        </p:spPr>
        <p:txBody>
          <a:bodyPr/>
          <a:lstStyle/>
          <a:p>
            <a:pPr algn="ctr"/>
            <a:r>
              <a:rPr lang="fi-FI" dirty="0"/>
              <a:t>Murtolukujen kertolasku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isällön paikkamerkki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 err="1"/>
                  <a:t>Osoitttajat</a:t>
                </a:r>
                <a:r>
                  <a:rPr lang="fi-FI" dirty="0"/>
                  <a:t> kerrotaan keskenään ja nimittäjät kerrotaan keskenään.</a:t>
                </a:r>
              </a:p>
              <a:p>
                <a:pPr marL="0" indent="0">
                  <a:buNone/>
                </a:pPr>
                <a:r>
                  <a:rPr lang="fi-FI" dirty="0"/>
                  <a:t>Esimerkki 1.</a:t>
                </a: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i-FI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2∙4</m:t>
                          </m:r>
                        </m:num>
                        <m:den>
                          <m: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3∙5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358775" indent="0">
                  <a:buNone/>
                </a:pPr>
                <a:r>
                  <a:rPr lang="fi-FI" sz="2000" dirty="0">
                    <a:solidFill>
                      <a:srgbClr val="00B0F0"/>
                    </a:solidFill>
                  </a:rPr>
                  <a:t>(sinisiä välivaiheita ei tarvitse kirjoittaa näkyville)</a:t>
                </a:r>
              </a:p>
              <a:p>
                <a:endParaRPr lang="fi-FI" dirty="0"/>
              </a:p>
              <a:p>
                <a:r>
                  <a:rPr lang="fi-FI" dirty="0"/>
                  <a:t>Kokonaisluvulla kerrotaan vain osoittaja.</a:t>
                </a:r>
              </a:p>
              <a:p>
                <a:pPr marL="0" indent="0">
                  <a:buNone/>
                </a:pPr>
                <a:r>
                  <a:rPr lang="fi-FI" dirty="0"/>
                  <a:t>Esimerkki 2.</a:t>
                </a: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∙8</m:t>
                          </m:r>
                        </m:num>
                        <m:den>
                          <m:r>
                            <a:rPr lang="fi-FI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=4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358775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7" name="Sisällön paikkamerkki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637" y="737118"/>
                <a:ext cx="5917163" cy="6027575"/>
              </a:xfrm>
              <a:blipFill>
                <a:blip r:embed="rId2"/>
                <a:stretch>
                  <a:fillRect l="-2163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uora yhdysviiva 9"/>
          <p:cNvCxnSpPr>
            <a:stCxn id="6" idx="2"/>
          </p:cNvCxnSpPr>
          <p:nvPr/>
        </p:nvCxnSpPr>
        <p:spPr>
          <a:xfrm flipH="1">
            <a:off x="6083559" y="737119"/>
            <a:ext cx="12441" cy="602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Sisällön paikkamerkki 31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Sekaluvut pitää muuttaa murtoluvuiksi.</a:t>
                </a:r>
              </a:p>
              <a:p>
                <a:pPr marL="0" indent="0">
                  <a:buNone/>
                </a:pPr>
                <a:r>
                  <a:rPr lang="fi-FI" dirty="0"/>
                  <a:t>Esimerkki 3.</a:t>
                </a:r>
              </a:p>
              <a:p>
                <a:pPr marL="3587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f>
                        <m:fPr>
                          <m:ctrlP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358775" indent="0">
                  <a:buNone/>
                </a:pPr>
                <a:endParaRPr lang="fi-FI" dirty="0"/>
              </a:p>
              <a:p>
                <a:r>
                  <a:rPr lang="fi-FI" dirty="0"/>
                  <a:t> Kertolaskun merkkisäännöt pätevät</a:t>
                </a:r>
              </a:p>
              <a:p>
                <a:pPr marL="0" indent="0">
                  <a:buNone/>
                </a:pPr>
                <a:r>
                  <a:rPr lang="fi-FI" dirty="0"/>
                  <a:t>Esimerkki 4.</a:t>
                </a:r>
              </a:p>
              <a:p>
                <a:pPr marL="876300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i-FI" dirty="0"/>
              </a:p>
              <a:p>
                <a:pPr marL="876300" indent="-514350">
                  <a:buFont typeface="+mj-lt"/>
                  <a:buAutoNum type="alphaLcParenR"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2" name="Sisällön paikkamerkki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737118"/>
                <a:ext cx="5917164" cy="6027575"/>
              </a:xfrm>
              <a:blipFill>
                <a:blip r:embed="rId3"/>
                <a:stretch>
                  <a:fillRect l="-2060" t="-171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11353799" y="87525"/>
            <a:ext cx="735563" cy="365125"/>
          </a:xfrm>
        </p:spPr>
        <p:txBody>
          <a:bodyPr/>
          <a:lstStyle/>
          <a:p>
            <a:fld id="{9B203215-9721-42E2-A965-95E0E6861E3B}" type="slidenum">
              <a:rPr lang="fi-FI" smtClean="0"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134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2492</TotalTime>
  <Words>1086</Words>
  <Application>Microsoft Office PowerPoint</Application>
  <PresentationFormat>Laajakuva</PresentationFormat>
  <Paragraphs>249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Office-teema</vt:lpstr>
      <vt:lpstr>Murtoluku</vt:lpstr>
      <vt:lpstr>Laventaminen/supistaminen</vt:lpstr>
      <vt:lpstr>Murtoluku  &lt;-&gt;  Sekaluku</vt:lpstr>
      <vt:lpstr>Murto/sekaluku  &lt;-&gt;  Desimaaliluku</vt:lpstr>
      <vt:lpstr>Murtolukujen yhteen- ja vähennyslasku</vt:lpstr>
      <vt:lpstr>Sekalukujen yhteen- ja vähennyslasku (1) </vt:lpstr>
      <vt:lpstr>Sekalukujen yhteen- ja vähennyslasku (2)  </vt:lpstr>
      <vt:lpstr>Sekalukujen yhteen- ja vähennyslasku (3) </vt:lpstr>
      <vt:lpstr>Murtolukujen kertolasku (1)</vt:lpstr>
      <vt:lpstr>Murtolukujen kertolasku (2)</vt:lpstr>
      <vt:lpstr>Murtolukujen jakolasku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Negatiiviset luvut</dc:title>
  <dc:creator>Janne Koponen</dc:creator>
  <cp:lastModifiedBy>Janne Koponen</cp:lastModifiedBy>
  <cp:revision>105</cp:revision>
  <cp:lastPrinted>2016-09-07T04:17:47Z</cp:lastPrinted>
  <dcterms:created xsi:type="dcterms:W3CDTF">2016-08-14T17:56:08Z</dcterms:created>
  <dcterms:modified xsi:type="dcterms:W3CDTF">2024-12-03T18:51:39Z</dcterms:modified>
</cp:coreProperties>
</file>