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9" r:id="rId2"/>
    <p:sldId id="260" r:id="rId3"/>
    <p:sldId id="261" r:id="rId4"/>
    <p:sldId id="256" r:id="rId5"/>
    <p:sldId id="257" r:id="rId6"/>
    <p:sldId id="258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Toinen maailmansota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5400" dirty="0"/>
              <a:t>5. Eurooppa liekeissä</a:t>
            </a:r>
          </a:p>
        </p:txBody>
      </p:sp>
    </p:spTree>
    <p:extLst>
      <p:ext uri="{BB962C8B-B14F-4D97-AF65-F5344CB8AC3E}">
        <p14:creationId xmlns:p14="http://schemas.microsoft.com/office/powerpoint/2010/main" val="34241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Miksi Hitler halusi hyökätä Neuvostoliittoon?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Natseille kommunistinen Neuvostoliitto oli vihollinen</a:t>
            </a:r>
            <a:r>
              <a:rPr lang="fi-FI" dirty="0"/>
              <a:t>. </a:t>
            </a:r>
            <a:endParaRPr lang="fi-FI" dirty="0" smtClean="0"/>
          </a:p>
          <a:p>
            <a:r>
              <a:rPr lang="fi-FI" dirty="0" smtClean="0"/>
              <a:t>raaka-aineita </a:t>
            </a:r>
            <a:r>
              <a:rPr lang="fi-FI" dirty="0"/>
              <a:t>ja elintilaa. </a:t>
            </a:r>
          </a:p>
          <a:p>
            <a:r>
              <a:rPr lang="fi-FI" dirty="0" smtClean="0"/>
              <a:t>Saksa uskoi Neuvostoliiton antautuvan nopeasti, mikä </a:t>
            </a:r>
            <a:r>
              <a:rPr lang="fi-FI" dirty="0"/>
              <a:t>auttaisi Saksaa taistelussa Isoa-Britanniaa vastaan.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413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Miksi Saksan salamasotataktiikka ei onnistunut Neuvostoliitossa?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Loppusyksyn ja</a:t>
            </a:r>
            <a:r>
              <a:rPr lang="fi-FI" dirty="0"/>
              <a:t>	</a:t>
            </a:r>
            <a:r>
              <a:rPr lang="fi-FI" dirty="0" smtClean="0"/>
              <a:t>talven sääolosuhteet </a:t>
            </a:r>
            <a:r>
              <a:rPr lang="fi-FI" dirty="0"/>
              <a:t>vaikeuttivat saksalaisten kulkuneuvojen, lentokoneiden ja sotilaiden toimintaa. </a:t>
            </a:r>
          </a:p>
          <a:p>
            <a:r>
              <a:rPr lang="fi-FI" dirty="0" smtClean="0"/>
              <a:t>Neuvostoliiton</a:t>
            </a:r>
            <a:r>
              <a:rPr lang="fi-FI" dirty="0"/>
              <a:t>	</a:t>
            </a:r>
            <a:r>
              <a:rPr lang="fi-FI" dirty="0" smtClean="0"/>
              <a:t>harjoittama poltetun maan taktiikka </a:t>
            </a:r>
            <a:r>
              <a:rPr lang="fi-FI" dirty="0"/>
              <a:t>haittasi osaltaan saksalaisjoukkojen etenemistä ja huoltamista. 	</a:t>
            </a:r>
            <a:endParaRPr lang="fi-FI" dirty="0" smtClean="0"/>
          </a:p>
          <a:p>
            <a:r>
              <a:rPr lang="fi-FI" dirty="0" smtClean="0"/>
              <a:t>Neuvostoliiton</a:t>
            </a:r>
            <a:r>
              <a:rPr lang="fi-FI" dirty="0"/>
              <a:t>	</a:t>
            </a:r>
            <a:r>
              <a:rPr lang="fi-FI" dirty="0" smtClean="0"/>
              <a:t>taisteluhenki nousi</a:t>
            </a:r>
            <a:r>
              <a:rPr lang="fi-FI" dirty="0"/>
              <a:t>,	</a:t>
            </a:r>
            <a:r>
              <a:rPr lang="fi-FI" dirty="0" smtClean="0"/>
              <a:t>ja sotaa kutsuttiin </a:t>
            </a:r>
            <a:r>
              <a:rPr lang="fi-FI" dirty="0"/>
              <a:t>”Suureksi isänmaalliseksi sodaksi”. </a:t>
            </a:r>
          </a:p>
          <a:p>
            <a:r>
              <a:rPr lang="fi-FI" dirty="0" smtClean="0"/>
              <a:t>Valloitetut alueet olivat laajoja, ja saksalaisten joukkojen </a:t>
            </a:r>
            <a:r>
              <a:rPr lang="fi-FI" dirty="0"/>
              <a:t>huoltaminen vaikeutui.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793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6. Sotaa kaikilla rintamilla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58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 Miksi Japani hyökkäsi Yhdysvaltojen laivastotukikohtaan </a:t>
            </a:r>
            <a:r>
              <a:rPr lang="fi-FI" dirty="0" err="1"/>
              <a:t>Pearl</a:t>
            </a:r>
            <a:r>
              <a:rPr lang="fi-FI" dirty="0"/>
              <a:t> </a:t>
            </a:r>
            <a:r>
              <a:rPr lang="fi-FI" dirty="0" err="1"/>
              <a:t>Harborissa</a:t>
            </a:r>
            <a:r>
              <a:rPr lang="fi-FI" dirty="0"/>
              <a:t>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Yhdysvallat oli vaatinut Japania vetäytymään valloitusmaistaan </a:t>
            </a:r>
            <a:r>
              <a:rPr lang="fi-FI" dirty="0"/>
              <a:t>Aasiassa. Japani ei aikonut suostua vaatimukseen. </a:t>
            </a:r>
          </a:p>
          <a:p>
            <a:r>
              <a:rPr lang="fi-FI" dirty="0" smtClean="0"/>
              <a:t>Japani</a:t>
            </a:r>
            <a:r>
              <a:rPr lang="fi-FI" dirty="0"/>
              <a:t>	</a:t>
            </a:r>
            <a:r>
              <a:rPr lang="fi-FI" dirty="0" smtClean="0"/>
              <a:t>arvioi yllätyshyökkäyksen antavan etumatkaa </a:t>
            </a:r>
            <a:r>
              <a:rPr lang="fi-FI" dirty="0"/>
              <a:t>Tyynenmeren alueiden valloitukseen. </a:t>
            </a:r>
          </a:p>
          <a:p>
            <a:r>
              <a:rPr lang="fi-FI" dirty="0" smtClean="0"/>
              <a:t>Yhdysvallat ja Iso-Britannia</a:t>
            </a:r>
            <a:r>
              <a:rPr lang="fi-FI" dirty="0"/>
              <a:t>	</a:t>
            </a:r>
            <a:r>
              <a:rPr lang="fi-FI" dirty="0" smtClean="0"/>
              <a:t>olivat rajoittaneet öljyn </a:t>
            </a:r>
            <a:r>
              <a:rPr lang="fi-FI" dirty="0"/>
              <a:t>ja metallituotteiden vientiä Japaniin, kyseiset raaka-aineet olivat laajentumishaluiselle </a:t>
            </a:r>
            <a:r>
              <a:rPr lang="fi-FI" dirty="0" smtClean="0"/>
              <a:t>maalle välttämättömät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377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Mitä hyökkäyksestä seurasi?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Yhdysvallat julisti</a:t>
            </a:r>
            <a:r>
              <a:rPr lang="fi-FI" dirty="0"/>
              <a:t>	</a:t>
            </a:r>
            <a:r>
              <a:rPr lang="fi-FI" dirty="0" smtClean="0"/>
              <a:t>sodan Japanille</a:t>
            </a:r>
            <a:r>
              <a:rPr lang="fi-FI" dirty="0"/>
              <a:t>. </a:t>
            </a:r>
          </a:p>
          <a:p>
            <a:r>
              <a:rPr lang="fi-FI" dirty="0" smtClean="0"/>
              <a:t>Yhdysvallat siis liittyi liittoutuneiden puolelle taisteluun </a:t>
            </a:r>
            <a:r>
              <a:rPr lang="fi-FI" dirty="0"/>
              <a:t>Saksaa ja Italiaa </a:t>
            </a:r>
            <a:r>
              <a:rPr lang="fi-FI" dirty="0" smtClean="0"/>
              <a:t>vastaan (voimakas liittolainen).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195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naisten</a:t>
            </a:r>
            <a:r>
              <a:rPr lang="fi-FI" dirty="0"/>
              <a:t>	elämää	sodan	</a:t>
            </a:r>
            <a:r>
              <a:rPr lang="fi-FI" dirty="0" smtClean="0"/>
              <a:t>aikana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Naisilta vaadittiin</a:t>
            </a:r>
            <a:r>
              <a:rPr lang="fi-FI" dirty="0"/>
              <a:t>	</a:t>
            </a:r>
            <a:r>
              <a:rPr lang="fi-FI" dirty="0" smtClean="0"/>
              <a:t>eri asioita</a:t>
            </a:r>
            <a:r>
              <a:rPr lang="fi-FI" dirty="0"/>
              <a:t>	riippuen	</a:t>
            </a:r>
            <a:r>
              <a:rPr lang="fi-FI" dirty="0" smtClean="0"/>
              <a:t>siitä, </a:t>
            </a:r>
            <a:r>
              <a:rPr lang="fi-FI" dirty="0" smtClean="0"/>
              <a:t>mistä</a:t>
            </a:r>
            <a:r>
              <a:rPr lang="fi-FI" dirty="0"/>
              <a:t> </a:t>
            </a:r>
            <a:r>
              <a:rPr lang="fi-FI" dirty="0" smtClean="0"/>
              <a:t>he </a:t>
            </a:r>
            <a:r>
              <a:rPr lang="fi-FI" dirty="0"/>
              <a:t>olivat kotoisin. Sodan edetessä naisten työpanoksesta tuli kuitenkin tärkeä kaikille sotaa käyville maille. </a:t>
            </a:r>
          </a:p>
          <a:p>
            <a:r>
              <a:rPr lang="fi-FI" dirty="0" smtClean="0"/>
              <a:t>Naisten toivottiin tekevän</a:t>
            </a:r>
            <a:r>
              <a:rPr lang="fi-FI" dirty="0"/>
              <a:t>	</a:t>
            </a:r>
            <a:r>
              <a:rPr lang="fi-FI" dirty="0" smtClean="0"/>
              <a:t>paljon työtä, huolehtivan </a:t>
            </a:r>
            <a:r>
              <a:rPr lang="fi-FI" dirty="0"/>
              <a:t>kotirintaman vanhuksista ja lapsista ja olevan isänmaallisia ja perheelle uskollisia. </a:t>
            </a:r>
          </a:p>
          <a:p>
            <a:r>
              <a:rPr lang="fi-FI" dirty="0" smtClean="0"/>
              <a:t>Naisten tuli toimia kekseliäästi, sillä säännöstely vaikeutti kaikkien arkipäiväistenkin </a:t>
            </a:r>
            <a:r>
              <a:rPr lang="fi-FI" dirty="0"/>
              <a:t>tuotteiden saamista ja luovia otteita tarvittiin ruokapöydän täyttämiseksi.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511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a</a:t>
            </a:r>
            <a:r>
              <a:rPr lang="fi-FI" dirty="0"/>
              <a:t>) Sodassa lähes kaikesta oli pulaa. Miksi huulipunia kuitenkin valmistettiin</a:t>
            </a:r>
            <a:r>
              <a:rPr lang="fi-FI" dirty="0" smtClean="0"/>
              <a:t>?</a:t>
            </a:r>
          </a:p>
          <a:p>
            <a:r>
              <a:rPr lang="fi-FI" dirty="0" smtClean="0"/>
              <a:t>Viranomaiset uskoivat, että</a:t>
            </a:r>
            <a:r>
              <a:rPr lang="fi-FI" dirty="0"/>
              <a:t>	</a:t>
            </a:r>
            <a:r>
              <a:rPr lang="fi-FI" dirty="0" smtClean="0"/>
              <a:t>jos naisilta viedään vielä </a:t>
            </a:r>
            <a:r>
              <a:rPr lang="fi-FI" dirty="0"/>
              <a:t>huulipunatkin kaiken muun ohella, he eivät jaksa pitää kotirintamaa yllä. Uskottiin, että kauneudenhoito on naisille itselleen välttämätöntä. </a:t>
            </a:r>
          </a:p>
        </p:txBody>
      </p:sp>
    </p:spTree>
    <p:extLst>
      <p:ext uri="{BB962C8B-B14F-4D97-AF65-F5344CB8AC3E}">
        <p14:creationId xmlns:p14="http://schemas.microsoft.com/office/powerpoint/2010/main" val="136497458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Pakkaus</Template>
  <TotalTime>55</TotalTime>
  <Words>102</Words>
  <Application>Microsoft Office PowerPoint</Application>
  <PresentationFormat>Laajakuva</PresentationFormat>
  <Paragraphs>25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Parcel</vt:lpstr>
      <vt:lpstr>Toinen maailmansota</vt:lpstr>
      <vt:lpstr> Miksi Hitler halusi hyökätä Neuvostoliittoon? </vt:lpstr>
      <vt:lpstr> Miksi Saksan salamasotataktiikka ei onnistunut Neuvostoliitossa? </vt:lpstr>
      <vt:lpstr>6. Sotaa kaikilla rintamilla</vt:lpstr>
      <vt:lpstr> Miksi Japani hyökkäsi Yhdysvaltojen laivastotukikohtaan Pearl Harborissa? </vt:lpstr>
      <vt:lpstr> Mitä hyökkäyksestä seurasi? </vt:lpstr>
      <vt:lpstr>naisten elämää sodan aikana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Sotaa kaikilla rintamilla</dc:title>
  <dc:creator>Mervi Niskakoski</dc:creator>
  <cp:lastModifiedBy>Mervi Niskakoski</cp:lastModifiedBy>
  <cp:revision>4</cp:revision>
  <dcterms:created xsi:type="dcterms:W3CDTF">2017-10-03T08:55:38Z</dcterms:created>
  <dcterms:modified xsi:type="dcterms:W3CDTF">2017-10-06T06:09:14Z</dcterms:modified>
</cp:coreProperties>
</file>