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34" r:id="rId4"/>
  </p:sldMasterIdLst>
  <p:notesMasterIdLst>
    <p:notesMasterId r:id="rId13"/>
  </p:notesMasterIdLst>
  <p:sldIdLst>
    <p:sldId id="291" r:id="rId5"/>
    <p:sldId id="266" r:id="rId6"/>
    <p:sldId id="259" r:id="rId7"/>
    <p:sldId id="268" r:id="rId8"/>
    <p:sldId id="267" r:id="rId9"/>
    <p:sldId id="262" r:id="rId10"/>
    <p:sldId id="263" r:id="rId11"/>
    <p:sldId id="292"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7B78A-FEE7-437B-B50D-F343953D98A1}" v="5" dt="2020-11-17T15:08:47.247"/>
    <p1510:client id="{D328F0B2-E381-4748-BE01-3B965AFD2C4D}" v="6" dt="2020-11-17T14:45:03.46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3"/>
    <p:restoredTop sz="90724" autoAdjust="0"/>
  </p:normalViewPr>
  <p:slideViewPr>
    <p:cSldViewPr snapToGrid="0" snapToObjects="1">
      <p:cViewPr varScale="1">
        <p:scale>
          <a:sx n="60" d="100"/>
          <a:sy n="60" d="100"/>
        </p:scale>
        <p:origin x="784" y="5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notesMaster" Target="notesMasters/notesMaster1.xml" Id="rId13" /><Relationship Type="http://schemas.openxmlformats.org/officeDocument/2006/relationships/customXml" Target="../customXml/item3.xml" Id="rId3"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tableStyles" Target="tableStyles.xml" Id="rId17" /><Relationship Type="http://schemas.openxmlformats.org/officeDocument/2006/relationships/customXml" Target="../customXml/item2.xml" Id="rId2" /><Relationship Type="http://schemas.openxmlformats.org/officeDocument/2006/relationships/theme" Target="theme/theme1.xml" Id="rId16"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1.xml" Id="rId5" /><Relationship Type="http://schemas.openxmlformats.org/officeDocument/2006/relationships/viewProps" Target="viewProps.xml" Id="rId15" /><Relationship Type="http://schemas.openxmlformats.org/officeDocument/2006/relationships/slide" Target="slides/slide6.xml" Id="rId10" /><Relationship Type="http://schemas.microsoft.com/office/2015/10/relationships/revisionInfo" Target="revisionInfo.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presProps" Target="presProps.xml" Id="rId14"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69836-73F4-9747-9A5D-BAF70346C376}" type="datetimeFigureOut">
              <a:rPr lang="fi-FI" smtClean="0"/>
              <a:t>17.11.2020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i-FI"/>
              <a:t>Muokkaa tekstin perustyylejä
toinen taso
kolmas taso
neljäs taso
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15765-0BA9-9640-A279-94A0ED342D9D}" type="slidenum">
              <a:rPr lang="fi-FI" smtClean="0"/>
              <a:t>‹#›</a:t>
            </a:fld>
            <a:endParaRPr lang="fi-FI"/>
          </a:p>
        </p:txBody>
      </p:sp>
    </p:spTree>
    <p:extLst>
      <p:ext uri="{BB962C8B-B14F-4D97-AF65-F5344CB8AC3E}">
        <p14:creationId xmlns:p14="http://schemas.microsoft.com/office/powerpoint/2010/main" val="353221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Opiskelijoita voi aluksi pyytää pohtimaan, mitä eroa ja toisaalta samaa on osakesijoittamisella ja uhkapelaamisella .</a:t>
            </a:r>
          </a:p>
        </p:txBody>
      </p:sp>
      <p:sp>
        <p:nvSpPr>
          <p:cNvPr id="4" name="Dian numeron paikkamerkki 3"/>
          <p:cNvSpPr>
            <a:spLocks noGrp="1"/>
          </p:cNvSpPr>
          <p:nvPr>
            <p:ph type="sldNum" sz="quarter" idx="5"/>
          </p:nvPr>
        </p:nvSpPr>
        <p:spPr/>
        <p:txBody>
          <a:bodyPr/>
          <a:lstStyle/>
          <a:p>
            <a:fld id="{17815765-0BA9-9640-A279-94A0ED342D9D}" type="slidenum">
              <a:rPr lang="fi-FI" smtClean="0"/>
              <a:t>2</a:t>
            </a:fld>
            <a:endParaRPr lang="fi-FI"/>
          </a:p>
        </p:txBody>
      </p:sp>
    </p:spTree>
    <p:extLst>
      <p:ext uri="{BB962C8B-B14F-4D97-AF65-F5344CB8AC3E}">
        <p14:creationId xmlns:p14="http://schemas.microsoft.com/office/powerpoint/2010/main" val="241373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Olennaista on ymmärtää, että osakesäästämisen tuotot perustuvat yritysten kykyyn tehdä voittoa. Mitä enemmän voittoa, sitä enemmän osakkeenomistajat vaurastuvat. </a:t>
            </a:r>
          </a:p>
          <a:p>
            <a:r>
              <a:rPr lang="fi-FI" dirty="0"/>
              <a:t>Osakesäästäminen on kannattavaa niin kauan, kun yritykset kykenevät tekemään voittoa. </a:t>
            </a:r>
          </a:p>
        </p:txBody>
      </p:sp>
      <p:sp>
        <p:nvSpPr>
          <p:cNvPr id="4" name="Dian numeron paikkamerkki 3"/>
          <p:cNvSpPr>
            <a:spLocks noGrp="1"/>
          </p:cNvSpPr>
          <p:nvPr>
            <p:ph type="sldNum" sz="quarter" idx="5"/>
          </p:nvPr>
        </p:nvSpPr>
        <p:spPr/>
        <p:txBody>
          <a:bodyPr/>
          <a:lstStyle/>
          <a:p>
            <a:fld id="{17815765-0BA9-9640-A279-94A0ED342D9D}" type="slidenum">
              <a:rPr lang="fi-FI" smtClean="0"/>
              <a:t>3</a:t>
            </a:fld>
            <a:endParaRPr lang="fi-FI"/>
          </a:p>
        </p:txBody>
      </p:sp>
    </p:spTree>
    <p:extLst>
      <p:ext uri="{BB962C8B-B14F-4D97-AF65-F5344CB8AC3E}">
        <p14:creationId xmlns:p14="http://schemas.microsoft.com/office/powerpoint/2010/main" val="293669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Amerikkalainen Jeremy </a:t>
            </a:r>
            <a:r>
              <a:rPr lang="fi-FI" dirty="0" err="1"/>
              <a:t>Siegel</a:t>
            </a:r>
            <a:r>
              <a:rPr lang="fi-FI" dirty="0"/>
              <a:t> selvitti eri omaisuusluokkien inflaatiokorjatun tuoton Yhdysvalloissa vuosina 1802–2012. Kuvio esittää, miten vuonna 1802 omaisuusluokkaan sijoitettu dollari olisi tuottanut, mikäli vuosittaiset tuotot kuten osingot olisi uudelleen sijoitettu kyseiseen omaisuusluokkaan (korkoa korolle siis).</a:t>
            </a:r>
          </a:p>
          <a:p>
            <a:r>
              <a:rPr lang="fi-FI" dirty="0"/>
              <a:t>Kuviossa huomioitavaa:</a:t>
            </a:r>
          </a:p>
          <a:p>
            <a:pPr marL="171450" indent="-171450">
              <a:buFontTx/>
              <a:buChar char="-"/>
            </a:pPr>
            <a:r>
              <a:rPr lang="fi-FI" dirty="0"/>
              <a:t>Osakkeiden arvo heiluu eniten, mutta tuotto on ajoittaisista romahduksista huolimatta ylivoimaisesti paras. </a:t>
            </a:r>
          </a:p>
          <a:p>
            <a:pPr marL="171450" indent="-171450">
              <a:buFontTx/>
              <a:buChar char="-"/>
            </a:pPr>
            <a:r>
              <a:rPr lang="fi-FI" dirty="0"/>
              <a:t>Joukkovelkakirjojen tuotto on noin puolet osakkeista, mutta pitkällä tähtäimellä ero kasvaa valtavaksi korkoa korolle -efektin takia. </a:t>
            </a:r>
          </a:p>
          <a:p>
            <a:pPr marL="171450" indent="-171450">
              <a:buFontTx/>
              <a:buChar char="-"/>
            </a:pPr>
            <a:r>
              <a:rPr lang="fi-FI" dirty="0"/>
              <a:t>Kulta on huono sijoitus, vaikka keinottelemalla sillä voikin tehdä rahaa, koska sen arvo heilahtelee (lyhyellä aikavälillä arvo on epävakaa, pitkällä vakaa)</a:t>
            </a:r>
          </a:p>
          <a:p>
            <a:pPr marL="171450" indent="-171450">
              <a:buFontTx/>
              <a:buChar char="-"/>
            </a:pPr>
            <a:r>
              <a:rPr lang="fi-FI" dirty="0"/>
              <a:t>Käteisen arvoa syö inflaatio, joka oli erityisen voimakasta 1970-luvulla. </a:t>
            </a:r>
          </a:p>
          <a:p>
            <a:pPr marL="171450" indent="-171450">
              <a:buFontTx/>
              <a:buChar char="-"/>
            </a:pPr>
            <a:r>
              <a:rPr lang="fi-FI" dirty="0"/>
              <a:t>Asteikko on logaritminen (10-kantainen)</a:t>
            </a:r>
          </a:p>
          <a:p>
            <a:pPr marL="171450" indent="-171450">
              <a:buFontTx/>
              <a:buChar char="-"/>
            </a:pPr>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4</a:t>
            </a:fld>
            <a:endParaRPr lang="fi-FI"/>
          </a:p>
        </p:txBody>
      </p:sp>
    </p:spTree>
    <p:extLst>
      <p:ext uri="{BB962C8B-B14F-4D97-AF65-F5344CB8AC3E}">
        <p14:creationId xmlns:p14="http://schemas.microsoft.com/office/powerpoint/2010/main" val="35905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Arvo-osuustili on kuin pankkitili, mutta siellä säilytetään rahan sijasta arvopapereita. Arvo-osuustilin rinnalle avataan myös tavallinen pankkitili, jonne siirretään rahaa arvopapereiden ostamista varten. Arvo-osuustilin avaamiseen alaikäiselle tarvitaan huoltajien apua, eikä avaaminen onnistu hetkessä</a:t>
            </a:r>
            <a:r>
              <a:rPr lang="fi-FI"/>
              <a:t>. </a:t>
            </a:r>
          </a:p>
          <a:p>
            <a:endParaRPr lang="fi-FI" dirty="0"/>
          </a:p>
          <a:p>
            <a:r>
              <a:rPr lang="fi-FI" dirty="0"/>
              <a:t>Merkintäkulut peritään rahastoa ostettaessa, lunastuskulut maksetaan kun osuus myydään ja hoitamiskuluja peritään päivittäin. Yleensä kulut ilmoitetaan prosentteina sijoituksesta: 2 % hoitamiskulut tarkoittaa sitä, että rahaston pääomasta maksetaan vuodessa 2 % palkkiona sen hoitajille. 2 % vuosipalkkiota peritään päivittäin 2/365 %.</a:t>
            </a:r>
          </a:p>
          <a:p>
            <a:r>
              <a:rPr lang="fi-FI" dirty="0"/>
              <a:t>Suorat osakeostot voivat tulla rahastoja halvemmiksi, sillä niiden omistamisesta ei tarvitse maksaa. Tosin, jos niillä käy jatkuvasti kauppaa, voivat kulut olla hyvin suuret. </a:t>
            </a:r>
          </a:p>
          <a:p>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5</a:t>
            </a:fld>
            <a:endParaRPr lang="fi-FI"/>
          </a:p>
        </p:txBody>
      </p:sp>
    </p:spTree>
    <p:extLst>
      <p:ext uri="{BB962C8B-B14F-4D97-AF65-F5344CB8AC3E}">
        <p14:creationId xmlns:p14="http://schemas.microsoft.com/office/powerpoint/2010/main" val="107417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28600" indent="-228600">
              <a:buAutoNum type="arabicPeriod"/>
            </a:pPr>
            <a:r>
              <a:rPr lang="fi-FI" dirty="0"/>
              <a:t>Sijoitussuunnitelmaan merkitään mm. tavoitteet ja sijoitushorisontti (kts. moniste)</a:t>
            </a:r>
          </a:p>
          <a:p>
            <a:pPr marL="228600" indent="-228600">
              <a:buAutoNum type="arabicPeriod"/>
            </a:pPr>
            <a:r>
              <a:rPr lang="fi-FI" dirty="0"/>
              <a:t>Jos säästöön tarkoitetut varat laittaa heti sivuun palkasta, kynnys niiden kuluttamiseen on suurempi . </a:t>
            </a:r>
          </a:p>
          <a:p>
            <a:pPr marL="228600" indent="-228600">
              <a:buAutoNum type="arabicPeriod"/>
            </a:pPr>
            <a:r>
              <a:rPr lang="fi-FI" dirty="0"/>
              <a:t>Säästämisen tarkoitus ei ole kituuttaminen vaan elämänlaadun kohentaminen. Säästämisestä pitäisi tulla arkinen elämäntapa. Liian kunnianhimoiset tavoitteet sotivat tätä vastaan. </a:t>
            </a:r>
          </a:p>
          <a:p>
            <a:r>
              <a:rPr lang="fi-FI" dirty="0"/>
              <a:t>4. Joskus pörssissä rytisee. Näin toimiessaan sijoittaja ei menetä yöuniaan. </a:t>
            </a:r>
          </a:p>
        </p:txBody>
      </p:sp>
      <p:sp>
        <p:nvSpPr>
          <p:cNvPr id="4" name="Dian numeron paikkamerkki 3"/>
          <p:cNvSpPr>
            <a:spLocks noGrp="1"/>
          </p:cNvSpPr>
          <p:nvPr>
            <p:ph type="sldNum" sz="quarter" idx="5"/>
          </p:nvPr>
        </p:nvSpPr>
        <p:spPr/>
        <p:txBody>
          <a:bodyPr/>
          <a:lstStyle/>
          <a:p>
            <a:fld id="{17815765-0BA9-9640-A279-94A0ED342D9D}" type="slidenum">
              <a:rPr lang="fi-FI" smtClean="0"/>
              <a:t>6</a:t>
            </a:fld>
            <a:endParaRPr lang="fi-FI"/>
          </a:p>
        </p:txBody>
      </p:sp>
    </p:spTree>
    <p:extLst>
      <p:ext uri="{BB962C8B-B14F-4D97-AF65-F5344CB8AC3E}">
        <p14:creationId xmlns:p14="http://schemas.microsoft.com/office/powerpoint/2010/main" val="525467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Kansi_värillä">
    <p:bg>
      <p:bgPr>
        <a:solidFill>
          <a:schemeClr val="accent1"/>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9616" y="6375522"/>
            <a:ext cx="882074" cy="216048"/>
          </a:xfrm>
          <a:prstGeom prst="rect">
            <a:avLst/>
          </a:prstGeom>
        </p:spPr>
        <p:txBody>
          <a:bodyPr/>
          <a:lstStyle/>
          <a:p>
            <a:fld id="{A8A2535C-B8DA-DC49-8DF4-EEB5B9DCFAA3}" type="datetime1">
              <a:t>17.11.2020</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r>
              <a:rPr lang="fi-FI"/>
              <a:t>Etunimi Sukunimi</a:t>
            </a:r>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p:nvPr>
        </p:nvSpPr>
        <p:spPr>
          <a:xfrm>
            <a:off x="531629" y="3607877"/>
            <a:ext cx="7657780" cy="1133937"/>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3" name="Title 2"/>
          <p:cNvSpPr>
            <a:spLocks noGrp="1"/>
          </p:cNvSpPr>
          <p:nvPr>
            <p:ph type="title"/>
          </p:nvPr>
        </p:nvSpPr>
        <p:spPr>
          <a:xfrm>
            <a:off x="539507" y="904010"/>
            <a:ext cx="9695538" cy="2506426"/>
          </a:xfrm>
        </p:spPr>
        <p:txBody>
          <a:bodyPr anchor="b"/>
          <a:lstStyle>
            <a:lvl1pPr>
              <a:defRPr>
                <a:solidFill>
                  <a:schemeClr val="bg1"/>
                </a:solidFill>
              </a:defRPr>
            </a:lvl1pPr>
          </a:lstStyle>
          <a:p>
            <a:r>
              <a:rPr lang="fi-FI"/>
              <a:t>Muokkaa ots. perustyyl. napsautt.</a:t>
            </a:r>
            <a:endParaRPr lang="en-US"/>
          </a:p>
        </p:txBody>
      </p:sp>
      <p:pic>
        <p:nvPicPr>
          <p:cNvPr id="9" name="Picture 8">
            <a:extLst>
              <a:ext uri="{FF2B5EF4-FFF2-40B4-BE49-F238E27FC236}">
                <a16:creationId xmlns:a16="http://schemas.microsoft.com/office/drawing/2014/main" id="{80DEB45B-E7B8-D94E-8BC2-1220FB7CF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Tree>
    <p:extLst>
      <p:ext uri="{BB962C8B-B14F-4D97-AF65-F5344CB8AC3E}">
        <p14:creationId xmlns:p14="http://schemas.microsoft.com/office/powerpoint/2010/main" val="318697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äysikokoinen_kuva">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a:solidFill>
            <a:schemeClr val="bg1"/>
          </a:solidFill>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lvl1pPr>
          </a:lstStyle>
          <a:p>
            <a:r>
              <a:rPr lang="fi-FI"/>
              <a:t>Lisää kuva napsauttamalla kuvaketta</a:t>
            </a:r>
            <a:endParaRPr lang="en-GB" dirty="0"/>
          </a:p>
        </p:txBody>
      </p:sp>
      <p:sp>
        <p:nvSpPr>
          <p:cNvPr id="2" name="Date Placeholder 1" hidden="1"/>
          <p:cNvSpPr>
            <a:spLocks noGrp="1"/>
          </p:cNvSpPr>
          <p:nvPr>
            <p:ph type="dt" sz="half" idx="10"/>
          </p:nvPr>
        </p:nvSpPr>
        <p:spPr>
          <a:xfrm>
            <a:off x="459616" y="6375522"/>
            <a:ext cx="882074" cy="216048"/>
          </a:xfrm>
          <a:prstGeom prst="rect">
            <a:avLst/>
          </a:prstGeom>
        </p:spPr>
        <p:txBody>
          <a:bodyPr/>
          <a:lstStyle>
            <a:lvl1pPr>
              <a:defRPr>
                <a:noFill/>
              </a:defRPr>
            </a:lvl1pPr>
          </a:lstStyle>
          <a:p>
            <a:fld id="{9C1E3C27-C693-3A47-B0CC-9C99BE3A6056}" type="datetime1">
              <a:t>17.11.2020</a:t>
            </a:fld>
            <a:endParaRPr lang="fi-FI"/>
          </a:p>
        </p:txBody>
      </p:sp>
      <p:sp>
        <p:nvSpPr>
          <p:cNvPr id="3" name="Footer Placeholder 2" hidden="1"/>
          <p:cNvSpPr>
            <a:spLocks noGrp="1"/>
          </p:cNvSpPr>
          <p:nvPr>
            <p:ph type="ftr" sz="quarter" idx="11"/>
          </p:nvPr>
        </p:nvSpPr>
        <p:spPr>
          <a:xfrm>
            <a:off x="1388009" y="6375522"/>
            <a:ext cx="2881313" cy="215899"/>
          </a:xfrm>
          <a:prstGeom prst="rect">
            <a:avLst/>
          </a:prstGeom>
        </p:spPr>
        <p:txBody>
          <a:bodyPr/>
          <a:lstStyle>
            <a:lvl1pPr>
              <a:defRPr>
                <a:noFill/>
              </a:defRPr>
            </a:lvl1pPr>
          </a:lstStyle>
          <a:p>
            <a:r>
              <a:rPr lang="fi-FI"/>
              <a:t>Etunimi Sukunimi</a:t>
            </a:r>
          </a:p>
        </p:txBody>
      </p:sp>
      <p:sp>
        <p:nvSpPr>
          <p:cNvPr id="4" name="Slide Number Placeholder 3" hidden="1"/>
          <p:cNvSpPr>
            <a:spLocks noGrp="1"/>
          </p:cNvSpPr>
          <p:nvPr>
            <p:ph type="sldNum" sz="quarter" idx="12"/>
          </p:nvPr>
        </p:nvSpPr>
        <p:spPr>
          <a:xfrm>
            <a:off x="499531" y="6375522"/>
            <a:ext cx="719137" cy="215900"/>
          </a:xfrm>
          <a:prstGeom prst="rect">
            <a:avLst/>
          </a:prstGeom>
        </p:spPr>
        <p:txBody>
          <a:bodyPr/>
          <a:lstStyle>
            <a:lvl1pPr>
              <a:defRPr>
                <a:noFill/>
              </a:defRPr>
            </a:lvl1pPr>
          </a:lstStyle>
          <a:p>
            <a:fld id="{FFFEBCAA-439F-41B8-BD49-91774E008E46}" type="slidenum">
              <a:rPr lang="fi-FI" smtClean="0"/>
              <a:pPr/>
              <a:t>‹#›</a:t>
            </a:fld>
            <a:endParaRPr lang="fi-FI"/>
          </a:p>
        </p:txBody>
      </p:sp>
    </p:spTree>
    <p:extLst>
      <p:ext uri="{BB962C8B-B14F-4D97-AF65-F5344CB8AC3E}">
        <p14:creationId xmlns:p14="http://schemas.microsoft.com/office/powerpoint/2010/main" val="219151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oletti_otsikkosivu">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1" name="Title 2"/>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6" name="Picture 5">
            <a:extLst>
              <a:ext uri="{FF2B5EF4-FFF2-40B4-BE49-F238E27FC236}">
                <a16:creationId xmlns:a16="http://schemas.microsoft.com/office/drawing/2014/main" id="{143DB670-9BA8-554A-8C8B-61662374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Tree>
    <p:extLst>
      <p:ext uri="{BB962C8B-B14F-4D97-AF65-F5344CB8AC3E}">
        <p14:creationId xmlns:p14="http://schemas.microsoft.com/office/powerpoint/2010/main" val="205193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tsikkosivu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A80F056-C4FA-7348-A02C-E513A7203B1F}"/>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0" name="Title 2">
            <a:extLst>
              <a:ext uri="{FF2B5EF4-FFF2-40B4-BE49-F238E27FC236}">
                <a16:creationId xmlns:a16="http://schemas.microsoft.com/office/drawing/2014/main" id="{05804631-9EEC-7942-9235-E819D6132177}"/>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2" name="Picture 11">
            <a:extLst>
              <a:ext uri="{FF2B5EF4-FFF2-40B4-BE49-F238E27FC236}">
                <a16:creationId xmlns:a16="http://schemas.microsoft.com/office/drawing/2014/main" id="{B91E9AE8-70DA-FF4F-B848-6404DFEEE5F6}"/>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3703422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tsikkosivu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F608FE32-316E-344E-BBC4-55A84AD4D95E}"/>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6" name="Title 2">
            <a:extLst>
              <a:ext uri="{FF2B5EF4-FFF2-40B4-BE49-F238E27FC236}">
                <a16:creationId xmlns:a16="http://schemas.microsoft.com/office/drawing/2014/main" id="{9A1B98FA-CBDC-EE41-BA17-60621AE06E7E}"/>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0" name="Picture 9">
            <a:extLst>
              <a:ext uri="{FF2B5EF4-FFF2-40B4-BE49-F238E27FC236}">
                <a16:creationId xmlns:a16="http://schemas.microsoft.com/office/drawing/2014/main" id="{709593A7-AC33-1C42-BB9C-037E9A5CD010}"/>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616096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tsikkosivu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F608FE32-316E-344E-BBC4-55A84AD4D95E}"/>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6" name="Title 2">
            <a:extLst>
              <a:ext uri="{FF2B5EF4-FFF2-40B4-BE49-F238E27FC236}">
                <a16:creationId xmlns:a16="http://schemas.microsoft.com/office/drawing/2014/main" id="{9A1B98FA-CBDC-EE41-BA17-60621AE06E7E}"/>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0" name="Picture 9">
            <a:extLst>
              <a:ext uri="{FF2B5EF4-FFF2-40B4-BE49-F238E27FC236}">
                <a16:creationId xmlns:a16="http://schemas.microsoft.com/office/drawing/2014/main" id="{709593A7-AC33-1C42-BB9C-037E9A5CD010}"/>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358599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inen_otsikkosivu">
    <p:bg>
      <p:bgPr>
        <a:solidFill>
          <a:srgbClr val="00BCF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5C525B-F72D-CB4C-A499-30356DE83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11CE3E4F-89C9-794F-AFF2-29A82A87FDDD}"/>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C05AA80D-7CBA-C24D-A0AF-A5BBA4A78DF9}"/>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102399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urkoosi_otsikkosivu">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838E52-FA83-B043-9FFB-5629814B7E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63273D20-D105-8B4E-A8C7-C6C758F619C4}"/>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885529FC-CC25-9749-8BA9-E7E17A05D77A}"/>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139509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genta_otsikkosivu">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5857FD-E646-1B44-8255-EF12388BE2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7" name="Subtitle 2">
            <a:extLst>
              <a:ext uri="{FF2B5EF4-FFF2-40B4-BE49-F238E27FC236}">
                <a16:creationId xmlns:a16="http://schemas.microsoft.com/office/drawing/2014/main" id="{8951F8BF-A798-4C4B-B23C-B163769951F5}"/>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9" name="Title 2">
            <a:extLst>
              <a:ext uri="{FF2B5EF4-FFF2-40B4-BE49-F238E27FC236}">
                <a16:creationId xmlns:a16="http://schemas.microsoft.com/office/drawing/2014/main" id="{6D99DC74-F2E6-D345-8B02-B1E44C139E4F}"/>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3750188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ranssi_otsikkosivu">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4B9376-BA9B-2A4A-A8C0-DC60DE303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C178FD2D-C1AC-024F-9204-66FCDF08003B}"/>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0ACA8C3B-B0B6-514C-9E4B-34E2002F2622}"/>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287512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p:bg>
      <p:bgPr>
        <a:solidFill>
          <a:schemeClr val="bg1"/>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9616" y="6375522"/>
            <a:ext cx="882074" cy="216048"/>
          </a:xfrm>
          <a:prstGeom prst="rect">
            <a:avLst/>
          </a:prstGeom>
        </p:spPr>
        <p:txBody>
          <a:bodyPr/>
          <a:lstStyle/>
          <a:p>
            <a:fld id="{70E110F7-09D5-0440-A77B-531B3CBD6C23}" type="datetime1">
              <a:t>17.11.2020</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r>
              <a:rPr lang="fi-FI"/>
              <a:t>Etunimi Sukunimi</a:t>
            </a:r>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hasCustomPrompt="1"/>
          </p:nvPr>
        </p:nvSpPr>
        <p:spPr>
          <a:xfrm>
            <a:off x="531629" y="1570074"/>
            <a:ext cx="7657780" cy="647526"/>
          </a:xfrm>
        </p:spPr>
        <p:txBody>
          <a:bodyPr anchor="t" anchorCtr="0"/>
          <a:lstStyle>
            <a:lvl1pPr marL="0" indent="0" algn="l">
              <a:spcBef>
                <a:spcPts val="800"/>
              </a:spcBef>
              <a:buNone/>
              <a:defRPr sz="2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0" name="Title 2"/>
          <p:cNvSpPr>
            <a:spLocks noGrp="1"/>
          </p:cNvSpPr>
          <p:nvPr>
            <p:ph type="title" hasCustomPrompt="1"/>
          </p:nvPr>
        </p:nvSpPr>
        <p:spPr>
          <a:xfrm>
            <a:off x="539508" y="311729"/>
            <a:ext cx="9695538" cy="1132608"/>
          </a:xfrm>
        </p:spPr>
        <p:txBody>
          <a:bodyPr anchor="b"/>
          <a:lstStyle>
            <a:lvl1pPr>
              <a:defRPr>
                <a:solidFill>
                  <a:schemeClr val="accent1"/>
                </a:solidFill>
              </a:defRPr>
            </a:lvl1pPr>
          </a:lstStyle>
          <a:p>
            <a:r>
              <a:rPr lang="fi-FI"/>
              <a:t>Lisää otsikko</a:t>
            </a:r>
            <a:endParaRPr lang="en-US"/>
          </a:p>
        </p:txBody>
      </p:sp>
      <p:pic>
        <p:nvPicPr>
          <p:cNvPr id="8" name="Picture 7">
            <a:extLst>
              <a:ext uri="{FF2B5EF4-FFF2-40B4-BE49-F238E27FC236}">
                <a16:creationId xmlns:a16="http://schemas.microsoft.com/office/drawing/2014/main" id="{98D00B00-E492-3241-B54C-11E906992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extLst>
      <p:ext uri="{BB962C8B-B14F-4D97-AF65-F5344CB8AC3E}">
        <p14:creationId xmlns:p14="http://schemas.microsoft.com/office/powerpoint/2010/main" val="112677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_ja _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Lisää otsikko</a:t>
            </a:r>
            <a:endParaRPr lang="fi-FI" dirty="0"/>
          </a:p>
        </p:txBody>
      </p:sp>
      <p:sp>
        <p:nvSpPr>
          <p:cNvPr id="3" name="Content Placeholder 2"/>
          <p:cNvSpPr>
            <a:spLocks noGrp="1"/>
          </p:cNvSpPr>
          <p:nvPr>
            <p:ph idx="1" hasCustomPrompt="1"/>
          </p:nvPr>
        </p:nvSpPr>
        <p:spPr/>
        <p:txBody>
          <a:bodyPr/>
          <a:lstStyle>
            <a:lvl1pPr>
              <a:buClr>
                <a:schemeClr val="accent1"/>
              </a:buClr>
              <a:defRPr sz="1800">
                <a:solidFill>
                  <a:schemeClr val="bg2">
                    <a:lumMod val="50000"/>
                  </a:schemeClr>
                </a:solidFill>
              </a:defRPr>
            </a:lvl1pPr>
            <a:lvl2pPr>
              <a:buClr>
                <a:schemeClr val="accent1"/>
              </a:buClr>
              <a:defRPr sz="1800">
                <a:solidFill>
                  <a:schemeClr val="bg2">
                    <a:lumMod val="50000"/>
                  </a:schemeClr>
                </a:solidFill>
              </a:defRPr>
            </a:lvl2pPr>
            <a:lvl3pPr>
              <a:buClr>
                <a:schemeClr val="accent1"/>
              </a:buClr>
              <a:defRPr sz="1800">
                <a:solidFill>
                  <a:schemeClr val="bg2">
                    <a:lumMod val="50000"/>
                  </a:schemeClr>
                </a:solidFill>
              </a:defRPr>
            </a:lvl3pPr>
            <a:lvl4pPr>
              <a:buClr>
                <a:schemeClr val="accent1"/>
              </a:buClr>
              <a:defRPr sz="1800">
                <a:solidFill>
                  <a:schemeClr val="bg2">
                    <a:lumMod val="50000"/>
                  </a:schemeClr>
                </a:solidFill>
              </a:defRPr>
            </a:lvl4pPr>
            <a:lvl5pPr>
              <a:buClr>
                <a:schemeClr val="accent1"/>
              </a:buCl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a:buClr>
                <a:srgbClr val="37116F"/>
              </a:buClr>
              <a:defRPr sz="1400">
                <a:solidFill>
                  <a:schemeClr val="bg2">
                    <a:lumMod val="50000"/>
                  </a:schemeClr>
                </a:solidFill>
              </a:defRPr>
            </a:lvl9p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p>
          <a:p>
            <a:pPr lvl="5"/>
            <a:r>
              <a:rPr lang="fi-FI"/>
              <a:t>kuudes taso</a:t>
            </a:r>
          </a:p>
          <a:p>
            <a:pPr lvl="6"/>
            <a:r>
              <a:rPr lang="fi-FI"/>
              <a:t>seitsemäs taso </a:t>
            </a:r>
          </a:p>
          <a:p>
            <a:pPr lvl="7"/>
            <a:r>
              <a:rPr lang="fi-FI"/>
              <a:t>kahdeksas taso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extLst>
      <p:ext uri="{BB962C8B-B14F-4D97-AF65-F5344CB8AC3E}">
        <p14:creationId xmlns:p14="http://schemas.microsoft.com/office/powerpoint/2010/main" val="288535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ksi_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Lisää otsikko</a:t>
            </a:r>
          </a:p>
        </p:txBody>
      </p:sp>
      <p:sp>
        <p:nvSpPr>
          <p:cNvPr id="3" name="Content Placeholder 2"/>
          <p:cNvSpPr>
            <a:spLocks noGrp="1"/>
          </p:cNvSpPr>
          <p:nvPr>
            <p:ph sz="half" idx="1" hasCustomPrompt="1"/>
          </p:nvPr>
        </p:nvSpPr>
        <p:spPr>
          <a:xfrm>
            <a:off x="498764" y="1655089"/>
            <a:ext cx="5403272" cy="4464050"/>
          </a:xfrm>
        </p:spPr>
        <p:txBody>
          <a:bodyPr/>
          <a:lstStyle>
            <a:lvl1pPr>
              <a:defRPr sz="1800">
                <a:solidFill>
                  <a:schemeClr val="bg2">
                    <a:lumMod val="50000"/>
                  </a:schemeClr>
                </a:solidFill>
              </a:defRPr>
            </a:lvl1pPr>
            <a:lvl2pPr>
              <a:defRPr sz="1800">
                <a:solidFill>
                  <a:schemeClr val="bg2">
                    <a:lumMod val="50000"/>
                  </a:schemeClr>
                </a:solidFill>
              </a:defRPr>
            </a:lvl2pPr>
            <a:lvl3pPr>
              <a:defRPr sz="18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marL="1878012" indent="0">
              <a:buNone/>
              <a:defRPr sz="1800">
                <a:solidFill>
                  <a:schemeClr val="bg2">
                    <a:lumMod val="50000"/>
                  </a:schemeClr>
                </a:solidFill>
              </a:defRPr>
            </a:lvl9pPr>
          </a:lstStyle>
          <a:p>
            <a:pPr lvl="0"/>
            <a:r>
              <a:rPr lang="fi-FI"/>
              <a:t>Lisää sisätöä</a:t>
            </a:r>
          </a:p>
          <a:p>
            <a:pPr lvl="1"/>
            <a:r>
              <a:rPr lang="fi-FI"/>
              <a:t>toinen taso</a:t>
            </a:r>
          </a:p>
          <a:p>
            <a:pPr lvl="2"/>
            <a:r>
              <a:rPr lang="fi-FI"/>
              <a:t>kolmas taso</a:t>
            </a:r>
          </a:p>
          <a:p>
            <a:pPr lvl="3"/>
            <a:r>
              <a:rPr lang="fi-FI"/>
              <a:t>neljäs taso</a:t>
            </a:r>
          </a:p>
          <a:p>
            <a:pPr lvl="4"/>
            <a:r>
              <a:rPr lang="fi-FI"/>
              <a:t>viides taso</a:t>
            </a:r>
          </a:p>
        </p:txBody>
      </p:sp>
      <p:sp>
        <p:nvSpPr>
          <p:cNvPr id="4" name="Content Placeholder 3"/>
          <p:cNvSpPr>
            <a:spLocks noGrp="1"/>
          </p:cNvSpPr>
          <p:nvPr>
            <p:ph sz="half" idx="2" hasCustomPrompt="1"/>
          </p:nvPr>
        </p:nvSpPr>
        <p:spPr>
          <a:xfrm>
            <a:off x="6244936" y="1634307"/>
            <a:ext cx="5413664" cy="4464050"/>
          </a:xfrm>
        </p:spPr>
        <p:txBody>
          <a:bodyPr/>
          <a:lstStyle>
            <a:lvl1pPr>
              <a:buClr>
                <a:schemeClr val="accent1"/>
              </a:buClr>
              <a:defRPr sz="1800">
                <a:solidFill>
                  <a:schemeClr val="bg2">
                    <a:lumMod val="50000"/>
                  </a:schemeClr>
                </a:solidFill>
              </a:defRPr>
            </a:lvl1pPr>
            <a:lvl2pPr>
              <a:buClr>
                <a:schemeClr val="accent1"/>
              </a:buClr>
              <a:defRPr sz="1800">
                <a:solidFill>
                  <a:schemeClr val="bg2">
                    <a:lumMod val="50000"/>
                  </a:schemeClr>
                </a:solidFill>
              </a:defRPr>
            </a:lvl2pPr>
            <a:lvl3pPr>
              <a:buClr>
                <a:schemeClr val="accent1"/>
              </a:buClr>
              <a:defRPr sz="1800">
                <a:solidFill>
                  <a:schemeClr val="bg2">
                    <a:lumMod val="50000"/>
                  </a:schemeClr>
                </a:solidFill>
              </a:defRPr>
            </a:lvl3pPr>
            <a:lvl4pPr>
              <a:buClr>
                <a:schemeClr val="accent1"/>
              </a:buClr>
              <a:defRPr sz="1800">
                <a:solidFill>
                  <a:schemeClr val="bg2">
                    <a:lumMod val="50000"/>
                  </a:schemeClr>
                </a:solidFill>
              </a:defRPr>
            </a:lvl4pPr>
            <a:lvl5pPr>
              <a:buClr>
                <a:schemeClr val="accent1"/>
              </a:buCl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a:defRPr sz="1800">
                <a:solidFill>
                  <a:schemeClr val="bg2">
                    <a:lumMod val="50000"/>
                  </a:schemeClr>
                </a:solidFill>
              </a:defRPr>
            </a:lvl9p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04838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avio_ja_palsta">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6F38EBE-329F-AD48-BDB0-35C13D3170B4}"/>
              </a:ext>
            </a:extLst>
          </p:cNvPr>
          <p:cNvSpPr>
            <a:spLocks noGrp="1"/>
          </p:cNvSpPr>
          <p:nvPr>
            <p:ph sz="quarter" idx="14" hasCustomPrompt="1"/>
          </p:nvPr>
        </p:nvSpPr>
        <p:spPr>
          <a:xfrm>
            <a:off x="496888" y="1633538"/>
            <a:ext cx="7127875" cy="4464050"/>
          </a:xfrm>
        </p:spPr>
        <p:txBody>
          <a:bodyPr/>
          <a:lstStyle/>
          <a:p>
            <a:pPr lvl="0"/>
            <a:r>
              <a:rPr lang="en-US"/>
              <a:t>Lisää sisältöä klikkaamalla ikonia</a:t>
            </a:r>
            <a:endParaRPr lang="fi-FI"/>
          </a:p>
        </p:txBody>
      </p:sp>
      <p:sp>
        <p:nvSpPr>
          <p:cNvPr id="2" name="Title 1"/>
          <p:cNvSpPr>
            <a:spLocks noGrp="1"/>
          </p:cNvSpPr>
          <p:nvPr>
            <p:ph type="title" hasCustomPrompt="1"/>
          </p:nvPr>
        </p:nvSpPr>
        <p:spPr/>
        <p:txBody>
          <a:bodyPr/>
          <a:lstStyle/>
          <a:p>
            <a:r>
              <a:rPr lang="fi-FI"/>
              <a:t>Lisää otsikko</a:t>
            </a:r>
          </a:p>
        </p:txBody>
      </p:sp>
      <p:sp>
        <p:nvSpPr>
          <p:cNvPr id="4" name="Content Placeholder 3"/>
          <p:cNvSpPr>
            <a:spLocks noGrp="1"/>
          </p:cNvSpPr>
          <p:nvPr>
            <p:ph sz="half" idx="2" hasCustomPrompt="1"/>
          </p:nvPr>
        </p:nvSpPr>
        <p:spPr>
          <a:xfrm>
            <a:off x="7913340" y="1634307"/>
            <a:ext cx="3776433" cy="4464050"/>
          </a:xfrm>
        </p:spPr>
        <p:txBody>
          <a:body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64338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ksi_palstaa_ja_apuotsiko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8374" y="1634307"/>
            <a:ext cx="532029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4" name="Content Placeholder 3"/>
          <p:cNvSpPr>
            <a:spLocks noGrp="1"/>
          </p:cNvSpPr>
          <p:nvPr>
            <p:ph sz="half" idx="2"/>
          </p:nvPr>
        </p:nvSpPr>
        <p:spPr>
          <a:xfrm>
            <a:off x="488374" y="2065807"/>
            <a:ext cx="5320290"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hasCustomPrompt="1"/>
          </p:nvPr>
        </p:nvSpPr>
        <p:spPr>
          <a:xfrm>
            <a:off x="6383338" y="1634307"/>
            <a:ext cx="5285654"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6" name="Content Placeholder 5"/>
          <p:cNvSpPr>
            <a:spLocks noGrp="1"/>
          </p:cNvSpPr>
          <p:nvPr>
            <p:ph sz="quarter" idx="4"/>
          </p:nvPr>
        </p:nvSpPr>
        <p:spPr>
          <a:xfrm>
            <a:off x="6383338" y="2065807"/>
            <a:ext cx="5285653"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itle 9"/>
          <p:cNvSpPr>
            <a:spLocks noGrp="1"/>
          </p:cNvSpPr>
          <p:nvPr>
            <p:ph type="title" hasCustomPrompt="1"/>
          </p:nvPr>
        </p:nvSpPr>
        <p:spPr/>
        <p:txBody>
          <a:bodyPr/>
          <a:lstStyle>
            <a:lvl1pPr>
              <a:defRPr>
                <a:solidFill>
                  <a:srgbClr val="37116F"/>
                </a:solidFill>
              </a:defRPr>
            </a:lvl1pPr>
          </a:lstStyle>
          <a:p>
            <a:r>
              <a:rPr lang="fi-FI"/>
              <a:t>Lisää otsikko</a:t>
            </a:r>
            <a:endParaRPr lang="en-GB"/>
          </a:p>
        </p:txBody>
      </p:sp>
    </p:spTree>
    <p:extLst>
      <p:ext uri="{BB962C8B-B14F-4D97-AF65-F5344CB8AC3E}">
        <p14:creationId xmlns:p14="http://schemas.microsoft.com/office/powerpoint/2010/main" val="364371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lme_palstaa_ja_apuotsiko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8374" y="1634307"/>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4" name="Content Placeholder 3"/>
          <p:cNvSpPr>
            <a:spLocks noGrp="1"/>
          </p:cNvSpPr>
          <p:nvPr>
            <p:ph sz="half" idx="2"/>
          </p:nvPr>
        </p:nvSpPr>
        <p:spPr>
          <a:xfrm>
            <a:off x="488373" y="2065807"/>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itle 9"/>
          <p:cNvSpPr>
            <a:spLocks noGrp="1"/>
          </p:cNvSpPr>
          <p:nvPr>
            <p:ph type="title" hasCustomPrompt="1"/>
          </p:nvPr>
        </p:nvSpPr>
        <p:spPr/>
        <p:txBody>
          <a:bodyPr/>
          <a:lstStyle>
            <a:lvl1pPr>
              <a:defRPr>
                <a:solidFill>
                  <a:srgbClr val="37116F"/>
                </a:solidFill>
              </a:defRPr>
            </a:lvl1pPr>
          </a:lstStyle>
          <a:p>
            <a:r>
              <a:rPr lang="fi-FI"/>
              <a:t>Lisää otsikko</a:t>
            </a:r>
            <a:endParaRPr lang="en-GB"/>
          </a:p>
        </p:txBody>
      </p:sp>
      <p:sp>
        <p:nvSpPr>
          <p:cNvPr id="7" name="Text Placeholder 2">
            <a:extLst>
              <a:ext uri="{FF2B5EF4-FFF2-40B4-BE49-F238E27FC236}">
                <a16:creationId xmlns:a16="http://schemas.microsoft.com/office/drawing/2014/main" id="{12E8D385-EFE4-472C-A4C2-270A4143DEB6}"/>
              </a:ext>
            </a:extLst>
          </p:cNvPr>
          <p:cNvSpPr>
            <a:spLocks noGrp="1"/>
          </p:cNvSpPr>
          <p:nvPr>
            <p:ph type="body" idx="10" hasCustomPrompt="1"/>
          </p:nvPr>
        </p:nvSpPr>
        <p:spPr>
          <a:xfrm>
            <a:off x="4371974" y="1639839"/>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8" name="Content Placeholder 3">
            <a:extLst>
              <a:ext uri="{FF2B5EF4-FFF2-40B4-BE49-F238E27FC236}">
                <a16:creationId xmlns:a16="http://schemas.microsoft.com/office/drawing/2014/main" id="{53C806C4-CAC2-4E69-BE23-093DBC4EF200}"/>
              </a:ext>
            </a:extLst>
          </p:cNvPr>
          <p:cNvSpPr>
            <a:spLocks noGrp="1"/>
          </p:cNvSpPr>
          <p:nvPr>
            <p:ph sz="half" idx="11"/>
          </p:nvPr>
        </p:nvSpPr>
        <p:spPr>
          <a:xfrm>
            <a:off x="4371974" y="2065807"/>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Text Placeholder 2">
            <a:extLst>
              <a:ext uri="{FF2B5EF4-FFF2-40B4-BE49-F238E27FC236}">
                <a16:creationId xmlns:a16="http://schemas.microsoft.com/office/drawing/2014/main" id="{2FC9295F-66FC-4AAD-8031-A486CAAAD0D4}"/>
              </a:ext>
            </a:extLst>
          </p:cNvPr>
          <p:cNvSpPr>
            <a:spLocks noGrp="1"/>
          </p:cNvSpPr>
          <p:nvPr>
            <p:ph type="body" idx="12" hasCustomPrompt="1"/>
          </p:nvPr>
        </p:nvSpPr>
        <p:spPr>
          <a:xfrm>
            <a:off x="8255575" y="1639839"/>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11" name="Content Placeholder 3">
            <a:extLst>
              <a:ext uri="{FF2B5EF4-FFF2-40B4-BE49-F238E27FC236}">
                <a16:creationId xmlns:a16="http://schemas.microsoft.com/office/drawing/2014/main" id="{486E9234-CA59-4744-ACB8-91E2DB35ACA0}"/>
              </a:ext>
            </a:extLst>
          </p:cNvPr>
          <p:cNvSpPr>
            <a:spLocks noGrp="1"/>
          </p:cNvSpPr>
          <p:nvPr>
            <p:ph sz="half" idx="13"/>
          </p:nvPr>
        </p:nvSpPr>
        <p:spPr>
          <a:xfrm>
            <a:off x="8255574" y="2071339"/>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39324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lkkä_otsikko">
    <p:spTree>
      <p:nvGrpSpPr>
        <p:cNvPr id="1" name=""/>
        <p:cNvGrpSpPr/>
        <p:nvPr/>
      </p:nvGrpSpPr>
      <p:grpSpPr>
        <a:xfrm>
          <a:off x="0" y="0"/>
          <a:ext cx="0" cy="0"/>
          <a:chOff x="0" y="0"/>
          <a:chExt cx="0" cy="0"/>
        </a:xfrm>
      </p:grpSpPr>
      <p:sp>
        <p:nvSpPr>
          <p:cNvPr id="10" name="Title 2"/>
          <p:cNvSpPr>
            <a:spLocks noGrp="1"/>
          </p:cNvSpPr>
          <p:nvPr>
            <p:ph type="title" hasCustomPrompt="1"/>
          </p:nvPr>
        </p:nvSpPr>
        <p:spPr>
          <a:xfrm>
            <a:off x="539508" y="311729"/>
            <a:ext cx="9695538" cy="1132608"/>
          </a:xfrm>
        </p:spPr>
        <p:txBody>
          <a:bodyPr anchor="b"/>
          <a:lstStyle>
            <a:lvl1pPr>
              <a:defRPr>
                <a:solidFill>
                  <a:srgbClr val="37116F"/>
                </a:solidFill>
              </a:defRPr>
            </a:lvl1pPr>
          </a:lstStyle>
          <a:p>
            <a:r>
              <a:rPr lang="fi-FI"/>
              <a:t>Lisää otsikko</a:t>
            </a:r>
            <a:endParaRPr lang="en-US"/>
          </a:p>
        </p:txBody>
      </p:sp>
    </p:spTree>
    <p:extLst>
      <p:ext uri="{BB962C8B-B14F-4D97-AF65-F5344CB8AC3E}">
        <p14:creationId xmlns:p14="http://schemas.microsoft.com/office/powerpoint/2010/main" val="331947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_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01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943" y="358412"/>
            <a:ext cx="11217442" cy="1108923"/>
          </a:xfrm>
          <a:prstGeom prst="rect">
            <a:avLst/>
          </a:prstGeom>
        </p:spPr>
        <p:txBody>
          <a:bodyPr vert="horz" lIns="0" tIns="36000" rIns="0" bIns="0" rtlCol="0" anchor="ctr" anchorCtr="0">
            <a:noAutofit/>
          </a:bodyPr>
          <a:lstStyle/>
          <a:p>
            <a:r>
              <a:rPr lang="fi-FI"/>
              <a:t>Lisää otsikko</a:t>
            </a:r>
            <a:endParaRPr lang="fi-FI" dirty="0"/>
          </a:p>
        </p:txBody>
      </p:sp>
      <p:sp>
        <p:nvSpPr>
          <p:cNvPr id="3" name="Text Placeholder 2"/>
          <p:cNvSpPr>
            <a:spLocks noGrp="1"/>
          </p:cNvSpPr>
          <p:nvPr>
            <p:ph type="body" idx="1"/>
          </p:nvPr>
        </p:nvSpPr>
        <p:spPr>
          <a:xfrm>
            <a:off x="497943" y="1615613"/>
            <a:ext cx="11219135" cy="4464595"/>
          </a:xfrm>
          <a:prstGeom prst="rect">
            <a:avLst/>
          </a:prstGeom>
        </p:spPr>
        <p:txBody>
          <a:bodyPr vert="horz" lIns="0" tIns="0" rIns="0" bIns="0" rtlCol="0" anchor="t" anchorCtr="0">
            <a:noAutofit/>
          </a:bodyPr>
          <a:lstStyle/>
          <a:p>
            <a:pPr lvl="0"/>
            <a:r>
              <a:rPr lang="fi-FI" noProof="0"/>
              <a:t>Lisää sisältöä</a:t>
            </a:r>
          </a:p>
          <a:p>
            <a:pPr lvl="1"/>
            <a:r>
              <a:rPr lang="fi-FI" noProof="0"/>
              <a:t>toinen taso</a:t>
            </a:r>
          </a:p>
          <a:p>
            <a:pPr lvl="2"/>
            <a:r>
              <a:rPr lang="fi-FI" noProof="0"/>
              <a:t>kolmas taso</a:t>
            </a:r>
          </a:p>
          <a:p>
            <a:pPr lvl="3"/>
            <a:r>
              <a:rPr lang="fi-FI" noProof="0"/>
              <a:t>neljäs taso</a:t>
            </a:r>
          </a:p>
          <a:p>
            <a:pPr lvl="4"/>
            <a:r>
              <a:rPr lang="fi-FI" noProof="0"/>
              <a:t>viides taso</a:t>
            </a:r>
          </a:p>
          <a:p>
            <a:pPr lvl="5"/>
            <a:r>
              <a:rPr lang="fi-FI" noProof="0"/>
              <a:t>kuudes taso</a:t>
            </a:r>
          </a:p>
          <a:p>
            <a:pPr lvl="6"/>
            <a:r>
              <a:rPr lang="fi-FI" noProof="0"/>
              <a:t>seitsemäs taso </a:t>
            </a:r>
          </a:p>
          <a:p>
            <a:pPr lvl="7"/>
            <a:r>
              <a:rPr lang="fi-FI" noProof="0"/>
              <a:t>kahdeksas taso</a:t>
            </a:r>
          </a:p>
          <a:p>
            <a:pPr lvl="7"/>
            <a:endParaRPr lang="fi-FI" noProof="0"/>
          </a:p>
        </p:txBody>
      </p:sp>
      <p:sp>
        <p:nvSpPr>
          <p:cNvPr id="19" name="(c)" hidden="1"/>
          <p:cNvSpPr txBox="1"/>
          <p:nvPr/>
        </p:nvSpPr>
        <p:spPr>
          <a:xfrm>
            <a:off x="11991132" y="6885384"/>
            <a:ext cx="200376"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fingrid</a:t>
            </a:r>
            <a:endParaRPr lang="en-GB" sz="200" dirty="0" err="1">
              <a:solidFill>
                <a:schemeClr val="bg1"/>
              </a:solidFill>
            </a:endParaRPr>
          </a:p>
        </p:txBody>
      </p:sp>
      <p:pic>
        <p:nvPicPr>
          <p:cNvPr id="7" name="Picture 6">
            <a:extLst>
              <a:ext uri="{FF2B5EF4-FFF2-40B4-BE49-F238E27FC236}">
                <a16:creationId xmlns:a16="http://schemas.microsoft.com/office/drawing/2014/main" id="{C0DE1883-6FBE-2846-806D-CEB0E26D8F0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extLst>
      <p:ext uri="{BB962C8B-B14F-4D97-AF65-F5344CB8AC3E}">
        <p14:creationId xmlns:p14="http://schemas.microsoft.com/office/powerpoint/2010/main" val="582499961"/>
      </p:ext>
    </p:extLst>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43" r:id="rId9"/>
    <p:sldLayoutId id="2147484644" r:id="rId10"/>
    <p:sldLayoutId id="2147484645" r:id="rId11"/>
    <p:sldLayoutId id="2147484646" r:id="rId12"/>
    <p:sldLayoutId id="2147484647" r:id="rId13"/>
    <p:sldLayoutId id="2147484648" r:id="rId14"/>
    <p:sldLayoutId id="2147484649" r:id="rId15"/>
    <p:sldLayoutId id="2147484650" r:id="rId16"/>
    <p:sldLayoutId id="2147484651" r:id="rId17"/>
    <p:sldLayoutId id="2147484652" r:id="rId18"/>
  </p:sldLayoutIdLst>
  <p:hf sldNum="0" hdr="0" ftr="0" dt="0"/>
  <p:txStyles>
    <p:titleStyle>
      <a:lvl1pPr algn="l" defTabSz="914400" rtl="0" eaLnBrk="1" latinLnBrk="0" hangingPunct="1">
        <a:lnSpc>
          <a:spcPct val="85000"/>
        </a:lnSpc>
        <a:spcBef>
          <a:spcPct val="0"/>
        </a:spcBef>
        <a:buNone/>
        <a:defRPr sz="3500" b="1" kern="1200">
          <a:solidFill>
            <a:srgbClr val="37116F"/>
          </a:solidFill>
          <a:latin typeface="+mj-lt"/>
          <a:ea typeface="+mj-ea"/>
          <a:cs typeface="+mj-cs"/>
        </a:defRPr>
      </a:lvl1pPr>
    </p:titleStyle>
    <p:bodyStyle>
      <a:lvl1pPr marL="285750" indent="-28575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1pPr>
      <a:lvl2pPr marL="266700" indent="-26670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2pPr>
      <a:lvl3pPr marL="539750" indent="-27305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3pPr>
      <a:lvl4pPr marL="806450" indent="-26670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4pPr>
      <a:lvl5pPr marL="1071563" indent="-265113"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5pPr>
      <a:lvl6pPr marL="1346200" indent="-274638"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6pPr>
      <a:lvl7pPr marL="1612900" indent="-2667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7pPr>
      <a:lvl8pPr marL="1898650" indent="-28575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8pPr>
      <a:lvl9pPr marL="1878012" indent="0" algn="l" defTabSz="914400" rtl="0" eaLnBrk="1" latinLnBrk="0" hangingPunct="1">
        <a:lnSpc>
          <a:spcPct val="100000"/>
        </a:lnSpc>
        <a:spcBef>
          <a:spcPts val="1000"/>
        </a:spcBef>
        <a:buClr>
          <a:schemeClr val="accent1"/>
        </a:buClr>
        <a:buFont typeface="Arial" panose="020B0604020202020204" pitchFamily="34" charset="0"/>
        <a:buNone/>
        <a:defRPr sz="1800" kern="1200">
          <a:solidFill>
            <a:schemeClr val="bg2">
              <a:lumMod val="50000"/>
            </a:schemeClr>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DcVzSEQPf6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B119D152-F20E-49EC-BE78-02745C94B9E3}"/>
              </a:ext>
            </a:extLst>
          </p:cNvPr>
          <p:cNvSpPr>
            <a:spLocks noGrp="1"/>
          </p:cNvSpPr>
          <p:nvPr>
            <p:ph type="subTitle" idx="1"/>
          </p:nvPr>
        </p:nvSpPr>
        <p:spPr/>
        <p:txBody>
          <a:bodyPr/>
          <a:lstStyle/>
          <a:p>
            <a:r>
              <a:rPr lang="fi-FI" dirty="0"/>
              <a:t>Sijoitussuunnitelman tekeminen </a:t>
            </a:r>
          </a:p>
        </p:txBody>
      </p:sp>
      <p:sp>
        <p:nvSpPr>
          <p:cNvPr id="3" name="Otsikko 2">
            <a:extLst>
              <a:ext uri="{FF2B5EF4-FFF2-40B4-BE49-F238E27FC236}">
                <a16:creationId xmlns:a16="http://schemas.microsoft.com/office/drawing/2014/main" id="{8791E095-370A-43F6-8815-3D1E4CD49F99}"/>
              </a:ext>
            </a:extLst>
          </p:cNvPr>
          <p:cNvSpPr>
            <a:spLocks noGrp="1"/>
          </p:cNvSpPr>
          <p:nvPr>
            <p:ph type="title"/>
          </p:nvPr>
        </p:nvSpPr>
        <p:spPr/>
        <p:txBody>
          <a:bodyPr/>
          <a:lstStyle/>
          <a:p>
            <a:r>
              <a:rPr lang="fi-FI" dirty="0"/>
              <a:t>Sijoittajakoulu #2</a:t>
            </a:r>
          </a:p>
        </p:txBody>
      </p:sp>
    </p:spTree>
    <p:extLst>
      <p:ext uri="{BB962C8B-B14F-4D97-AF65-F5344CB8AC3E}">
        <p14:creationId xmlns:p14="http://schemas.microsoft.com/office/powerpoint/2010/main" val="235012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7FCD6C2C-D5F7-1841-BE71-08036676403F}"/>
              </a:ext>
            </a:extLst>
          </p:cNvPr>
          <p:cNvSpPr>
            <a:spLocks noGrp="1"/>
          </p:cNvSpPr>
          <p:nvPr>
            <p:ph type="body" idx="1"/>
          </p:nvPr>
        </p:nvSpPr>
        <p:spPr/>
        <p:txBody>
          <a:bodyPr/>
          <a:lstStyle/>
          <a:p>
            <a:r>
              <a:rPr lang="fi-FI" sz="2800" b="1" dirty="0">
                <a:solidFill>
                  <a:schemeClr val="bg2">
                    <a:lumMod val="50000"/>
                  </a:schemeClr>
                </a:solidFill>
              </a:rPr>
              <a:t>Uhkapeli</a:t>
            </a:r>
            <a:r>
              <a:rPr lang="fi-FI" sz="2800" b="1" dirty="0">
                <a:solidFill>
                  <a:schemeClr val="tx2"/>
                </a:solidFill>
              </a:rPr>
              <a:t> </a:t>
            </a:r>
          </a:p>
        </p:txBody>
      </p:sp>
      <p:sp>
        <p:nvSpPr>
          <p:cNvPr id="7" name="Tekstin paikkamerkki 6">
            <a:extLst>
              <a:ext uri="{FF2B5EF4-FFF2-40B4-BE49-F238E27FC236}">
                <a16:creationId xmlns:a16="http://schemas.microsoft.com/office/drawing/2014/main" id="{B5788460-096D-5149-BF06-1B62FFD4EC05}"/>
              </a:ext>
            </a:extLst>
          </p:cNvPr>
          <p:cNvSpPr>
            <a:spLocks noGrp="1"/>
          </p:cNvSpPr>
          <p:nvPr>
            <p:ph sz="half" idx="2"/>
          </p:nvPr>
        </p:nvSpPr>
        <p:spPr/>
        <p:txBody>
          <a:bodyPr>
            <a:normAutofit/>
          </a:bodyPr>
          <a:lstStyle/>
          <a:p>
            <a:pPr marL="285750" indent="-285750">
              <a:buFont typeface="Arial" panose="020B0604020202020204" pitchFamily="34" charset="0"/>
              <a:buChar char="•"/>
            </a:pPr>
            <a:r>
              <a:rPr lang="fi-FI" b="1" dirty="0"/>
              <a:t>Nollasummapeliä</a:t>
            </a:r>
            <a:r>
              <a:rPr lang="fi-FI" dirty="0"/>
              <a:t>: kun yksi voittaa, toinen häviää</a:t>
            </a:r>
          </a:p>
          <a:p>
            <a:pPr marL="285750" indent="-285750">
              <a:buFont typeface="Arial" panose="020B0604020202020204" pitchFamily="34" charset="0"/>
              <a:buChar char="•"/>
            </a:pPr>
            <a:r>
              <a:rPr lang="fi-FI" dirty="0"/>
              <a:t>Uhkapelin </a:t>
            </a:r>
            <a:r>
              <a:rPr lang="fi-FI" b="1" dirty="0"/>
              <a:t>odotusarvo</a:t>
            </a:r>
            <a:r>
              <a:rPr lang="fi-FI" dirty="0"/>
              <a:t> on yleensä negatiivinen</a:t>
            </a:r>
          </a:p>
          <a:p>
            <a:pPr marL="285750" indent="-285750">
              <a:buFont typeface="Arial" panose="020B0604020202020204" pitchFamily="34" charset="0"/>
              <a:buChar char="•"/>
            </a:pPr>
            <a:r>
              <a:rPr lang="fi-FI" b="1" dirty="0"/>
              <a:t>Esimerkkejä</a:t>
            </a:r>
            <a:r>
              <a:rPr lang="fi-FI" dirty="0"/>
              <a:t>: lotto, pokeri, ruletti, </a:t>
            </a:r>
            <a:r>
              <a:rPr lang="fi-FI" dirty="0" err="1"/>
              <a:t>keno</a:t>
            </a:r>
            <a:r>
              <a:rPr lang="fi-FI" dirty="0"/>
              <a:t>, pelikoneet</a:t>
            </a:r>
          </a:p>
        </p:txBody>
      </p:sp>
      <p:sp>
        <p:nvSpPr>
          <p:cNvPr id="2" name="Otsikko 1">
            <a:extLst>
              <a:ext uri="{FF2B5EF4-FFF2-40B4-BE49-F238E27FC236}">
                <a16:creationId xmlns:a16="http://schemas.microsoft.com/office/drawing/2014/main" id="{D6A5DD5E-4C22-084D-AE6A-AF8300A39DA4}"/>
              </a:ext>
            </a:extLst>
          </p:cNvPr>
          <p:cNvSpPr>
            <a:spLocks noGrp="1"/>
          </p:cNvSpPr>
          <p:nvPr>
            <p:ph type="title"/>
          </p:nvPr>
        </p:nvSpPr>
        <p:spPr/>
        <p:txBody>
          <a:bodyPr/>
          <a:lstStyle/>
          <a:p>
            <a:r>
              <a:rPr lang="fi-FI" dirty="0"/>
              <a:t>Onko sijoittaminen uhkapeliä?</a:t>
            </a:r>
          </a:p>
        </p:txBody>
      </p:sp>
      <p:sp>
        <p:nvSpPr>
          <p:cNvPr id="5" name="Tekstin paikkamerkki 4">
            <a:extLst>
              <a:ext uri="{FF2B5EF4-FFF2-40B4-BE49-F238E27FC236}">
                <a16:creationId xmlns:a16="http://schemas.microsoft.com/office/drawing/2014/main" id="{6871C7A2-5220-4346-982A-77D2CB2816A9}"/>
              </a:ext>
            </a:extLst>
          </p:cNvPr>
          <p:cNvSpPr>
            <a:spLocks noGrp="1"/>
          </p:cNvSpPr>
          <p:nvPr>
            <p:ph type="body" idx="10"/>
          </p:nvPr>
        </p:nvSpPr>
        <p:spPr/>
        <p:txBody>
          <a:bodyPr/>
          <a:lstStyle/>
          <a:p>
            <a:r>
              <a:rPr lang="fi-FI" sz="2800" b="1" dirty="0">
                <a:solidFill>
                  <a:schemeClr val="bg2">
                    <a:lumMod val="50000"/>
                  </a:schemeClr>
                </a:solidFill>
              </a:rPr>
              <a:t>Keinottelu </a:t>
            </a:r>
          </a:p>
        </p:txBody>
      </p:sp>
      <p:sp>
        <p:nvSpPr>
          <p:cNvPr id="8" name="Tekstin paikkamerkki 7">
            <a:extLst>
              <a:ext uri="{FF2B5EF4-FFF2-40B4-BE49-F238E27FC236}">
                <a16:creationId xmlns:a16="http://schemas.microsoft.com/office/drawing/2014/main" id="{0A317856-BBD9-454E-A466-AC2F8E8191FB}"/>
              </a:ext>
            </a:extLst>
          </p:cNvPr>
          <p:cNvSpPr>
            <a:spLocks noGrp="1"/>
          </p:cNvSpPr>
          <p:nvPr>
            <p:ph sz="half" idx="11"/>
          </p:nvPr>
        </p:nvSpPr>
        <p:spPr/>
        <p:txBody>
          <a:bodyPr>
            <a:normAutofit/>
          </a:bodyPr>
          <a:lstStyle/>
          <a:p>
            <a:pPr marL="285750" indent="-285750">
              <a:buFont typeface="Arial" panose="020B0604020202020204" pitchFamily="34" charset="0"/>
              <a:buChar char="•"/>
            </a:pPr>
            <a:r>
              <a:rPr lang="fi-FI" dirty="0"/>
              <a:t>Keinottelun</a:t>
            </a:r>
            <a:r>
              <a:rPr lang="fi-FI" b="1" dirty="0"/>
              <a:t> </a:t>
            </a:r>
            <a:r>
              <a:rPr lang="fi-FI" dirty="0"/>
              <a:t>tuotot</a:t>
            </a:r>
            <a:r>
              <a:rPr lang="fi-FI" b="1" dirty="0"/>
              <a:t> </a:t>
            </a:r>
            <a:r>
              <a:rPr lang="fi-FI" dirty="0"/>
              <a:t>perustuvat </a:t>
            </a:r>
            <a:r>
              <a:rPr lang="fi-FI" b="1" dirty="0"/>
              <a:t>hinnanvaihteluihin.</a:t>
            </a:r>
          </a:p>
          <a:p>
            <a:pPr marL="285750" indent="-285750">
              <a:buFont typeface="Arial" panose="020B0604020202020204" pitchFamily="34" charset="0"/>
              <a:buChar char="•"/>
            </a:pPr>
            <a:r>
              <a:rPr lang="fi-FI" dirty="0"/>
              <a:t>Keinottelija hankkii jotain, koska hän uskoo jonkun muun maksavan siitä myöhemmin enemmän.</a:t>
            </a:r>
          </a:p>
          <a:p>
            <a:pPr marL="285750" indent="-285750">
              <a:buFont typeface="Arial" panose="020B0604020202020204" pitchFamily="34" charset="0"/>
              <a:buChar char="•"/>
            </a:pPr>
            <a:r>
              <a:rPr lang="fi-FI" b="1" dirty="0"/>
              <a:t>Esimerkkejä</a:t>
            </a:r>
            <a:r>
              <a:rPr lang="fi-FI" dirty="0"/>
              <a:t>: kulta, taide, </a:t>
            </a:r>
            <a:r>
              <a:rPr lang="fi-FI" dirty="0" err="1"/>
              <a:t>kryptovaluutat</a:t>
            </a:r>
            <a:r>
              <a:rPr lang="fi-FI" dirty="0"/>
              <a:t>, muumimukit   </a:t>
            </a:r>
          </a:p>
        </p:txBody>
      </p:sp>
      <p:sp>
        <p:nvSpPr>
          <p:cNvPr id="6" name="Tekstin paikkamerkki 5">
            <a:extLst>
              <a:ext uri="{FF2B5EF4-FFF2-40B4-BE49-F238E27FC236}">
                <a16:creationId xmlns:a16="http://schemas.microsoft.com/office/drawing/2014/main" id="{9800D94F-C2B3-C444-A3EE-9C75E953C221}"/>
              </a:ext>
            </a:extLst>
          </p:cNvPr>
          <p:cNvSpPr>
            <a:spLocks noGrp="1"/>
          </p:cNvSpPr>
          <p:nvPr>
            <p:ph type="body" idx="12"/>
          </p:nvPr>
        </p:nvSpPr>
        <p:spPr/>
        <p:txBody>
          <a:bodyPr/>
          <a:lstStyle/>
          <a:p>
            <a:r>
              <a:rPr lang="fi-FI" sz="2800" dirty="0">
                <a:solidFill>
                  <a:schemeClr val="bg2">
                    <a:lumMod val="50000"/>
                  </a:schemeClr>
                </a:solidFill>
              </a:rPr>
              <a:t>Sijoittaminen </a:t>
            </a:r>
            <a:endParaRPr lang="fi-FI" sz="2800" b="1" dirty="0">
              <a:solidFill>
                <a:schemeClr val="bg2">
                  <a:lumMod val="50000"/>
                </a:schemeClr>
              </a:solidFill>
            </a:endParaRPr>
          </a:p>
        </p:txBody>
      </p:sp>
      <p:sp>
        <p:nvSpPr>
          <p:cNvPr id="9" name="Tekstin paikkamerkki 8">
            <a:extLst>
              <a:ext uri="{FF2B5EF4-FFF2-40B4-BE49-F238E27FC236}">
                <a16:creationId xmlns:a16="http://schemas.microsoft.com/office/drawing/2014/main" id="{70519828-F6CD-3141-8F01-E5CFE7512464}"/>
              </a:ext>
            </a:extLst>
          </p:cNvPr>
          <p:cNvSpPr>
            <a:spLocks noGrp="1"/>
          </p:cNvSpPr>
          <p:nvPr>
            <p:ph sz="half" idx="13"/>
          </p:nvPr>
        </p:nvSpPr>
        <p:spPr/>
        <p:txBody>
          <a:bodyPr>
            <a:normAutofit/>
          </a:bodyPr>
          <a:lstStyle/>
          <a:p>
            <a:pPr marL="285750" indent="-285750">
              <a:buFont typeface="Arial" panose="020B0604020202020204" pitchFamily="34" charset="0"/>
              <a:buChar char="•"/>
            </a:pPr>
            <a:r>
              <a:rPr lang="fi-FI" dirty="0"/>
              <a:t>Sijoittaja hankkii omistuksia, jotka tuottavat </a:t>
            </a:r>
            <a:r>
              <a:rPr lang="fi-FI" b="1" dirty="0"/>
              <a:t>kassavirtaa</a:t>
            </a:r>
            <a:r>
              <a:rPr lang="fi-FI" dirty="0"/>
              <a:t> nyt tai tulevaisuudessa.</a:t>
            </a:r>
          </a:p>
          <a:p>
            <a:pPr marL="285750" indent="-285750">
              <a:buFont typeface="Arial" panose="020B0604020202020204" pitchFamily="34" charset="0"/>
              <a:buChar char="•"/>
            </a:pPr>
            <a:r>
              <a:rPr lang="fi-FI" dirty="0"/>
              <a:t>Saadakseen voittoa, sijoittajan ei tarvitse luopua omistuksistaan. </a:t>
            </a:r>
          </a:p>
          <a:p>
            <a:pPr marL="285750" indent="-285750">
              <a:buFont typeface="Arial" panose="020B0604020202020204" pitchFamily="34" charset="0"/>
              <a:buChar char="•"/>
            </a:pPr>
            <a:r>
              <a:rPr lang="fi-FI" dirty="0"/>
              <a:t>Sijoittaminen ei ole nollasummapeliä. </a:t>
            </a:r>
          </a:p>
          <a:p>
            <a:pPr marL="285750" indent="-285750">
              <a:buFont typeface="Arial" panose="020B0604020202020204" pitchFamily="34" charset="0"/>
              <a:buChar char="•"/>
            </a:pPr>
            <a:r>
              <a:rPr lang="fi-FI" b="1" dirty="0"/>
              <a:t>Esimerkkejä:</a:t>
            </a:r>
            <a:r>
              <a:rPr lang="fi-FI" dirty="0"/>
              <a:t> osakkeet, asunnot, metsä, joukkovelkakirjat</a:t>
            </a:r>
          </a:p>
        </p:txBody>
      </p:sp>
    </p:spTree>
    <p:extLst>
      <p:ext uri="{BB962C8B-B14F-4D97-AF65-F5344CB8AC3E}">
        <p14:creationId xmlns:p14="http://schemas.microsoft.com/office/powerpoint/2010/main" val="60176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5" grpId="0" build="p"/>
      <p:bldP spid="8" grpId="0"/>
      <p:bldP spid="6" grpId="0"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3087D0-8BBD-2F46-BA1F-9E3167AC3537}"/>
              </a:ext>
            </a:extLst>
          </p:cNvPr>
          <p:cNvSpPr>
            <a:spLocks noGrp="1"/>
          </p:cNvSpPr>
          <p:nvPr>
            <p:ph type="title"/>
          </p:nvPr>
        </p:nvSpPr>
        <p:spPr/>
        <p:txBody>
          <a:bodyPr/>
          <a:lstStyle/>
          <a:p>
            <a:r>
              <a:rPr lang="fi-FI" dirty="0"/>
              <a:t>Osakkeet sijoituskohteena</a:t>
            </a:r>
          </a:p>
        </p:txBody>
      </p:sp>
      <p:sp>
        <p:nvSpPr>
          <p:cNvPr id="3" name="Sisällön paikkamerkki 2">
            <a:extLst>
              <a:ext uri="{FF2B5EF4-FFF2-40B4-BE49-F238E27FC236}">
                <a16:creationId xmlns:a16="http://schemas.microsoft.com/office/drawing/2014/main" id="{AC7B0B4F-B47B-FE46-87A6-69E1ECDBD84B}"/>
              </a:ext>
            </a:extLst>
          </p:cNvPr>
          <p:cNvSpPr>
            <a:spLocks noGrp="1"/>
          </p:cNvSpPr>
          <p:nvPr>
            <p:ph idx="1"/>
          </p:nvPr>
        </p:nvSpPr>
        <p:spPr/>
        <p:txBody>
          <a:bodyPr>
            <a:noAutofit/>
          </a:bodyPr>
          <a:lstStyle/>
          <a:p>
            <a:r>
              <a:rPr lang="fi-FI" b="1" dirty="0"/>
              <a:t>Osakkeet</a:t>
            </a:r>
            <a:r>
              <a:rPr lang="fi-FI" dirty="0"/>
              <a:t> ovat omistusosuuksia yrityksistä (osakeyhtiöistä).</a:t>
            </a:r>
          </a:p>
          <a:p>
            <a:r>
              <a:rPr lang="fi-FI" dirty="0"/>
              <a:t>Osakeyhtiöiden päätarkoitus on vaurastuttaa omistajiaan: yritysten tekemä </a:t>
            </a:r>
            <a:r>
              <a:rPr lang="fi-FI" b="1" dirty="0"/>
              <a:t>voitto </a:t>
            </a:r>
            <a:r>
              <a:rPr lang="fi-FI" dirty="0"/>
              <a:t>investoidaan tai </a:t>
            </a:r>
            <a:r>
              <a:rPr lang="fi-FI" b="1" dirty="0"/>
              <a:t>jaetaan omistajille osinkoina</a:t>
            </a:r>
            <a:r>
              <a:rPr lang="fi-FI" dirty="0"/>
              <a:t>. </a:t>
            </a:r>
          </a:p>
          <a:p>
            <a:r>
              <a:rPr lang="fi-FI" dirty="0"/>
              <a:t>Yrityksen arvo on kaikkien osakkeiden yhteenlaskettu hinta.</a:t>
            </a:r>
          </a:p>
          <a:p>
            <a:r>
              <a:rPr lang="fi-FI" dirty="0"/>
              <a:t>Osakkeen hinta taas perustuu </a:t>
            </a:r>
            <a:r>
              <a:rPr lang="fi-FI" b="1" dirty="0"/>
              <a:t>odotuksiin</a:t>
            </a:r>
            <a:r>
              <a:rPr lang="fi-FI" dirty="0"/>
              <a:t> yrityksen tulevista voitoista.</a:t>
            </a:r>
          </a:p>
          <a:p>
            <a:r>
              <a:rPr lang="fi-FI" dirty="0"/>
              <a:t>Siten yritysten arvo ja tuotto perustuvat niiden maksamiin osinkoihin (nyt ja tulevaisuudessa). </a:t>
            </a:r>
          </a:p>
        </p:txBody>
      </p:sp>
    </p:spTree>
    <p:extLst>
      <p:ext uri="{BB962C8B-B14F-4D97-AF65-F5344CB8AC3E}">
        <p14:creationId xmlns:p14="http://schemas.microsoft.com/office/powerpoint/2010/main" val="359177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F872AA1-C0F2-E442-BDD0-36439B2AAEE8}"/>
              </a:ext>
            </a:extLst>
          </p:cNvPr>
          <p:cNvPicPr>
            <a:picLocks noChangeAspect="1"/>
          </p:cNvPicPr>
          <p:nvPr/>
        </p:nvPicPr>
        <p:blipFill>
          <a:blip r:embed="rId3"/>
          <a:stretch>
            <a:fillRect/>
          </a:stretch>
        </p:blipFill>
        <p:spPr>
          <a:xfrm>
            <a:off x="14364" y="0"/>
            <a:ext cx="8745279" cy="6858000"/>
          </a:xfrm>
          <a:prstGeom prst="rect">
            <a:avLst/>
          </a:prstGeom>
        </p:spPr>
      </p:pic>
      <p:sp>
        <p:nvSpPr>
          <p:cNvPr id="3" name="Tekstiruutu 2">
            <a:extLst>
              <a:ext uri="{FF2B5EF4-FFF2-40B4-BE49-F238E27FC236}">
                <a16:creationId xmlns:a16="http://schemas.microsoft.com/office/drawing/2014/main" id="{3C228108-FFF0-5843-9F9B-52075E9CE4E8}"/>
              </a:ext>
            </a:extLst>
          </p:cNvPr>
          <p:cNvSpPr txBox="1"/>
          <p:nvPr/>
        </p:nvSpPr>
        <p:spPr>
          <a:xfrm>
            <a:off x="8394091" y="6484748"/>
            <a:ext cx="4355433" cy="276999"/>
          </a:xfrm>
          <a:prstGeom prst="rect">
            <a:avLst/>
          </a:prstGeom>
          <a:noFill/>
        </p:spPr>
        <p:txBody>
          <a:bodyPr wrap="square" rtlCol="0">
            <a:spAutoFit/>
          </a:bodyPr>
          <a:lstStyle/>
          <a:p>
            <a:r>
              <a:rPr lang="fi-FI" sz="1200" dirty="0"/>
              <a:t>Lähde: </a:t>
            </a:r>
            <a:r>
              <a:rPr lang="fi-FI" sz="1200" b="1" dirty="0"/>
              <a:t>Jeremy J. </a:t>
            </a:r>
            <a:r>
              <a:rPr lang="fi-FI" sz="1200" b="1" dirty="0" err="1"/>
              <a:t>Siegel</a:t>
            </a:r>
            <a:r>
              <a:rPr lang="fi-FI" sz="1200" dirty="0"/>
              <a:t>, </a:t>
            </a:r>
            <a:r>
              <a:rPr lang="fi-FI" sz="1200" dirty="0" err="1"/>
              <a:t>Stocks</a:t>
            </a:r>
            <a:r>
              <a:rPr lang="fi-FI" sz="1200" dirty="0"/>
              <a:t> For </a:t>
            </a:r>
            <a:r>
              <a:rPr lang="fi-FI" sz="1200" dirty="0" err="1"/>
              <a:t>The</a:t>
            </a:r>
            <a:r>
              <a:rPr lang="fi-FI" sz="1200" dirty="0"/>
              <a:t> Long </a:t>
            </a:r>
            <a:r>
              <a:rPr lang="fi-FI" sz="1200" dirty="0" err="1"/>
              <a:t>Run</a:t>
            </a:r>
            <a:endParaRPr lang="fi-FI" sz="1200" dirty="0"/>
          </a:p>
        </p:txBody>
      </p:sp>
      <p:graphicFrame>
        <p:nvGraphicFramePr>
          <p:cNvPr id="4" name="Taulukko 3">
            <a:extLst>
              <a:ext uri="{FF2B5EF4-FFF2-40B4-BE49-F238E27FC236}">
                <a16:creationId xmlns:a16="http://schemas.microsoft.com/office/drawing/2014/main" id="{BDA80126-240A-CC4E-AA00-06652D136899}"/>
              </a:ext>
            </a:extLst>
          </p:cNvPr>
          <p:cNvGraphicFramePr>
            <a:graphicFrameLocks noGrp="1"/>
          </p:cNvGraphicFramePr>
          <p:nvPr>
            <p:extLst>
              <p:ext uri="{D42A27DB-BD31-4B8C-83A1-F6EECF244321}">
                <p14:modId xmlns:p14="http://schemas.microsoft.com/office/powerpoint/2010/main" val="3415786250"/>
              </p:ext>
            </p:extLst>
          </p:nvPr>
        </p:nvGraphicFramePr>
        <p:xfrm>
          <a:off x="8481366" y="3325903"/>
          <a:ext cx="3490494" cy="3062592"/>
        </p:xfrm>
        <a:graphic>
          <a:graphicData uri="http://schemas.openxmlformats.org/drawingml/2006/table">
            <a:tbl>
              <a:tblPr firstRow="1" bandRow="1">
                <a:tableStyleId>{5C22544A-7EE6-4342-B048-85BDC9FD1C3A}</a:tableStyleId>
              </a:tblPr>
              <a:tblGrid>
                <a:gridCol w="1840831">
                  <a:extLst>
                    <a:ext uri="{9D8B030D-6E8A-4147-A177-3AD203B41FA5}">
                      <a16:colId xmlns:a16="http://schemas.microsoft.com/office/drawing/2014/main" val="1118168792"/>
                    </a:ext>
                  </a:extLst>
                </a:gridCol>
                <a:gridCol w="1649663">
                  <a:extLst>
                    <a:ext uri="{9D8B030D-6E8A-4147-A177-3AD203B41FA5}">
                      <a16:colId xmlns:a16="http://schemas.microsoft.com/office/drawing/2014/main" val="3535388249"/>
                    </a:ext>
                  </a:extLst>
                </a:gridCol>
              </a:tblGrid>
              <a:tr h="421424">
                <a:tc>
                  <a:txBody>
                    <a:bodyPr/>
                    <a:lstStyle/>
                    <a:p>
                      <a:pPr algn="ctr"/>
                      <a:r>
                        <a:rPr lang="fi-FI" dirty="0">
                          <a:latin typeface="Arial" panose="020B0604020202020204" pitchFamily="34" charset="0"/>
                          <a:cs typeface="Arial" panose="020B0604020202020204" pitchFamily="34" charset="0"/>
                        </a:rPr>
                        <a:t>Omaisuus-luokka</a:t>
                      </a:r>
                    </a:p>
                  </a:txBody>
                  <a:tcPr anchor="ctr"/>
                </a:tc>
                <a:tc>
                  <a:txBody>
                    <a:bodyPr/>
                    <a:lstStyle/>
                    <a:p>
                      <a:pPr algn="ctr"/>
                      <a:r>
                        <a:rPr lang="fi-FI" dirty="0">
                          <a:latin typeface="Arial" panose="020B0604020202020204" pitchFamily="34" charset="0"/>
                          <a:cs typeface="Arial" panose="020B0604020202020204" pitchFamily="34" charset="0"/>
                        </a:rPr>
                        <a:t>Vuosittainen tuotto</a:t>
                      </a:r>
                    </a:p>
                  </a:txBody>
                  <a:tcPr anchor="ctr"/>
                </a:tc>
                <a:extLst>
                  <a:ext uri="{0D108BD9-81ED-4DB2-BD59-A6C34878D82A}">
                    <a16:rowId xmlns:a16="http://schemas.microsoft.com/office/drawing/2014/main" val="1656630606"/>
                  </a:ext>
                </a:extLst>
              </a:tr>
              <a:tr h="421424">
                <a:tc>
                  <a:txBody>
                    <a:bodyPr/>
                    <a:lstStyle/>
                    <a:p>
                      <a:r>
                        <a:rPr lang="fi-FI" sz="1600" dirty="0">
                          <a:latin typeface="Arial" panose="020B0604020202020204" pitchFamily="34" charset="0"/>
                          <a:cs typeface="Arial" panose="020B0604020202020204" pitchFamily="34" charset="0"/>
                        </a:rPr>
                        <a:t>Osakkeet</a:t>
                      </a:r>
                    </a:p>
                  </a:txBody>
                  <a:tcPr anchor="ctr"/>
                </a:tc>
                <a:tc>
                  <a:txBody>
                    <a:bodyPr/>
                    <a:lstStyle/>
                    <a:p>
                      <a:pPr algn="ctr"/>
                      <a:r>
                        <a:rPr lang="fi-FI" sz="1600" dirty="0">
                          <a:latin typeface="Arial" panose="020B0604020202020204" pitchFamily="34" charset="0"/>
                          <a:cs typeface="Arial" panose="020B0604020202020204" pitchFamily="34" charset="0"/>
                        </a:rPr>
                        <a:t>6,6 %</a:t>
                      </a:r>
                    </a:p>
                  </a:txBody>
                  <a:tcPr anchor="ctr"/>
                </a:tc>
                <a:extLst>
                  <a:ext uri="{0D108BD9-81ED-4DB2-BD59-A6C34878D82A}">
                    <a16:rowId xmlns:a16="http://schemas.microsoft.com/office/drawing/2014/main" val="2222135183"/>
                  </a:ext>
                </a:extLst>
              </a:tr>
              <a:tr h="421424">
                <a:tc>
                  <a:txBody>
                    <a:bodyPr/>
                    <a:lstStyle/>
                    <a:p>
                      <a:r>
                        <a:rPr lang="fi-FI" sz="1600" dirty="0">
                          <a:latin typeface="Arial" panose="020B0604020202020204" pitchFamily="34" charset="0"/>
                          <a:cs typeface="Arial" panose="020B0604020202020204" pitchFamily="34" charset="0"/>
                        </a:rPr>
                        <a:t>Joukkovelkakirjat (pitkät, yli 1 v.)</a:t>
                      </a:r>
                    </a:p>
                  </a:txBody>
                  <a:tcPr anchor="ctr"/>
                </a:tc>
                <a:tc>
                  <a:txBody>
                    <a:bodyPr/>
                    <a:lstStyle/>
                    <a:p>
                      <a:pPr algn="ctr"/>
                      <a:r>
                        <a:rPr lang="fi-FI" sz="1600" dirty="0">
                          <a:latin typeface="Arial" panose="020B0604020202020204" pitchFamily="34" charset="0"/>
                          <a:cs typeface="Arial" panose="020B0604020202020204" pitchFamily="34" charset="0"/>
                        </a:rPr>
                        <a:t>3,6 %</a:t>
                      </a:r>
                    </a:p>
                  </a:txBody>
                  <a:tcPr anchor="ctr"/>
                </a:tc>
                <a:extLst>
                  <a:ext uri="{0D108BD9-81ED-4DB2-BD59-A6C34878D82A}">
                    <a16:rowId xmlns:a16="http://schemas.microsoft.com/office/drawing/2014/main" val="1852588417"/>
                  </a:ext>
                </a:extLst>
              </a:tr>
              <a:tr h="421424">
                <a:tc>
                  <a:txBody>
                    <a:bodyPr/>
                    <a:lstStyle/>
                    <a:p>
                      <a:r>
                        <a:rPr lang="fi-FI" sz="1600" dirty="0">
                          <a:latin typeface="Arial" panose="020B0604020202020204" pitchFamily="34" charset="0"/>
                          <a:cs typeface="Arial" panose="020B0604020202020204" pitchFamily="34" charset="0"/>
                        </a:rPr>
                        <a:t>Joukkovelkakirjat (lyhyet)</a:t>
                      </a:r>
                    </a:p>
                  </a:txBody>
                  <a:tcPr anchor="ctr"/>
                </a:tc>
                <a:tc>
                  <a:txBody>
                    <a:bodyPr/>
                    <a:lstStyle/>
                    <a:p>
                      <a:pPr algn="ctr"/>
                      <a:r>
                        <a:rPr lang="fi-FI" sz="1600" dirty="0">
                          <a:latin typeface="Arial" panose="020B0604020202020204" pitchFamily="34" charset="0"/>
                          <a:cs typeface="Arial" panose="020B0604020202020204" pitchFamily="34" charset="0"/>
                        </a:rPr>
                        <a:t>2,7 %</a:t>
                      </a:r>
                    </a:p>
                  </a:txBody>
                  <a:tcPr anchor="ctr"/>
                </a:tc>
                <a:extLst>
                  <a:ext uri="{0D108BD9-81ED-4DB2-BD59-A6C34878D82A}">
                    <a16:rowId xmlns:a16="http://schemas.microsoft.com/office/drawing/2014/main" val="2977380996"/>
                  </a:ext>
                </a:extLst>
              </a:tr>
              <a:tr h="421424">
                <a:tc>
                  <a:txBody>
                    <a:bodyPr/>
                    <a:lstStyle/>
                    <a:p>
                      <a:r>
                        <a:rPr lang="fi-FI" sz="1600" dirty="0">
                          <a:latin typeface="Arial" panose="020B0604020202020204" pitchFamily="34" charset="0"/>
                          <a:cs typeface="Arial" panose="020B0604020202020204" pitchFamily="34" charset="0"/>
                        </a:rPr>
                        <a:t>Kulta</a:t>
                      </a:r>
                    </a:p>
                  </a:txBody>
                  <a:tcPr anchor="ctr"/>
                </a:tc>
                <a:tc>
                  <a:txBody>
                    <a:bodyPr/>
                    <a:lstStyle/>
                    <a:p>
                      <a:pPr algn="ctr"/>
                      <a:r>
                        <a:rPr lang="fi-FI" sz="1600" dirty="0">
                          <a:latin typeface="Arial" panose="020B0604020202020204" pitchFamily="34" charset="0"/>
                          <a:cs typeface="Arial" panose="020B0604020202020204" pitchFamily="34" charset="0"/>
                        </a:rPr>
                        <a:t>0,7 %</a:t>
                      </a:r>
                    </a:p>
                  </a:txBody>
                  <a:tcPr anchor="ctr"/>
                </a:tc>
                <a:extLst>
                  <a:ext uri="{0D108BD9-81ED-4DB2-BD59-A6C34878D82A}">
                    <a16:rowId xmlns:a16="http://schemas.microsoft.com/office/drawing/2014/main" val="4003763552"/>
                  </a:ext>
                </a:extLst>
              </a:tr>
              <a:tr h="421424">
                <a:tc>
                  <a:txBody>
                    <a:bodyPr/>
                    <a:lstStyle/>
                    <a:p>
                      <a:r>
                        <a:rPr lang="fi-FI" sz="1600" dirty="0">
                          <a:latin typeface="Arial" panose="020B0604020202020204" pitchFamily="34" charset="0"/>
                          <a:cs typeface="Arial" panose="020B0604020202020204" pitchFamily="34" charset="0"/>
                        </a:rPr>
                        <a:t>Käteinen</a:t>
                      </a:r>
                    </a:p>
                  </a:txBody>
                  <a:tcPr anchor="ctr"/>
                </a:tc>
                <a:tc>
                  <a:txBody>
                    <a:bodyPr/>
                    <a:lstStyle/>
                    <a:p>
                      <a:pPr algn="ctr"/>
                      <a:r>
                        <a:rPr lang="fi-FI" sz="1600" dirty="0">
                          <a:latin typeface="Arial" panose="020B0604020202020204" pitchFamily="34" charset="0"/>
                          <a:cs typeface="Arial" panose="020B0604020202020204" pitchFamily="34" charset="0"/>
                        </a:rPr>
                        <a:t>-1,4 %</a:t>
                      </a:r>
                    </a:p>
                  </a:txBody>
                  <a:tcPr anchor="ctr"/>
                </a:tc>
                <a:extLst>
                  <a:ext uri="{0D108BD9-81ED-4DB2-BD59-A6C34878D82A}">
                    <a16:rowId xmlns:a16="http://schemas.microsoft.com/office/drawing/2014/main" val="856136723"/>
                  </a:ext>
                </a:extLst>
              </a:tr>
            </a:tbl>
          </a:graphicData>
        </a:graphic>
      </p:graphicFrame>
    </p:spTree>
    <p:extLst>
      <p:ext uri="{BB962C8B-B14F-4D97-AF65-F5344CB8AC3E}">
        <p14:creationId xmlns:p14="http://schemas.microsoft.com/office/powerpoint/2010/main" val="379923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B51A0C-CF9E-1D42-9CF4-5D79C32C6C05}"/>
              </a:ext>
            </a:extLst>
          </p:cNvPr>
          <p:cNvSpPr>
            <a:spLocks noGrp="1"/>
          </p:cNvSpPr>
          <p:nvPr>
            <p:ph type="title"/>
          </p:nvPr>
        </p:nvSpPr>
        <p:spPr/>
        <p:txBody>
          <a:bodyPr/>
          <a:lstStyle/>
          <a:p>
            <a:r>
              <a:rPr lang="fi-FI" dirty="0"/>
              <a:t>Miten osakkeisiin sijoitetaan? </a:t>
            </a:r>
          </a:p>
        </p:txBody>
      </p:sp>
      <p:sp>
        <p:nvSpPr>
          <p:cNvPr id="3" name="Sisällön paikkamerkki 2">
            <a:extLst>
              <a:ext uri="{FF2B5EF4-FFF2-40B4-BE49-F238E27FC236}">
                <a16:creationId xmlns:a16="http://schemas.microsoft.com/office/drawing/2014/main" id="{6639083C-3B16-494E-B184-E77AE8C3F5F4}"/>
              </a:ext>
            </a:extLst>
          </p:cNvPr>
          <p:cNvSpPr>
            <a:spLocks noGrp="1"/>
          </p:cNvSpPr>
          <p:nvPr>
            <p:ph idx="1"/>
          </p:nvPr>
        </p:nvSpPr>
        <p:spPr/>
        <p:txBody>
          <a:bodyPr>
            <a:normAutofit/>
          </a:bodyPr>
          <a:lstStyle/>
          <a:p>
            <a:r>
              <a:rPr lang="fi-FI" dirty="0"/>
              <a:t>Ensin pitää avata </a:t>
            </a:r>
            <a:r>
              <a:rPr lang="fi-FI" b="1" dirty="0"/>
              <a:t>arvo-osuustili</a:t>
            </a:r>
            <a:r>
              <a:rPr lang="fi-FI" dirty="0"/>
              <a:t> eli osake- ja rahastosalkku. </a:t>
            </a:r>
          </a:p>
          <a:p>
            <a:r>
              <a:rPr lang="fi-FI" dirty="0"/>
              <a:t>Osakkeisiin sijoitetaan joko ostamalla niitä suoraan pörssistä tai hankkimalla osuuksia rahastoista. </a:t>
            </a:r>
          </a:p>
          <a:p>
            <a:r>
              <a:rPr lang="fi-FI" b="1" dirty="0"/>
              <a:t>Rahastosijoittaminen</a:t>
            </a:r>
            <a:r>
              <a:rPr lang="fi-FI" dirty="0"/>
              <a:t> on vaivatonta, koska rahastoyhtiö valitsee ja hankkii sijoituskohteet puolestasi. Tästä syntyy kuitenkin kuluja, jotka peritään rahastoon tehdyistä sijoituksista. </a:t>
            </a:r>
          </a:p>
          <a:p>
            <a:pPr lvl="4"/>
            <a:r>
              <a:rPr lang="fi-FI" dirty="0"/>
              <a:t>esim. merkintä-, lunastus- ja hoitamiskulut</a:t>
            </a:r>
          </a:p>
          <a:p>
            <a:r>
              <a:rPr lang="fi-FI" b="1" dirty="0"/>
              <a:t>Suorat osakeostot </a:t>
            </a:r>
            <a:r>
              <a:rPr lang="fi-FI" dirty="0"/>
              <a:t>tapahtuvat meklarin välityksellä, jolle annetaan toimeksianto jonkin osakkeen ostamisesta tai myymisestä. Toteutuneesta osakekaupasta maksetaan välityspalkkio. </a:t>
            </a:r>
          </a:p>
          <a:p>
            <a:pPr lvl="1">
              <a:buFont typeface="Arial" panose="020B0604020202020204" pitchFamily="34" charset="0"/>
              <a:buChar char="•"/>
            </a:pPr>
            <a:r>
              <a:rPr lang="fi-FI" dirty="0"/>
              <a:t>Osakeostot vaativat enemmän aikaa, sillä sijoittajan täytyy itse perehtyä yrityksiin, joihin hän haluaa sijoittaa. </a:t>
            </a:r>
          </a:p>
        </p:txBody>
      </p:sp>
    </p:spTree>
    <p:extLst>
      <p:ext uri="{BB962C8B-B14F-4D97-AF65-F5344CB8AC3E}">
        <p14:creationId xmlns:p14="http://schemas.microsoft.com/office/powerpoint/2010/main" val="208499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314394-B749-1043-941D-CFD7851D499C}"/>
              </a:ext>
            </a:extLst>
          </p:cNvPr>
          <p:cNvSpPr>
            <a:spLocks noGrp="1"/>
          </p:cNvSpPr>
          <p:nvPr>
            <p:ph type="title"/>
          </p:nvPr>
        </p:nvSpPr>
        <p:spPr/>
        <p:txBody>
          <a:bodyPr/>
          <a:lstStyle/>
          <a:p>
            <a:r>
              <a:rPr lang="fi-FI" dirty="0"/>
              <a:t>4 vinkkiä osakesäästämiseen</a:t>
            </a:r>
          </a:p>
        </p:txBody>
      </p:sp>
      <p:sp>
        <p:nvSpPr>
          <p:cNvPr id="3" name="Sisällön paikkamerkki 2">
            <a:extLst>
              <a:ext uri="{FF2B5EF4-FFF2-40B4-BE49-F238E27FC236}">
                <a16:creationId xmlns:a16="http://schemas.microsoft.com/office/drawing/2014/main" id="{B6087689-657E-964E-AE46-A8DF167663AD}"/>
              </a:ext>
            </a:extLst>
          </p:cNvPr>
          <p:cNvSpPr>
            <a:spLocks noGrp="1"/>
          </p:cNvSpPr>
          <p:nvPr>
            <p:ph idx="1"/>
          </p:nvPr>
        </p:nvSpPr>
        <p:spPr/>
        <p:txBody>
          <a:bodyPr>
            <a:normAutofit/>
          </a:bodyPr>
          <a:lstStyle/>
          <a:p>
            <a:pPr marL="457200" indent="-457200">
              <a:lnSpc>
                <a:spcPct val="110000"/>
              </a:lnSpc>
              <a:buClr>
                <a:schemeClr val="tx2"/>
              </a:buClr>
              <a:buFont typeface="+mj-lt"/>
              <a:buAutoNum type="arabicPeriod"/>
            </a:pPr>
            <a:r>
              <a:rPr lang="fi-FI" dirty="0"/>
              <a:t>Laadi itsellesi </a:t>
            </a:r>
            <a:r>
              <a:rPr lang="fi-FI" b="1" dirty="0"/>
              <a:t>sijoitussuunnitelma</a:t>
            </a:r>
            <a:r>
              <a:rPr lang="fi-FI" dirty="0"/>
              <a:t>.  </a:t>
            </a:r>
          </a:p>
          <a:p>
            <a:pPr marL="457200" indent="-457200">
              <a:lnSpc>
                <a:spcPct val="110000"/>
              </a:lnSpc>
              <a:buClr>
                <a:schemeClr val="tx2"/>
              </a:buClr>
              <a:buFont typeface="+mj-lt"/>
              <a:buAutoNum type="arabicPeriod"/>
            </a:pPr>
            <a:r>
              <a:rPr lang="fi-FI" dirty="0"/>
              <a:t>Laita sijoittamiseen tarkoitetut varat heti erilliselle tilille.  </a:t>
            </a:r>
          </a:p>
          <a:p>
            <a:pPr marL="457200" indent="-457200">
              <a:lnSpc>
                <a:spcPct val="110000"/>
              </a:lnSpc>
              <a:buClr>
                <a:schemeClr val="tx2"/>
              </a:buClr>
              <a:buFont typeface="+mj-lt"/>
              <a:buAutoNum type="arabicPeriod"/>
            </a:pPr>
            <a:r>
              <a:rPr lang="fi-FI" dirty="0"/>
              <a:t>Kannattaa säästää vain sellaisia summia, jotka eivät heikennä elämänlaatua. </a:t>
            </a:r>
          </a:p>
          <a:p>
            <a:pPr marL="457200" indent="-457200">
              <a:lnSpc>
                <a:spcPct val="110000"/>
              </a:lnSpc>
              <a:buClr>
                <a:schemeClr val="tx2"/>
              </a:buClr>
              <a:buFont typeface="+mj-lt"/>
              <a:buAutoNum type="arabicPeriod"/>
            </a:pPr>
            <a:r>
              <a:rPr lang="fi-FI" dirty="0"/>
              <a:t>Sijoita vain varoja, jotka olet valmis menettämään.</a:t>
            </a:r>
          </a:p>
          <a:p>
            <a:pPr>
              <a:lnSpc>
                <a:spcPct val="110000"/>
              </a:lnSpc>
            </a:pPr>
            <a:endParaRPr lang="fi-FI" dirty="0"/>
          </a:p>
        </p:txBody>
      </p:sp>
    </p:spTree>
    <p:extLst>
      <p:ext uri="{BB962C8B-B14F-4D97-AF65-F5344CB8AC3E}">
        <p14:creationId xmlns:p14="http://schemas.microsoft.com/office/powerpoint/2010/main" val="391746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AD2C97C3-8F77-704B-8D1A-0A327777FA6B}"/>
              </a:ext>
            </a:extLst>
          </p:cNvPr>
          <p:cNvPicPr>
            <a:picLocks noChangeAspect="1"/>
          </p:cNvPicPr>
          <p:nvPr/>
        </p:nvPicPr>
        <p:blipFill>
          <a:blip r:embed="rId2"/>
          <a:stretch>
            <a:fillRect/>
          </a:stretch>
        </p:blipFill>
        <p:spPr>
          <a:xfrm>
            <a:off x="0" y="877747"/>
            <a:ext cx="12192000" cy="5980253"/>
          </a:xfrm>
          <a:prstGeom prst="rect">
            <a:avLst/>
          </a:prstGeom>
        </p:spPr>
      </p:pic>
      <p:sp>
        <p:nvSpPr>
          <p:cNvPr id="7" name="Tekstiruutu 6">
            <a:extLst>
              <a:ext uri="{FF2B5EF4-FFF2-40B4-BE49-F238E27FC236}">
                <a16:creationId xmlns:a16="http://schemas.microsoft.com/office/drawing/2014/main" id="{9651B1FC-9164-444D-93BD-C65842810321}"/>
              </a:ext>
            </a:extLst>
          </p:cNvPr>
          <p:cNvSpPr txBox="1"/>
          <p:nvPr/>
        </p:nvSpPr>
        <p:spPr>
          <a:xfrm>
            <a:off x="609600" y="346363"/>
            <a:ext cx="9531927" cy="584775"/>
          </a:xfrm>
          <a:prstGeom prst="rect">
            <a:avLst/>
          </a:prstGeom>
          <a:noFill/>
        </p:spPr>
        <p:txBody>
          <a:bodyPr wrap="square" rtlCol="0">
            <a:spAutoFit/>
          </a:bodyPr>
          <a:lstStyle/>
          <a:p>
            <a:r>
              <a:rPr lang="fi-FI" sz="3200" b="1" dirty="0">
                <a:solidFill>
                  <a:schemeClr val="accent1"/>
                </a:solidFill>
              </a:rPr>
              <a:t>Osakkeiden tuotto eri markkinoilla 1900–2017</a:t>
            </a:r>
          </a:p>
        </p:txBody>
      </p:sp>
    </p:spTree>
    <p:extLst>
      <p:ext uri="{BB962C8B-B14F-4D97-AF65-F5344CB8AC3E}">
        <p14:creationId xmlns:p14="http://schemas.microsoft.com/office/powerpoint/2010/main" val="254078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3C6EC-233A-41BE-96D8-EE436E79B1D9}"/>
              </a:ext>
            </a:extLst>
          </p:cNvPr>
          <p:cNvSpPr>
            <a:spLocks noGrp="1"/>
          </p:cNvSpPr>
          <p:nvPr>
            <p:ph type="title"/>
          </p:nvPr>
        </p:nvSpPr>
        <p:spPr/>
        <p:txBody>
          <a:bodyPr/>
          <a:lstStyle/>
          <a:p>
            <a:r>
              <a:rPr lang="fi-FI" dirty="0">
                <a:cs typeface="Arial"/>
              </a:rPr>
              <a:t>VIDEO: Jasmin Hamid ja osakesäästäminen</a:t>
            </a:r>
            <a:endParaRPr lang="fi-FI" dirty="0"/>
          </a:p>
        </p:txBody>
      </p:sp>
      <p:sp>
        <p:nvSpPr>
          <p:cNvPr id="3" name="Content Placeholder 2">
            <a:extLst>
              <a:ext uri="{FF2B5EF4-FFF2-40B4-BE49-F238E27FC236}">
                <a16:creationId xmlns:a16="http://schemas.microsoft.com/office/drawing/2014/main" id="{36A9826F-34AF-472F-A8C1-FE6B23554EA1}"/>
              </a:ext>
            </a:extLst>
          </p:cNvPr>
          <p:cNvSpPr>
            <a:spLocks noGrp="1"/>
          </p:cNvSpPr>
          <p:nvPr>
            <p:ph idx="1"/>
          </p:nvPr>
        </p:nvSpPr>
        <p:spPr/>
        <p:txBody>
          <a:bodyPr/>
          <a:lstStyle/>
          <a:p>
            <a:r>
              <a:rPr lang="fi-FI" dirty="0">
                <a:solidFill>
                  <a:schemeClr val="tx1"/>
                </a:solidFill>
              </a:rPr>
              <a:t>Katso videolta mitä </a:t>
            </a:r>
            <a:r>
              <a:rPr lang="fi-FI" dirty="0">
                <a:solidFill>
                  <a:schemeClr val="tx1"/>
                </a:solidFill>
                <a:latin typeface="Roboto"/>
              </a:rPr>
              <a:t>v</a:t>
            </a:r>
            <a:r>
              <a:rPr lang="fi-FI" b="0" i="0" dirty="0">
                <a:solidFill>
                  <a:schemeClr val="tx1"/>
                </a:solidFill>
                <a:effectLst/>
                <a:latin typeface="Roboto"/>
              </a:rPr>
              <a:t>uoden sijoittajaksi 2020 valittu Jasmin Hamid kertoo säästämisen ja sijoittamisen tuomista mahdollisuuksista sijoittajakoululaisille:</a:t>
            </a:r>
          </a:p>
          <a:p>
            <a:pPr marL="0" indent="0">
              <a:buNone/>
            </a:pPr>
            <a:r>
              <a:rPr lang="fi-FI" sz="3600" dirty="0">
                <a:solidFill>
                  <a:schemeClr val="tx1"/>
                </a:solidFill>
                <a:latin typeface="Roboto"/>
                <a:hlinkClick r:id="rId2"/>
              </a:rPr>
              <a:t>https://youtu.be/DcVzSEQPf6M</a:t>
            </a:r>
            <a:r>
              <a:rPr lang="fi-FI" sz="3600" dirty="0">
                <a:solidFill>
                  <a:schemeClr val="tx1"/>
                </a:solidFill>
                <a:latin typeface="Roboto"/>
              </a:rPr>
              <a:t> </a:t>
            </a:r>
          </a:p>
        </p:txBody>
      </p:sp>
    </p:spTree>
    <p:extLst>
      <p:ext uri="{BB962C8B-B14F-4D97-AF65-F5344CB8AC3E}">
        <p14:creationId xmlns:p14="http://schemas.microsoft.com/office/powerpoint/2010/main" val="2103805680"/>
      </p:ext>
    </p:extLst>
  </p:cSld>
  <p:clrMapOvr>
    <a:masterClrMapping/>
  </p:clrMapOvr>
</p:sld>
</file>

<file path=ppt/theme/theme1.xml><?xml version="1.0" encoding="utf-8"?>
<a:theme xmlns:a="http://schemas.openxmlformats.org/drawingml/2006/main" name="TAT 2019">
  <a:themeElements>
    <a:clrScheme name="TAT 2019">
      <a:dk1>
        <a:srgbClr val="282828"/>
      </a:dk1>
      <a:lt1>
        <a:srgbClr val="FFFFFF"/>
      </a:lt1>
      <a:dk2>
        <a:srgbClr val="BABABA"/>
      </a:dk2>
      <a:lt2>
        <a:srgbClr val="EFEFEF"/>
      </a:lt2>
      <a:accent1>
        <a:srgbClr val="300F5E"/>
      </a:accent1>
      <a:accent2>
        <a:srgbClr val="00D8CC"/>
      </a:accent2>
      <a:accent3>
        <a:srgbClr val="EC008C"/>
      </a:accent3>
      <a:accent4>
        <a:srgbClr val="FF8C00"/>
      </a:accent4>
      <a:accent5>
        <a:srgbClr val="00BCF2"/>
      </a:accent5>
      <a:accent6>
        <a:srgbClr val="EFEFEF"/>
      </a:accent6>
      <a:hlink>
        <a:srgbClr val="EC008C"/>
      </a:hlink>
      <a:folHlink>
        <a:srgbClr val="6666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lumMod val="50000"/>
              </a:schemeClr>
            </a:solidFill>
          </a:defRPr>
        </a:defPPr>
      </a:lstStyle>
    </a:txDef>
  </a:objectDefaults>
  <a:extraClrSchemeLst/>
  <a:extLst>
    <a:ext uri="{05A4C25C-085E-4340-85A3-A5531E510DB2}">
      <thm15:themeFamily xmlns:thm15="http://schemas.microsoft.com/office/thememl/2012/main" name="Esitys3" id="{2738EE57-4CE7-4F79-9D45-F248CF6B26A9}" vid="{9FE6CAF8-8A74-43DF-895A-D60A02243DF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b104ebc-4fe4-4568-ac24-b34eb1a23887">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90B6B78A6941408A90372B3F68DBDA" ma:contentTypeVersion="12" ma:contentTypeDescription="Create a new document." ma:contentTypeScope="" ma:versionID="26a6e27be12bcf7dee2dd9802ef7f8b0">
  <xsd:schema xmlns:xsd="http://www.w3.org/2001/XMLSchema" xmlns:xs="http://www.w3.org/2001/XMLSchema" xmlns:p="http://schemas.microsoft.com/office/2006/metadata/properties" xmlns:ns2="0e3cafc4-93ba-489e-88e0-5310d8e166b9" xmlns:ns3="2b104ebc-4fe4-4568-ac24-b34eb1a23887" targetNamespace="http://schemas.microsoft.com/office/2006/metadata/properties" ma:root="true" ma:fieldsID="ce20f2ad472a15c7515c716865a9dcee" ns2:_="" ns3:_="">
    <xsd:import namespace="0e3cafc4-93ba-489e-88e0-5310d8e166b9"/>
    <xsd:import namespace="2b104ebc-4fe4-4568-ac24-b34eb1a238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cafc4-93ba-489e-88e0-5310d8e16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104ebc-4fe4-4568-ac24-b34eb1a238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14BE90-8517-47C2-A5E6-615523C1F5DA}">
  <ds:schemaRefs>
    <ds:schemaRef ds:uri="http://schemas.microsoft.com/sharepoint/v3/contenttype/forms"/>
  </ds:schemaRefs>
</ds:datastoreItem>
</file>

<file path=customXml/itemProps2.xml><?xml version="1.0" encoding="utf-8"?>
<ds:datastoreItem xmlns:ds="http://schemas.openxmlformats.org/officeDocument/2006/customXml" ds:itemID="{A5926E69-4511-4506-87A8-16EBD5BA879E}">
  <ds:schemaRefs>
    <ds:schemaRef ds:uri="0e3cafc4-93ba-489e-88e0-5310d8e166b9"/>
    <ds:schemaRef ds:uri="2b104ebc-4fe4-4568-ac24-b34eb1a238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E477561-67BF-499F-A569-E41610D79708}">
  <ds:schemaRefs>
    <ds:schemaRef ds:uri="0e3cafc4-93ba-489e-88e0-5310d8e166b9"/>
    <ds:schemaRef ds:uri="2b104ebc-4fe4-4568-ac24-b34eb1a238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{A4CD45A3-2CFB-6A48-BB99-0CA4EDE72B7B}tf10001076</Template>
  <TotalTime>9855</TotalTime>
  <Words>702</Words>
  <Application>Microsoft Office PowerPoint</Application>
  <PresentationFormat>Laajakuva</PresentationFormat>
  <Paragraphs>74</Paragraphs>
  <Slides>8</Slides>
  <Notes>5</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8</vt:i4>
      </vt:variant>
    </vt:vector>
  </HeadingPairs>
  <TitlesOfParts>
    <vt:vector size="12" baseType="lpstr">
      <vt:lpstr>Arial</vt:lpstr>
      <vt:lpstr>Calibri</vt:lpstr>
      <vt:lpstr>Roboto</vt:lpstr>
      <vt:lpstr>TAT 2019</vt:lpstr>
      <vt:lpstr>Sijoittajakoulu #2</vt:lpstr>
      <vt:lpstr>Onko sijoittaminen uhkapeliä?</vt:lpstr>
      <vt:lpstr>Osakkeet sijoituskohteena</vt:lpstr>
      <vt:lpstr>PowerPoint-esitys</vt:lpstr>
      <vt:lpstr>Miten osakkeisiin sijoitetaan? </vt:lpstr>
      <vt:lpstr>4 vinkkiä osakesäästämiseen</vt:lpstr>
      <vt:lpstr>PowerPoint-esitys</vt:lpstr>
      <vt:lpstr>VIDEO: Jasmin Hamid ja osakesäästäminen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Sijoittajakoulu #1</dc:title>
  <dc:creator>Timo Holmström</dc:creator>
  <cp:lastModifiedBy>Kiljunen Julia</cp:lastModifiedBy>
  <cp:revision>60</cp:revision>
  <dcterms:created xsi:type="dcterms:W3CDTF">2018-09-05T15:05:25Z</dcterms:created>
  <dcterms:modified xsi:type="dcterms:W3CDTF">2020-11-17T15:09:38Z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0x0101001C90B6B78A6941408A90372B3F68DBDA</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SharedFileIndex">
    <vt:lpwstr/>
  </property>
  <property fmtid="{D5CDD505-2E9C-101B-9397-08002B2CF9AE}" pid="8" name="_SourceUrl">
    <vt:lpwstr/>
  </property>
</Properties>
</file>