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6"/>
  </p:notesMasterIdLst>
  <p:sldIdLst>
    <p:sldId id="256" r:id="rId2"/>
    <p:sldId id="267" r:id="rId3"/>
    <p:sldId id="268" r:id="rId4"/>
    <p:sldId id="269" r:id="rId5"/>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95C07F1-4DDE-F099-E32F-14912E1BD4E2}" name="Mika Kortelainen" initials="MK" userId="Mika Kortelain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0" d="100"/>
          <a:sy n="30" d="100"/>
        </p:scale>
        <p:origin x="114" y="2178"/>
      </p:cViewPr>
      <p:guideLst/>
    </p:cSldViewPr>
  </p:slideViewPr>
  <p:notesTextViewPr>
    <p:cViewPr>
      <p:scale>
        <a:sx n="1" d="1"/>
        <a:sy n="1" d="1"/>
      </p:scale>
      <p:origin x="0" y="0"/>
    </p:cViewPr>
  </p:notesTextViewPr>
  <p:notesViewPr>
    <p:cSldViewPr snapToGrid="0">
      <p:cViewPr varScale="1">
        <p:scale>
          <a:sx n="114" d="100"/>
          <a:sy n="114" d="100"/>
        </p:scale>
        <p:origin x="13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5" name="Google Shape;105;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1081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5" name="Google Shape;105;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2966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5" name="Google Shape;105;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588929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fi-FI"/>
              <a:t>Forum Yhteiskuntaoppi 3,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fi-FI"/>
              <a:t>Forum Yhteiskuntaoppi 3,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fi-FI"/>
              <a:t>Forum Yhteiskuntaoppi 3,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r>
              <a:rPr lang="fi-FI"/>
              <a:t>Forum Yhteiskuntaoppi 3, Luku 1</a:t>
            </a:r>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4" r:id="rId4"/>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17. Unioni yhteistä turvaa etsimässä</a:t>
            </a:r>
            <a:br>
              <a:rPr lang="fi-FI" dirty="0"/>
            </a:br>
            <a:br>
              <a:rPr lang="fi-FI" dirty="0"/>
            </a:br>
            <a:r>
              <a:rPr lang="fi-FI" dirty="0"/>
              <a:t>Tietoisku: EU:n ulko- ja turvallisuuspolitiikka</a:t>
            </a:r>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3</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dirty="0"/>
              <a:t>Forum Yhteiskuntaoppi</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10" name="Google Shape;110;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fontAlgn="b">
              <a:buSzPct val="100000"/>
            </a:pPr>
            <a:r>
              <a:rPr lang="fi-FI" sz="8000" dirty="0"/>
              <a:t>EU:n Lissabonin sopimuksen artikla 42.7. (2007)</a:t>
            </a:r>
          </a:p>
        </p:txBody>
      </p:sp>
      <p:sp>
        <p:nvSpPr>
          <p:cNvPr id="2" name="Tekstin paikkamerkki 1">
            <a:extLst>
              <a:ext uri="{FF2B5EF4-FFF2-40B4-BE49-F238E27FC236}">
                <a16:creationId xmlns:a16="http://schemas.microsoft.com/office/drawing/2014/main" id="{1315F21C-8ECC-791C-0C35-328FD225A874}"/>
              </a:ext>
            </a:extLst>
          </p:cNvPr>
          <p:cNvSpPr>
            <a:spLocks noGrp="1"/>
          </p:cNvSpPr>
          <p:nvPr>
            <p:ph type="body" idx="1"/>
          </p:nvPr>
        </p:nvSpPr>
        <p:spPr/>
        <p:txBody>
          <a:bodyPr>
            <a:normAutofit/>
          </a:bodyPr>
          <a:lstStyle/>
          <a:p>
            <a:pPr indent="0"/>
            <a:r>
              <a:rPr lang="fi-FI" i="1" dirty="0"/>
              <a:t>Jos jäsenvaltio joutuu alueeseensa kohdistuvan aseellisen hyökkäyksen kohteeksi, muilla jäsenvaltioilla on velvollisuus antaa sille apua kaikin käytettävissään olevin keinoin Yhdistyneiden Kansakuntien peruskirjan 51 artiklan mukaisesti. Tämä ei vaikuta tiettyjen jäsenvaltioiden turvallisuus- ja puolustuspolitiikan erityisluonteeseen.</a:t>
            </a:r>
          </a:p>
        </p:txBody>
      </p:sp>
      <p:sp>
        <p:nvSpPr>
          <p:cNvPr id="108" name="Google Shape;108;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09" name="Google Shape;109;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3, Luku 17</a:t>
            </a:r>
            <a:endParaRPr dirty="0"/>
          </a:p>
        </p:txBody>
      </p:sp>
    </p:spTree>
    <p:extLst>
      <p:ext uri="{BB962C8B-B14F-4D97-AF65-F5344CB8AC3E}">
        <p14:creationId xmlns:p14="http://schemas.microsoft.com/office/powerpoint/2010/main" val="3195804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10" name="Google Shape;110;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fontAlgn="b">
              <a:buSzPct val="100000"/>
            </a:pPr>
            <a:r>
              <a:rPr lang="fi-FI" sz="8000" dirty="0"/>
              <a:t>EU:n Lissabonin sopimuksen artikla 42.7. (2007)</a:t>
            </a:r>
          </a:p>
        </p:txBody>
      </p:sp>
      <p:sp>
        <p:nvSpPr>
          <p:cNvPr id="2" name="Tekstin paikkamerkki 1">
            <a:extLst>
              <a:ext uri="{FF2B5EF4-FFF2-40B4-BE49-F238E27FC236}">
                <a16:creationId xmlns:a16="http://schemas.microsoft.com/office/drawing/2014/main" id="{1315F21C-8ECC-791C-0C35-328FD225A874}"/>
              </a:ext>
            </a:extLst>
          </p:cNvPr>
          <p:cNvSpPr>
            <a:spLocks noGrp="1"/>
          </p:cNvSpPr>
          <p:nvPr>
            <p:ph type="body" idx="1"/>
          </p:nvPr>
        </p:nvSpPr>
        <p:spPr/>
        <p:txBody>
          <a:bodyPr>
            <a:normAutofit fontScale="92500" lnSpcReduction="10000"/>
          </a:bodyPr>
          <a:lstStyle/>
          <a:p>
            <a:pPr marL="1314450" indent="-857250">
              <a:buFont typeface="Arial" panose="020B0604020202020204" pitchFamily="34" charset="0"/>
              <a:buChar char="•"/>
            </a:pPr>
            <a:r>
              <a:rPr lang="fi-FI" dirty="0"/>
              <a:t>EU:n Lissabonin sopimuksen artikla 42.7. sisältää keskinäisen avunannon velvoitteen eli ns. turvatakuut tilanteessa, jossa jokin jäsenvaltio joutuu aseellisen hyökkäyksen kohteeksi.</a:t>
            </a:r>
          </a:p>
          <a:p>
            <a:pPr marL="1314450" indent="-857250">
              <a:buFont typeface="Arial" panose="020B0604020202020204" pitchFamily="34" charset="0"/>
              <a:buChar char="•"/>
            </a:pPr>
            <a:r>
              <a:rPr lang="fi-FI" dirty="0"/>
              <a:t>Viimeinen virke (</a:t>
            </a:r>
            <a:r>
              <a:rPr lang="fi-FI" i="1" dirty="0"/>
              <a:t>”Tämä ei vaikuta tiettyjen jäsenvaltioiden turvallisuus- ja puolustuspolitiikan erityisluonteeseen.”</a:t>
            </a:r>
            <a:r>
              <a:rPr lang="fi-FI" dirty="0"/>
              <a:t>) jättää jäsenmaille kuitenkin mahdollisuuden tulkita avunantovelvoitetta eri tavoin esim. moraaliseksi tueksi tai rahalliseksi, materiaaliseksi, aseelliseksi tai sotilaalliseksi avuksi.</a:t>
            </a:r>
          </a:p>
          <a:p>
            <a:pPr marL="1314450" indent="-857250">
              <a:buFont typeface="Arial" panose="020B0604020202020204" pitchFamily="34" charset="0"/>
              <a:buChar char="•"/>
            </a:pPr>
            <a:r>
              <a:rPr lang="fi-FI" dirty="0"/>
              <a:t>Komissiolla ei ole toimivaltaa artiklan toimeenpanossa.</a:t>
            </a:r>
          </a:p>
          <a:p>
            <a:pPr marL="1314450" indent="-857250">
              <a:buFont typeface="Arial" panose="020B0604020202020204" pitchFamily="34" charset="0"/>
              <a:buChar char="•"/>
            </a:pPr>
            <a:r>
              <a:rPr lang="fi-FI" dirty="0"/>
              <a:t>On siis epäselvää, mitä turvatakuut käytännössä tarkoittaisivat.</a:t>
            </a:r>
          </a:p>
          <a:p>
            <a:pPr marL="1314450" indent="-857250">
              <a:buFont typeface="Arial" panose="020B0604020202020204" pitchFamily="34" charset="0"/>
              <a:buChar char="•"/>
            </a:pPr>
            <a:endParaRPr lang="fi-FI" dirty="0"/>
          </a:p>
        </p:txBody>
      </p:sp>
      <p:sp>
        <p:nvSpPr>
          <p:cNvPr id="108" name="Google Shape;108;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09" name="Google Shape;109;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3, Luku 17</a:t>
            </a:r>
            <a:endParaRPr dirty="0"/>
          </a:p>
        </p:txBody>
      </p:sp>
    </p:spTree>
    <p:extLst>
      <p:ext uri="{BB962C8B-B14F-4D97-AF65-F5344CB8AC3E}">
        <p14:creationId xmlns:p14="http://schemas.microsoft.com/office/powerpoint/2010/main" val="2027099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10" name="Google Shape;110;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fontAlgn="b">
              <a:buSzPct val="100000"/>
            </a:pPr>
            <a:r>
              <a:rPr lang="fi-FI" sz="8000" dirty="0"/>
              <a:t>Suurin osa EU-maista kuuluu Natoon</a:t>
            </a:r>
          </a:p>
        </p:txBody>
      </p:sp>
      <p:sp>
        <p:nvSpPr>
          <p:cNvPr id="2" name="Tekstin paikkamerkki 1">
            <a:extLst>
              <a:ext uri="{FF2B5EF4-FFF2-40B4-BE49-F238E27FC236}">
                <a16:creationId xmlns:a16="http://schemas.microsoft.com/office/drawing/2014/main" id="{1315F21C-8ECC-791C-0C35-328FD225A874}"/>
              </a:ext>
            </a:extLst>
          </p:cNvPr>
          <p:cNvSpPr>
            <a:spLocks noGrp="1"/>
          </p:cNvSpPr>
          <p:nvPr>
            <p:ph type="body" idx="1"/>
          </p:nvPr>
        </p:nvSpPr>
        <p:spPr/>
        <p:txBody>
          <a:bodyPr>
            <a:normAutofit fontScale="92500"/>
          </a:bodyPr>
          <a:lstStyle/>
          <a:p>
            <a:pPr marL="1314450" indent="-857250">
              <a:buFont typeface="Arial" panose="020B0604020202020204" pitchFamily="34" charset="0"/>
              <a:buChar char="•"/>
            </a:pPr>
            <a:r>
              <a:rPr lang="fi-FI" dirty="0"/>
              <a:t>21 EU:n jäsenmaata kuuluu puolustusliitto Natoon.</a:t>
            </a:r>
          </a:p>
          <a:p>
            <a:pPr marL="1314450" indent="-857250">
              <a:buFont typeface="Arial" panose="020B0604020202020204" pitchFamily="34" charset="0"/>
              <a:buChar char="•"/>
            </a:pPr>
            <a:r>
              <a:rPr lang="fi-FI" dirty="0"/>
              <a:t>Nato antaa jäsenilleen turvatakuut: Naton perustamissopimuksen 5. artiklan mukaan hyökkäys johonkin Naton jäsenmaahan tulkitaan hyökkäykseksi kaikkia jäsenmaita kohtaan.</a:t>
            </a:r>
          </a:p>
          <a:p>
            <a:pPr marL="1314450" indent="-857250">
              <a:buFont typeface="Arial" panose="020B0604020202020204" pitchFamily="34" charset="0"/>
              <a:buChar char="•"/>
            </a:pPr>
            <a:r>
              <a:rPr lang="fi-FI" dirty="0"/>
              <a:t>Koska Nato puolustaa jäseniään sotilaallisesti, Natoon kuuluvien EU:n jäsenmaiden turvallisuuspolitiikka nojaa vahvasti Natoon.</a:t>
            </a:r>
          </a:p>
          <a:p>
            <a:pPr marL="1314450" indent="-857250">
              <a:buFont typeface="Arial" panose="020B0604020202020204" pitchFamily="34" charset="0"/>
              <a:buChar char="•"/>
            </a:pPr>
            <a:r>
              <a:rPr lang="fi-FI" dirty="0"/>
              <a:t>Toisaalta esim. Ranska on halunnut kehittää EU:lle myös omaa, Yhdysvalloista riippumatonta puolustusta.</a:t>
            </a:r>
          </a:p>
        </p:txBody>
      </p:sp>
      <p:sp>
        <p:nvSpPr>
          <p:cNvPr id="108" name="Google Shape;108;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09" name="Google Shape;109;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3, Luku 17</a:t>
            </a:r>
            <a:endParaRPr dirty="0"/>
          </a:p>
        </p:txBody>
      </p:sp>
    </p:spTree>
    <p:extLst>
      <p:ext uri="{BB962C8B-B14F-4D97-AF65-F5344CB8AC3E}">
        <p14:creationId xmlns:p14="http://schemas.microsoft.com/office/powerpoint/2010/main" val="3448665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TotalTime>
  <Words>245</Words>
  <Application>Microsoft Office PowerPoint</Application>
  <PresentationFormat>Mukautettu</PresentationFormat>
  <Paragraphs>21</Paragraphs>
  <Slides>4</Slides>
  <Notes>4</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4</vt:i4>
      </vt:variant>
    </vt:vector>
  </HeadingPairs>
  <TitlesOfParts>
    <vt:vector size="7" baseType="lpstr">
      <vt:lpstr>Arial</vt:lpstr>
      <vt:lpstr>Calibri</vt:lpstr>
      <vt:lpstr>Office-teema</vt:lpstr>
      <vt:lpstr>17. Unioni yhteistä turvaa etsimässä  Tietoisku: EU:n ulko- ja turvallisuuspolitiikka</vt:lpstr>
      <vt:lpstr>EU:n Lissabonin sopimuksen artikla 42.7. (2007)</vt:lpstr>
      <vt:lpstr>EU:n Lissabonin sopimuksen artikla 42.7. (2007)</vt:lpstr>
      <vt:lpstr>Suurin osa EU-maista kuuluu Natoon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Forum YH3 Luku 7 Tietoisku</dc:title>
  <dc:creator>Mika Kortelainen</dc:creator>
  <cp:lastModifiedBy>Mika Kortelainen</cp:lastModifiedBy>
  <cp:revision>39</cp:revision>
  <dcterms:modified xsi:type="dcterms:W3CDTF">2022-06-03T10:32:07Z</dcterms:modified>
</cp:coreProperties>
</file>