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5" r:id="rId9"/>
    <p:sldId id="263" r:id="rId10"/>
    <p:sldId id="261" r:id="rId11"/>
    <p:sldId id="262" r:id="rId12"/>
    <p:sldId id="267" r:id="rId13"/>
    <p:sldId id="26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D59E5-0D44-42ED-953C-BA7F2AA503F6}" v="1392" dt="2023-11-06T08:45:01.675"/>
    <p1510:client id="{C24259D9-9E8D-4D63-8280-E5C7E974329C}" v="4" dt="2023-11-17T11:52:46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1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1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9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2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4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4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2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0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ursquare.com/v/kmarket-pirkkatori/4bf3a3c898ac0f477a1263a8" TargetMode="External"/><Relationship Id="rId2" Type="http://schemas.openxmlformats.org/officeDocument/2006/relationships/hyperlink" Target="https://visuaalisianakemyksia.blogspot.com/2018/11/tyossaoppimassa-prismass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s.cision.com/fi/lidl-suomi/r/lidlin-uusi-myymala-salon-halikossa-avasi-ovensa,c2101541" TargetMode="External"/><Relationship Id="rId5" Type="http://schemas.openxmlformats.org/officeDocument/2006/relationships/hyperlink" Target="https://eqhaku.fi/toimitilat/liike-ja-lahipalvelut/k-citymarket-salo-hameentie-24-30-salo/" TargetMode="External"/><Relationship Id="rId4" Type="http://schemas.openxmlformats.org/officeDocument/2006/relationships/hyperlink" Target="https://www.pirkkatori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B987A8-3C5A-4495-85A2-B7BBC3EA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2CDD2-9715-425B-9CCC-CF8CE92B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B013C47-A4B4-4108-87AF-82C5CD7DF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BC8E4194-D60D-466F-B2E4-E0A0C145F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355199-FE01-EB11-4DFB-6D088131C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765" y="1017432"/>
            <a:ext cx="6418471" cy="3170574"/>
          </a:xfrm>
        </p:spPr>
        <p:txBody>
          <a:bodyPr>
            <a:normAutofit/>
          </a:bodyPr>
          <a:lstStyle/>
          <a:p>
            <a:r>
              <a:rPr lang="fi-FI" sz="5600" dirty="0">
                <a:ea typeface="Source Sans Pro SemiBold"/>
              </a:rPr>
              <a:t>RATING </a:t>
            </a:r>
            <a:r>
              <a:rPr lang="fi-FI" sz="5600" dirty="0" err="1">
                <a:ea typeface="Source Sans Pro SemiBold"/>
              </a:rPr>
              <a:t>the</a:t>
            </a:r>
            <a:r>
              <a:rPr lang="fi-FI" sz="5600" dirty="0">
                <a:ea typeface="Source Sans Pro SemiBold"/>
              </a:rPr>
              <a:t> food </a:t>
            </a:r>
            <a:r>
              <a:rPr lang="fi-FI" sz="5600" dirty="0" err="1">
                <a:ea typeface="Source Sans Pro SemiBold"/>
              </a:rPr>
              <a:t>markets</a:t>
            </a:r>
            <a:r>
              <a:rPr lang="fi-FI" sz="5600" dirty="0">
                <a:ea typeface="Source Sans Pro SemiBold"/>
              </a:rPr>
              <a:t> in salo 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7F34474-0FAA-AAD9-46CF-1F5BA7E98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280080"/>
            <a:ext cx="6418471" cy="1560487"/>
          </a:xfrm>
        </p:spPr>
        <p:txBody>
          <a:bodyPr>
            <a:normAutofit/>
          </a:bodyPr>
          <a:lstStyle/>
          <a:p>
            <a:r>
              <a:rPr lang="fi-FI"/>
              <a:t>IN OUR OPINION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1751" y="578316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871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DE6629-516F-5923-4781-ED2C320C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3"/>
            <a:ext cx="4894428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cap="all" spc="1500">
                <a:ea typeface="Source Sans Pro SemiBold" panose="020B0603030403020204" pitchFamily="34" charset="0"/>
              </a:rPr>
              <a:t>NOW WE WANT TO HEAR YOUR OPINION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Sisällön paikkamerkki 6" descr="Kuva, joka sisältää kohteen teksti, kuvakaappaus, Fontti, kuvio&#10;&#10;Kuvaus luotu automaattisesti">
            <a:extLst>
              <a:ext uri="{FF2B5EF4-FFF2-40B4-BE49-F238E27FC236}">
                <a16:creationId xmlns:a16="http://schemas.microsoft.com/office/drawing/2014/main" id="{DE0D83ED-F9A7-C977-D317-F91FE8B0D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7629" y="1444003"/>
            <a:ext cx="3899155" cy="3959513"/>
          </a:xfrm>
          <a:prstGeom prst="rect">
            <a:avLst/>
          </a:prstGeom>
          <a:ln w="28575">
            <a:noFill/>
          </a:ln>
        </p:spPr>
      </p:pic>
      <p:sp>
        <p:nvSpPr>
          <p:cNvPr id="38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0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04F9BA-01FA-67D8-FD67-230CACE1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SOURCES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57EFF3-4C9C-A551-111B-D34A7366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Pictures</a:t>
            </a:r>
            <a: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https://visuaalisianakemyksia.blogspot.com/2018/11/tyossaoppimassa-prismassa.html</a:t>
            </a:r>
            <a:endParaRPr lang="fi-F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https://foursquare.com/v/kmarket-pirkkatori/4bf3a3c898ac0f477a1263a8</a:t>
            </a:r>
            <a:endParaRPr lang="fi-F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https://www.pirkkatori.com/</a:t>
            </a:r>
            <a:endParaRPr lang="fi-F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https://eqhaku.fi/toimitilat/liike-ja-lahipalvelut/k-citymarket-salo-hameentie-24-30-salo/</a:t>
            </a:r>
            <a:endParaRPr lang="fi-F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https://news.cision.com/fi/lidl-suomi/r/lidlin-uusi-myymala-salon-halikossa-avasi-ovensa,c2101541</a:t>
            </a:r>
            <a:endParaRPr lang="fi-F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google.com/maps/uv?pb=!1s0x468c470388c734af%3A0x3148ead3d00f0620!3m1!7e115!4s%2Fmaps%2Fplace%2Fsale%2Bpaukkula%2Bsalo%2C%2Bsalaistentie%2C%2Bsalo%2F%4060.3967747%2C23.1035114%2C3a%2C75y%2C270.16h%2C90t%2Fdata%3D*213m4*211e1*213m2*211sfpZRTQBEPKZ2FllDVvv3Mg*212e0*214m2*213m1*211s0x468c470388c734af%3A0x3148ead3d00f0620%3Fsa%3DX%26ved%3D2ahUKEwjg3ovO-66CAxXECRAIHQRLBTUQpx96BAgxEAA!5ssale%20paukkula%20salo%2C%20salaistentie%2C%20salo%20-%20Google%20Search!15sCgIgAQ&amp;imagekey=!1e2!2sfpZRTQBEPKZ2FllDVvv3Mg&amp;hl=en&amp;sa=X&amp;sqi=2&amp;ved=2ahUKEwjg3ovO-66CAxXECRAIHQRLBTUQpx96BAhIEAQ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947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5BF14EF-F668-028F-4CE1-F04983B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fi-FI"/>
              <a:t>WHAT ARE WE LOOKING FOR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A06A55-C1B4-FD10-B0C4-EF2B58B3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sz="3200" dirty="0"/>
              <a:t>In </a:t>
            </a:r>
            <a:r>
              <a:rPr lang="fi-FI" sz="3200" dirty="0" err="1"/>
              <a:t>this</a:t>
            </a:r>
            <a:r>
              <a:rPr lang="fi-FI" sz="3200" dirty="0"/>
              <a:t> </a:t>
            </a:r>
            <a:r>
              <a:rPr lang="fi-FI" sz="3200" dirty="0" err="1"/>
              <a:t>review</a:t>
            </a:r>
            <a:r>
              <a:rPr lang="fi-FI" sz="3200" dirty="0"/>
              <a:t> </a:t>
            </a:r>
            <a:r>
              <a:rPr lang="fi-FI" sz="3200" dirty="0" err="1"/>
              <a:t>we</a:t>
            </a:r>
            <a:r>
              <a:rPr lang="fi-FI" sz="3200" dirty="0"/>
              <a:t> </a:t>
            </a:r>
            <a:r>
              <a:rPr lang="fi-FI" sz="3200" dirty="0" err="1"/>
              <a:t>are</a:t>
            </a:r>
            <a:r>
              <a:rPr lang="fi-FI" sz="3200" dirty="0"/>
              <a:t> </a:t>
            </a:r>
            <a:r>
              <a:rPr lang="fi-FI" sz="3200" dirty="0" err="1"/>
              <a:t>looking</a:t>
            </a:r>
            <a:r>
              <a:rPr lang="fi-FI" sz="3200" dirty="0"/>
              <a:t> for </a:t>
            </a:r>
            <a:r>
              <a:rPr lang="fi-FI" sz="3200" dirty="0" err="1"/>
              <a:t>these</a:t>
            </a:r>
            <a:r>
              <a:rPr lang="fi-FI" sz="3200" dirty="0"/>
              <a:t> </a:t>
            </a:r>
            <a:r>
              <a:rPr lang="fi-FI" sz="3200" dirty="0" err="1"/>
              <a:t>things</a:t>
            </a:r>
            <a:r>
              <a:rPr lang="fi-FI" sz="3200" dirty="0"/>
              <a:t>: </a:t>
            </a:r>
          </a:p>
          <a:p>
            <a:pPr lvl="1"/>
            <a:endParaRPr lang="fi-FI" dirty="0">
              <a:ea typeface="Source Sans Pro"/>
            </a:endParaRPr>
          </a:p>
          <a:p>
            <a:pPr lvl="1"/>
            <a:r>
              <a:rPr lang="fi-FI" dirty="0" err="1">
                <a:ea typeface="Source Sans Pro"/>
              </a:rPr>
              <a:t>Location</a:t>
            </a:r>
            <a:endParaRPr lang="fi-FI" dirty="0">
              <a:ea typeface="Source Sans Pro"/>
            </a:endParaRPr>
          </a:p>
          <a:p>
            <a:pPr lvl="1"/>
            <a:r>
              <a:rPr lang="fi-FI" dirty="0" err="1">
                <a:ea typeface="Source Sans Pro"/>
              </a:rPr>
              <a:t>Opening</a:t>
            </a:r>
            <a:r>
              <a:rPr lang="fi-FI" dirty="0">
                <a:ea typeface="Source Sans Pro"/>
              </a:rPr>
              <a:t> </a:t>
            </a:r>
            <a:r>
              <a:rPr lang="fi-FI" dirty="0" err="1">
                <a:ea typeface="Source Sans Pro"/>
              </a:rPr>
              <a:t>hours</a:t>
            </a:r>
            <a:endParaRPr lang="fi-FI" dirty="0">
              <a:ea typeface="Source Sans Pro"/>
            </a:endParaRPr>
          </a:p>
          <a:p>
            <a:pPr lvl="1"/>
            <a:r>
              <a:rPr lang="fi-FI" dirty="0" err="1">
                <a:ea typeface="Source Sans Pro"/>
              </a:rPr>
              <a:t>Selection</a:t>
            </a:r>
            <a:endParaRPr lang="fi-FI" dirty="0">
              <a:ea typeface="Source Sans Pro"/>
            </a:endParaRPr>
          </a:p>
          <a:p>
            <a:pPr lvl="1"/>
            <a:r>
              <a:rPr lang="fi-FI" dirty="0" err="1">
                <a:ea typeface="Source Sans Pro"/>
              </a:rPr>
              <a:t>Prices</a:t>
            </a:r>
            <a:endParaRPr lang="fi-FI" dirty="0">
              <a:ea typeface="Source Sans Pro"/>
            </a:endParaRPr>
          </a:p>
          <a:p>
            <a:pPr lvl="1"/>
            <a:r>
              <a:rPr lang="fi-FI" dirty="0" err="1">
                <a:ea typeface="Source Sans Pro"/>
              </a:rPr>
              <a:t>Parking</a:t>
            </a:r>
            <a:r>
              <a:rPr lang="fi-FI" dirty="0">
                <a:ea typeface="Source Sans Pro"/>
              </a:rPr>
              <a:t> </a:t>
            </a:r>
            <a:r>
              <a:rPr lang="fi-FI" dirty="0" err="1">
                <a:ea typeface="Source Sans Pro"/>
              </a:rPr>
              <a:t>lot</a:t>
            </a:r>
            <a:endParaRPr lang="fi-FI" dirty="0">
              <a:ea typeface="Source Sans Pro"/>
            </a:endParaRPr>
          </a:p>
          <a:p>
            <a:pPr lvl="1"/>
            <a:r>
              <a:rPr lang="fi-FI" dirty="0" err="1">
                <a:ea typeface="Source Sans Pro"/>
              </a:rPr>
              <a:t>Custome</a:t>
            </a:r>
            <a:r>
              <a:rPr lang="fi-FI" dirty="0">
                <a:ea typeface="Source Sans Pro"/>
              </a:rPr>
              <a:t> </a:t>
            </a:r>
            <a:r>
              <a:rPr lang="fi-FI" dirty="0" err="1">
                <a:ea typeface="Source Sans Pro"/>
              </a:rPr>
              <a:t>service</a:t>
            </a:r>
            <a:endParaRPr lang="fi-FI" dirty="0">
              <a:ea typeface="Source Sans Pro"/>
            </a:endParaRPr>
          </a:p>
          <a:p>
            <a:pPr lvl="1"/>
            <a:r>
              <a:rPr lang="fi-FI" dirty="0" err="1">
                <a:ea typeface="Source Sans Pro"/>
              </a:rPr>
              <a:t>Purpose</a:t>
            </a:r>
            <a:endParaRPr lang="fi-FI" dirty="0">
              <a:ea typeface="Source Sans Pro"/>
            </a:endParaRPr>
          </a:p>
          <a:p>
            <a:pPr lvl="1"/>
            <a:endParaRPr lang="fi-FI" dirty="0">
              <a:latin typeface="Source Sans Pro"/>
              <a:ea typeface="Source Sans Pro"/>
            </a:endParaRPr>
          </a:p>
          <a:p>
            <a:pPr lvl="1"/>
            <a:endParaRPr lang="fi-FI" dirty="0">
              <a:latin typeface="Source Sans Pro"/>
              <a:ea typeface="Source Sans Pro"/>
            </a:endParaRPr>
          </a:p>
          <a:p>
            <a:pPr lvl="1"/>
            <a:endParaRPr lang="fi-FI" dirty="0">
              <a:latin typeface="Source Sans Pro"/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5750136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70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62" name="Oval 2061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D167A3-2578-0D36-7492-AB10C7D1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HOW  WE GIVE POINTS</a:t>
            </a:r>
          </a:p>
        </p:txBody>
      </p:sp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02A48F-B5EF-C9E3-2FC5-11205DA22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1854" y="2109998"/>
            <a:ext cx="4463623" cy="4044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We review the stores that </a:t>
            </a:r>
            <a:r>
              <a:rPr lang="en-US" b="1" dirty="0"/>
              <a:t>WE</a:t>
            </a:r>
            <a:r>
              <a:rPr lang="en-US" dirty="0"/>
              <a:t> use the most in </a:t>
            </a:r>
            <a:r>
              <a:rPr lang="en-US" dirty="0" err="1"/>
              <a:t>Salo</a:t>
            </a:r>
            <a:r>
              <a:rPr lang="en-US" dirty="0"/>
              <a:t>/</a:t>
            </a:r>
            <a:r>
              <a:rPr lang="en-US" dirty="0" err="1"/>
              <a:t>Halikko</a:t>
            </a:r>
            <a:endParaRPr lang="en-US" dirty="0"/>
          </a:p>
          <a:p>
            <a:r>
              <a:rPr lang="en-US" dirty="0"/>
              <a:t>For everything we give out maximum of 10 points </a:t>
            </a:r>
          </a:p>
          <a:p>
            <a:r>
              <a:rPr lang="en-US" dirty="0"/>
              <a:t>We have seven topics </a:t>
            </a:r>
          </a:p>
          <a:p>
            <a:r>
              <a:rPr lang="en-US" dirty="0"/>
              <a:t>So, the maximum points we can give is 70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76" name="Freeform: Shape 2075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points | Baamboozle - Baamboozle | The Most Fun Classroom Games!">
            <a:extLst>
              <a:ext uri="{FF2B5EF4-FFF2-40B4-BE49-F238E27FC236}">
                <a16:creationId xmlns:a16="http://schemas.microsoft.com/office/drawing/2014/main" id="{30774BFA-6A04-905B-B035-C1FA3C4C0A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8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0" name="Freeform: Shape 2079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93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4" name="Rectangle 116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Kuva, joka sisältää kohteen piha-, taivas, maa-ajoneuvo, ajoneuvo&#10;&#10;Kuvaus luotu automaattisesti">
            <a:extLst>
              <a:ext uri="{FF2B5EF4-FFF2-40B4-BE49-F238E27FC236}">
                <a16:creationId xmlns:a16="http://schemas.microsoft.com/office/drawing/2014/main" id="{A5E0A187-525D-4016-405C-C13FF5014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208" y="3356630"/>
            <a:ext cx="5262467" cy="2946981"/>
          </a:xfrm>
          <a:prstGeom prst="rect">
            <a:avLst/>
          </a:prstGeom>
        </p:spPr>
      </p:pic>
      <p:grpSp>
        <p:nvGrpSpPr>
          <p:cNvPr id="1199" name="Group 1163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165" name="Rectangle 1164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Rectangle 1165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201" name="Rectangle 1167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FD5CE5-EB3B-1D32-91EA-5CBDB54E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PRISMA</a:t>
            </a:r>
            <a:br>
              <a:rPr lang="en-US" sz="3100"/>
            </a:br>
            <a:r>
              <a:rPr lang="en-US" sz="1800"/>
              <a:t> </a:t>
            </a:r>
            <a:r>
              <a:rPr lang="en-US" sz="1800" err="1"/>
              <a:t>Prismantie</a:t>
            </a:r>
            <a:r>
              <a:rPr lang="en-US" sz="1800"/>
              <a:t> 2, 24800 </a:t>
            </a:r>
            <a:r>
              <a:rPr lang="en-US" sz="1800" err="1"/>
              <a:t>Halikko</a:t>
            </a:r>
            <a:endParaRPr lang="en-US" sz="1800"/>
          </a:p>
        </p:txBody>
      </p:sp>
      <p:grpSp>
        <p:nvGrpSpPr>
          <p:cNvPr id="1202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3" name="Freeform: Shape 1171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4" name="Freeform: Shape 1173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5" name="Freeform: Shape 1175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6" name="Freeform: Shape 1176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7" name="Freeform: Shape 1177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8" name="Freeform: Shape 1178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9" name="Freeform: Shape 1179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0" name="Freeform: Shape 1180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85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11" name="Tekstiruutu 1210">
            <a:extLst>
              <a:ext uri="{FF2B5EF4-FFF2-40B4-BE49-F238E27FC236}">
                <a16:creationId xmlns:a16="http://schemas.microsoft.com/office/drawing/2014/main" id="{B6D539BB-7E99-EDCE-D190-6C300AD4B3CA}"/>
              </a:ext>
            </a:extLst>
          </p:cNvPr>
          <p:cNvSpPr txBox="1"/>
          <p:nvPr/>
        </p:nvSpPr>
        <p:spPr>
          <a:xfrm>
            <a:off x="6477270" y="685805"/>
            <a:ext cx="4974771" cy="55340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Location is good for people who live in </a:t>
            </a:r>
            <a:r>
              <a:rPr lang="en-US" dirty="0" err="1">
                <a:effectLst/>
              </a:rPr>
              <a:t>Halikko</a:t>
            </a:r>
            <a:endParaRPr lang="en-US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Open:</a:t>
            </a:r>
            <a:r>
              <a:rPr lang="en-US" dirty="0"/>
              <a:t> </a:t>
            </a:r>
            <a:r>
              <a:rPr lang="en-US" dirty="0">
                <a:effectLst/>
              </a:rPr>
              <a:t> 24/7 so it is for example a good place to get </a:t>
            </a:r>
            <a:r>
              <a:rPr lang="en-US" dirty="0"/>
              <a:t>late night</a:t>
            </a:r>
            <a:r>
              <a:rPr lang="en-US" dirty="0">
                <a:effectLst/>
              </a:rPr>
              <a:t> snacks if needed</a:t>
            </a:r>
            <a:endParaRPr lang="en-US" dirty="0">
              <a:effectLst/>
              <a:ea typeface="Source Sans Pro"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Parking: there is enough space because there is always free parking spaces but –1 because of the speeding bumps (there is too much of them)</a:t>
            </a:r>
          </a:p>
          <a:p>
            <a:pPr lvl="1"/>
            <a:endParaRPr lang="fi-FI" dirty="0">
              <a:ea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Location</a:t>
            </a:r>
            <a:r>
              <a:rPr lang="fi-FI" dirty="0">
                <a:ea typeface="Source Sans Pro"/>
              </a:rPr>
              <a:t> 9/10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Opening</a:t>
            </a:r>
            <a:r>
              <a:rPr lang="fi-FI" dirty="0">
                <a:ea typeface="Source Sans Pro"/>
              </a:rPr>
              <a:t> </a:t>
            </a:r>
            <a:r>
              <a:rPr lang="fi-FI" dirty="0" err="1">
                <a:ea typeface="Source Sans Pro"/>
              </a:rPr>
              <a:t>hours</a:t>
            </a:r>
            <a:r>
              <a:rPr lang="fi-FI" dirty="0">
                <a:ea typeface="Source Sans Pro"/>
              </a:rPr>
              <a:t> 10/10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Selection</a:t>
            </a:r>
            <a:r>
              <a:rPr lang="fi-FI" dirty="0">
                <a:ea typeface="Source Sans Pro"/>
              </a:rPr>
              <a:t> 8/10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Prices</a:t>
            </a:r>
            <a:r>
              <a:rPr lang="fi-FI" dirty="0">
                <a:ea typeface="Source Sans Pro"/>
              </a:rPr>
              <a:t> 8/10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Parking</a:t>
            </a:r>
            <a:r>
              <a:rPr lang="fi-FI" dirty="0">
                <a:ea typeface="Source Sans Pro"/>
              </a:rPr>
              <a:t> </a:t>
            </a:r>
            <a:r>
              <a:rPr lang="fi-FI" dirty="0" err="1">
                <a:ea typeface="Source Sans Pro"/>
              </a:rPr>
              <a:t>lot</a:t>
            </a:r>
            <a:r>
              <a:rPr lang="fi-FI" dirty="0">
                <a:ea typeface="Source Sans Pro"/>
              </a:rPr>
              <a:t> 9/10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Custome</a:t>
            </a:r>
            <a:r>
              <a:rPr lang="fi-FI" dirty="0">
                <a:ea typeface="Source Sans Pro"/>
              </a:rPr>
              <a:t> </a:t>
            </a:r>
            <a:r>
              <a:rPr lang="fi-FI" dirty="0" err="1">
                <a:ea typeface="Source Sans Pro"/>
              </a:rPr>
              <a:t>service</a:t>
            </a:r>
            <a:r>
              <a:rPr lang="fi-FI" dirty="0">
                <a:ea typeface="Source Sans Pro"/>
              </a:rPr>
              <a:t>  8/10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Purpose</a:t>
            </a:r>
            <a:r>
              <a:rPr lang="fi-FI" dirty="0">
                <a:ea typeface="Source Sans Pro"/>
              </a:rPr>
              <a:t> 10/10 </a:t>
            </a:r>
            <a:endParaRPr lang="en-US" dirty="0">
              <a:ea typeface="Source Sans Pro"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effectLst/>
              <a:ea typeface="Source Sans Pro"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TOTAL POINTS: 63/70</a:t>
            </a:r>
            <a:endParaRPr lang="en-US" dirty="0">
              <a:effectLst/>
              <a:ea typeface="Source Sans Pro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37" name="Tekstiruutu 736">
            <a:extLst>
              <a:ext uri="{FF2B5EF4-FFF2-40B4-BE49-F238E27FC236}">
                <a16:creationId xmlns:a16="http://schemas.microsoft.com/office/drawing/2014/main" id="{A8B9E292-5405-6BD7-AC7B-1C6117E8893C}"/>
              </a:ext>
            </a:extLst>
          </p:cNvPr>
          <p:cNvSpPr txBox="1"/>
          <p:nvPr/>
        </p:nvSpPr>
        <p:spPr>
          <a:xfrm>
            <a:off x="329932" y="4731408"/>
            <a:ext cx="83090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fi-FI" sz="2400">
              <a:ea typeface="Source Sans Pro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E6AEA39-8453-2B10-63C5-37D0CEB307B6}"/>
              </a:ext>
            </a:extLst>
          </p:cNvPr>
          <p:cNvSpPr txBox="1"/>
          <p:nvPr/>
        </p:nvSpPr>
        <p:spPr>
          <a:xfrm>
            <a:off x="607300" y="5957616"/>
            <a:ext cx="20358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45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07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5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006"/>
            <a:ext cx="1370098" cy="508993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3116" name="Freeform: Shape 3081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7" name="Freeform: Shape 3082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18" name="Graphic 38">
            <a:extLst>
              <a:ext uri="{FF2B5EF4-FFF2-40B4-BE49-F238E27FC236}">
                <a16:creationId xmlns:a16="http://schemas.microsoft.com/office/drawing/2014/main" id="{277F67F7-A8CD-4662-A747-29880C88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006"/>
            <a:ext cx="1370098" cy="508993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3119" name="Freeform: Shape 3085">
              <a:extLst>
                <a:ext uri="{FF2B5EF4-FFF2-40B4-BE49-F238E27FC236}">
                  <a16:creationId xmlns:a16="http://schemas.microsoft.com/office/drawing/2014/main" id="{F37FAB4E-0856-41EB-9A02-71DBE2CB7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0" name="Freeform: Shape 3086">
              <a:extLst>
                <a:ext uri="{FF2B5EF4-FFF2-40B4-BE49-F238E27FC236}">
                  <a16:creationId xmlns:a16="http://schemas.microsoft.com/office/drawing/2014/main" id="{FDD9A6A0-1949-45E4-BADF-D8E5499AD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21" name="Group 3088">
            <a:extLst>
              <a:ext uri="{FF2B5EF4-FFF2-40B4-BE49-F238E27FC236}">
                <a16:creationId xmlns:a16="http://schemas.microsoft.com/office/drawing/2014/main" id="{5983D416-45F1-46D1-ACDB-D653B2E43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343" y="903253"/>
            <a:ext cx="2722613" cy="2314250"/>
            <a:chOff x="1674895" y="1345036"/>
            <a:chExt cx="5428610" cy="4210939"/>
          </a:xfrm>
        </p:grpSpPr>
        <p:sp>
          <p:nvSpPr>
            <p:cNvPr id="3122" name="Rectangle 3089">
              <a:extLst>
                <a:ext uri="{FF2B5EF4-FFF2-40B4-BE49-F238E27FC236}">
                  <a16:creationId xmlns:a16="http://schemas.microsoft.com/office/drawing/2014/main" id="{58F3A3A1-C3D5-4975-8593-F750EDAFA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3" name="Rectangle 3090">
              <a:extLst>
                <a:ext uri="{FF2B5EF4-FFF2-40B4-BE49-F238E27FC236}">
                  <a16:creationId xmlns:a16="http://schemas.microsoft.com/office/drawing/2014/main" id="{E79251D8-2663-4EF3-92E0-4C857CA1E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124" name="Rectangle 3092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49" y="685806"/>
            <a:ext cx="2722613" cy="242906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153BD2-52AA-D196-CA81-960B0923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49" y="805320"/>
            <a:ext cx="2695293" cy="219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K- MARKET PIRKKATORI </a:t>
            </a:r>
            <a:r>
              <a:rPr lang="en-US" sz="1600" b="0" i="0" err="1">
                <a:effectLst/>
              </a:rPr>
              <a:t>Halikontie</a:t>
            </a:r>
            <a:r>
              <a:rPr lang="en-US" sz="1600" b="0" i="0">
                <a:effectLst/>
              </a:rPr>
              <a:t> 2, 24800 </a:t>
            </a:r>
            <a:r>
              <a:rPr lang="en-US" sz="1600" b="0" i="0" err="1">
                <a:effectLst/>
              </a:rPr>
              <a:t>Halikko</a:t>
            </a:r>
            <a:endParaRPr lang="en-US" sz="1600"/>
          </a:p>
        </p:txBody>
      </p:sp>
      <p:pic>
        <p:nvPicPr>
          <p:cNvPr id="4" name="Sisällön paikkamerkki 3" descr="www.pirkkatori.com">
            <a:extLst>
              <a:ext uri="{FF2B5EF4-FFF2-40B4-BE49-F238E27FC236}">
                <a16:creationId xmlns:a16="http://schemas.microsoft.com/office/drawing/2014/main" id="{2880BA3A-C041-544A-6876-E812168D5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77" r="16618" b="4"/>
          <a:stretch/>
        </p:blipFill>
        <p:spPr>
          <a:xfrm>
            <a:off x="685049" y="3384343"/>
            <a:ext cx="2744149" cy="2429060"/>
          </a:xfrm>
          <a:prstGeom prst="rect">
            <a:avLst/>
          </a:prstGeom>
        </p:spPr>
      </p:pic>
      <p:pic>
        <p:nvPicPr>
          <p:cNvPr id="3074" name="Picture 2" descr="K-Market Pirkkatori - Halikontie 2">
            <a:extLst>
              <a:ext uri="{FF2B5EF4-FFF2-40B4-BE49-F238E27FC236}">
                <a16:creationId xmlns:a16="http://schemas.microsoft.com/office/drawing/2014/main" id="{5B15177E-B422-1DFE-6A95-2417079D5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3727936" y="2187240"/>
            <a:ext cx="2429060" cy="24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5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4463108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3096" name="Freeform: Shape 3095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7" name="Freeform: Shape 3096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5" name="Freeform: Shape 3099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6" name="Freeform: Shape 3100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7" name="Freeform: Shape 3101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8" name="Freeform: Shape 3102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9" name="Freeform: Shape 3103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0" name="Freeform: Shape 3104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1" name="Freeform: Shape 3105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2" name="Freeform: Shape 3106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3" name="Freeform: Shape 3107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kstiruutu 4">
            <a:extLst>
              <a:ext uri="{FF2B5EF4-FFF2-40B4-BE49-F238E27FC236}">
                <a16:creationId xmlns:a16="http://schemas.microsoft.com/office/drawing/2014/main" id="{7C048B1A-B300-3DFE-A483-B019A9C25C64}"/>
              </a:ext>
            </a:extLst>
          </p:cNvPr>
          <p:cNvSpPr txBox="1"/>
          <p:nvPr/>
        </p:nvSpPr>
        <p:spPr>
          <a:xfrm>
            <a:off x="6489402" y="685806"/>
            <a:ext cx="5426145" cy="56875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/>
              <a:t>Again the location is good for people who live in </a:t>
            </a:r>
            <a:r>
              <a:rPr lang="en-US" sz="4500" dirty="0" err="1"/>
              <a:t>Halikko</a:t>
            </a:r>
            <a:endParaRPr lang="en-US" sz="4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/>
              <a:t>Open from 7am to 22pm (10am to 22pm)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/>
              <a:t>Good place to go if you need to quickly grab some snacks or some other basic stuff needed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/>
              <a:t>Parking: even though there is not much space you can still always find a parking space somewhere in there</a:t>
            </a:r>
          </a:p>
          <a:p>
            <a:pPr lvl="1"/>
            <a:endParaRPr lang="fi-FI" sz="4500" dirty="0">
              <a:ea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4500" dirty="0" err="1">
                <a:ea typeface="Source Sans Pro"/>
              </a:rPr>
              <a:t>Location</a:t>
            </a:r>
            <a:r>
              <a:rPr lang="fi-FI" sz="4500" dirty="0">
                <a:ea typeface="Source Sans Pro"/>
              </a:rPr>
              <a:t> 8/10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4500" dirty="0" err="1">
                <a:ea typeface="Source Sans Pro"/>
              </a:rPr>
              <a:t>Opening</a:t>
            </a:r>
            <a:r>
              <a:rPr lang="fi-FI" sz="4500" dirty="0">
                <a:ea typeface="Source Sans Pro"/>
              </a:rPr>
              <a:t> </a:t>
            </a:r>
            <a:r>
              <a:rPr lang="fi-FI" sz="4500" dirty="0" err="1">
                <a:ea typeface="Source Sans Pro"/>
              </a:rPr>
              <a:t>hours</a:t>
            </a:r>
            <a:r>
              <a:rPr lang="fi-FI" sz="4500" dirty="0">
                <a:ea typeface="Source Sans Pro"/>
              </a:rPr>
              <a:t> 7/10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4500" dirty="0" err="1">
                <a:ea typeface="Source Sans Pro"/>
              </a:rPr>
              <a:t>Selection</a:t>
            </a:r>
            <a:r>
              <a:rPr lang="fi-FI" sz="4500" dirty="0">
                <a:ea typeface="Source Sans Pro"/>
              </a:rPr>
              <a:t> 7/10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4500" dirty="0" err="1">
                <a:ea typeface="Source Sans Pro"/>
              </a:rPr>
              <a:t>Prices</a:t>
            </a:r>
            <a:r>
              <a:rPr lang="fi-FI" sz="4500" dirty="0">
                <a:ea typeface="Source Sans Pro"/>
              </a:rPr>
              <a:t> 7/10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4500" dirty="0" err="1">
                <a:ea typeface="Source Sans Pro"/>
              </a:rPr>
              <a:t>Parking</a:t>
            </a:r>
            <a:r>
              <a:rPr lang="fi-FI" sz="4500" dirty="0">
                <a:ea typeface="Source Sans Pro"/>
              </a:rPr>
              <a:t> </a:t>
            </a:r>
            <a:r>
              <a:rPr lang="fi-FI" sz="4500" dirty="0" err="1">
                <a:ea typeface="Source Sans Pro"/>
              </a:rPr>
              <a:t>lot</a:t>
            </a:r>
            <a:r>
              <a:rPr lang="fi-FI" sz="4500" dirty="0">
                <a:ea typeface="Source Sans Pro"/>
              </a:rPr>
              <a:t> 8/10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4500" dirty="0" err="1">
                <a:ea typeface="Source Sans Pro"/>
              </a:rPr>
              <a:t>Custome</a:t>
            </a:r>
            <a:r>
              <a:rPr lang="fi-FI" sz="4500" dirty="0">
                <a:ea typeface="Source Sans Pro"/>
              </a:rPr>
              <a:t> </a:t>
            </a:r>
            <a:r>
              <a:rPr lang="fi-FI" sz="4500" dirty="0" err="1">
                <a:ea typeface="Source Sans Pro"/>
              </a:rPr>
              <a:t>service</a:t>
            </a:r>
            <a:r>
              <a:rPr lang="fi-FI" sz="4500" dirty="0">
                <a:ea typeface="Source Sans Pro"/>
              </a:rPr>
              <a:t> 9,5/10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4500" dirty="0" err="1">
                <a:ea typeface="Source Sans Pro"/>
              </a:rPr>
              <a:t>Purpose</a:t>
            </a:r>
            <a:r>
              <a:rPr lang="fi-FI" sz="4500" dirty="0">
                <a:ea typeface="Source Sans Pro"/>
              </a:rPr>
              <a:t> 9/10 </a:t>
            </a:r>
            <a:endParaRPr lang="en-US" sz="4500" dirty="0">
              <a:ea typeface="Source Sans Pro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4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/>
              <a:t>TOTAL POINTS: 55,5/70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006"/>
            <a:ext cx="1370098" cy="508993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38">
            <a:extLst>
              <a:ext uri="{FF2B5EF4-FFF2-40B4-BE49-F238E27FC236}">
                <a16:creationId xmlns:a16="http://schemas.microsoft.com/office/drawing/2014/main" id="{277F67F7-A8CD-4662-A747-29880C88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006"/>
            <a:ext cx="1370098" cy="508993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37FAB4E-0856-41EB-9A02-71DBE2CB7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D9A6A0-1949-45E4-BADF-D8E5499AD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983D416-45F1-46D1-ACDB-D653B2E43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343" y="903253"/>
            <a:ext cx="2722613" cy="2314250"/>
            <a:chOff x="1674895" y="1345036"/>
            <a:chExt cx="5428610" cy="421093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8F3A3A1-C3D5-4975-8593-F750EDAFA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79251D8-2663-4EF3-92E0-4C857CA1E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49" y="685806"/>
            <a:ext cx="2722613" cy="242906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87651F-4291-8B94-8047-05941DCC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49" y="805320"/>
            <a:ext cx="2695293" cy="219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K-CITYMARKET </a:t>
            </a:r>
            <a:r>
              <a:rPr lang="en-US" sz="1400" b="0" i="0" dirty="0" err="1">
                <a:effectLst/>
              </a:rPr>
              <a:t>Hämeentie</a:t>
            </a:r>
            <a:r>
              <a:rPr lang="en-US" sz="1400" b="0" i="0" dirty="0">
                <a:effectLst/>
              </a:rPr>
              <a:t> 24-30, 24240 </a:t>
            </a:r>
            <a:r>
              <a:rPr lang="en-US" sz="1400" b="0" i="0" dirty="0" err="1">
                <a:effectLst/>
              </a:rPr>
              <a:t>Salo</a:t>
            </a:r>
            <a:endParaRPr lang="en-US" sz="1400" dirty="0"/>
          </a:p>
        </p:txBody>
      </p:sp>
      <p:pic>
        <p:nvPicPr>
          <p:cNvPr id="5" name="Kuva 4" descr="K-Citymarket Salo Hämeentie 24-30, Salo - eQ Toimitilat">
            <a:extLst>
              <a:ext uri="{FF2B5EF4-FFF2-40B4-BE49-F238E27FC236}">
                <a16:creationId xmlns:a16="http://schemas.microsoft.com/office/drawing/2014/main" id="{17ED1F1A-69CA-F76C-33A4-DD45116E5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1" r="2" b="2"/>
          <a:stretch/>
        </p:blipFill>
        <p:spPr>
          <a:xfrm>
            <a:off x="685049" y="3384343"/>
            <a:ext cx="2744149" cy="2429060"/>
          </a:xfrm>
          <a:prstGeom prst="rect">
            <a:avLst/>
          </a:prstGeom>
        </p:spPr>
      </p:pic>
      <p:pic>
        <p:nvPicPr>
          <p:cNvPr id="4" name="Sisällön paikkamerkki 3" descr="K-Citymarket Salo Hämeentie 24-30, Salo - eQ Toimitilat">
            <a:extLst>
              <a:ext uri="{FF2B5EF4-FFF2-40B4-BE49-F238E27FC236}">
                <a16:creationId xmlns:a16="http://schemas.microsoft.com/office/drawing/2014/main" id="{C695E9A9-3AF2-597B-32D9-D5E3D386C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6" r="22595" b="2"/>
          <a:stretch/>
        </p:blipFill>
        <p:spPr>
          <a:xfrm>
            <a:off x="3727936" y="2187240"/>
            <a:ext cx="2429060" cy="2429060"/>
          </a:xfrm>
          <a:prstGeom prst="rect">
            <a:avLst/>
          </a:prstGeom>
        </p:spPr>
      </p:pic>
      <p:grpSp>
        <p:nvGrpSpPr>
          <p:cNvPr id="52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4463108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DF42875B-D59D-F50A-6393-86E365AA6032}"/>
              </a:ext>
            </a:extLst>
          </p:cNvPr>
          <p:cNvSpPr txBox="1"/>
          <p:nvPr/>
        </p:nvSpPr>
        <p:spPr>
          <a:xfrm>
            <a:off x="6607048" y="719177"/>
            <a:ext cx="4962639" cy="600166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Great location if you live in the center of </a:t>
            </a:r>
            <a:r>
              <a:rPr lang="en-US" dirty="0" err="1"/>
              <a:t>Salo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Open from 7am to 23pm (9am to 23pm)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Under renovation so it's messy right now but we are sure it will be great once the renovation is done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Purpose: Good place to get almost anything you need </a:t>
            </a:r>
            <a:r>
              <a:rPr lang="en-US" dirty="0" err="1"/>
              <a:t>Custome</a:t>
            </a:r>
            <a:r>
              <a:rPr lang="en-US" dirty="0"/>
              <a:t> service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Parking: Just renovated parking lot but sometimes it is still hard to find parking spot even though the parking lot is quite big</a:t>
            </a:r>
          </a:p>
          <a:p>
            <a:pPr lvl="1"/>
            <a:endParaRPr lang="fi-FI" dirty="0">
              <a:ea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Location</a:t>
            </a:r>
            <a:r>
              <a:rPr lang="fi-FI" dirty="0">
                <a:ea typeface="Source Sans Pro"/>
              </a:rPr>
              <a:t> 8/10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Opening</a:t>
            </a:r>
            <a:r>
              <a:rPr lang="fi-FI" dirty="0">
                <a:ea typeface="Source Sans Pro"/>
              </a:rPr>
              <a:t> </a:t>
            </a:r>
            <a:r>
              <a:rPr lang="fi-FI" dirty="0" err="1">
                <a:ea typeface="Source Sans Pro"/>
              </a:rPr>
              <a:t>hours</a:t>
            </a:r>
            <a:r>
              <a:rPr lang="fi-FI" dirty="0">
                <a:ea typeface="Source Sans Pro"/>
              </a:rPr>
              <a:t> 9/10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Selection</a:t>
            </a:r>
            <a:r>
              <a:rPr lang="fi-FI" dirty="0">
                <a:ea typeface="Source Sans Pro"/>
              </a:rPr>
              <a:t> 9/10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Prices</a:t>
            </a:r>
            <a:r>
              <a:rPr lang="fi-FI" dirty="0">
                <a:ea typeface="Source Sans Pro"/>
              </a:rPr>
              <a:t> 8/10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Parking</a:t>
            </a:r>
            <a:r>
              <a:rPr lang="fi-FI" dirty="0">
                <a:ea typeface="Source Sans Pro"/>
              </a:rPr>
              <a:t> </a:t>
            </a:r>
            <a:r>
              <a:rPr lang="fi-FI" dirty="0" err="1">
                <a:ea typeface="Source Sans Pro"/>
              </a:rPr>
              <a:t>lot</a:t>
            </a:r>
            <a:r>
              <a:rPr lang="fi-FI" dirty="0">
                <a:ea typeface="Source Sans Pro"/>
              </a:rPr>
              <a:t> 9/10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Custome</a:t>
            </a:r>
            <a:r>
              <a:rPr lang="fi-FI" dirty="0">
                <a:ea typeface="Source Sans Pro"/>
              </a:rPr>
              <a:t> </a:t>
            </a:r>
            <a:r>
              <a:rPr lang="fi-FI" dirty="0" err="1">
                <a:ea typeface="Source Sans Pro"/>
              </a:rPr>
              <a:t>service</a:t>
            </a:r>
            <a:r>
              <a:rPr lang="fi-FI" dirty="0">
                <a:ea typeface="Source Sans Pro"/>
              </a:rPr>
              <a:t> 7/10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>
                <a:ea typeface="Source Sans Pro"/>
              </a:rPr>
              <a:t>Purpose</a:t>
            </a:r>
            <a:r>
              <a:rPr lang="fi-FI" dirty="0">
                <a:ea typeface="Source Sans Pro"/>
              </a:rPr>
              <a:t> 8/10 </a:t>
            </a:r>
            <a:endParaRPr lang="en-US" dirty="0">
              <a:ea typeface="Source Sans Pro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TOTAL:58 /70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8956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22" name="Freeform: Shape 1521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3" name="Freeform: Shape 1522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4" name="Freeform: Shape 1523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5" name="Freeform: Shape 1524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6" name="Freeform: Shape 1525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28" name="Oval 1527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30" name="Rectangle 152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▷ Lidl Halikko, Salo">
            <a:extLst>
              <a:ext uri="{FF2B5EF4-FFF2-40B4-BE49-F238E27FC236}">
                <a16:creationId xmlns:a16="http://schemas.microsoft.com/office/drawing/2014/main" id="{6387C47E-A722-A5C0-30E7-5AE029F8B2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 r="7408"/>
          <a:stretch/>
        </p:blipFill>
        <p:spPr bwMode="auto">
          <a:xfrm>
            <a:off x="2511713" y="3104705"/>
            <a:ext cx="3634674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2" name="Group 1531">
            <a:extLst>
              <a:ext uri="{FF2B5EF4-FFF2-40B4-BE49-F238E27FC236}">
                <a16:creationId xmlns:a16="http://schemas.microsoft.com/office/drawing/2014/main" id="{89C6B508-0B2C-4D80-99F6-BC8C9C693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533" name="Rectangle 1532">
              <a:extLst>
                <a:ext uri="{FF2B5EF4-FFF2-40B4-BE49-F238E27FC236}">
                  <a16:creationId xmlns:a16="http://schemas.microsoft.com/office/drawing/2014/main" id="{EA54034F-F9B1-4048-9AEF-C7AB99053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Rectangle 1533">
              <a:extLst>
                <a:ext uri="{FF2B5EF4-FFF2-40B4-BE49-F238E27FC236}">
                  <a16:creationId xmlns:a16="http://schemas.microsoft.com/office/drawing/2014/main" id="{F583F029-E06B-49B5-9779-2E8CEFD7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024" name="Rectangle 1023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3FCA31C-2097-18C9-08B2-10B22297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LIDL HALIKKO </a:t>
            </a:r>
            <a:r>
              <a:rPr lang="en-US" sz="1800" b="0" i="0" err="1">
                <a:effectLst/>
              </a:rPr>
              <a:t>Halikontie</a:t>
            </a:r>
            <a:r>
              <a:rPr lang="en-US" sz="1800" b="0" i="0">
                <a:effectLst/>
              </a:rPr>
              <a:t> 1, 24800 </a:t>
            </a:r>
            <a:r>
              <a:rPr lang="en-US" sz="1800" b="0" i="0" err="1">
                <a:effectLst/>
              </a:rPr>
              <a:t>Salo</a:t>
            </a:r>
            <a:endParaRPr lang="en-US" sz="1800"/>
          </a:p>
        </p:txBody>
      </p:sp>
      <p:grpSp>
        <p:nvGrpSpPr>
          <p:cNvPr id="1537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538" name="Freeform: Shape 1537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9" name="Freeform: Shape 1538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1" name="Graphic 38">
            <a:extLst>
              <a:ext uri="{FF2B5EF4-FFF2-40B4-BE49-F238E27FC236}">
                <a16:creationId xmlns:a16="http://schemas.microsoft.com/office/drawing/2014/main" id="{36C5CE76-F42E-4B75-84C4-A9B2C8CE8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542" name="Freeform: Shape 1541">
              <a:extLst>
                <a:ext uri="{FF2B5EF4-FFF2-40B4-BE49-F238E27FC236}">
                  <a16:creationId xmlns:a16="http://schemas.microsoft.com/office/drawing/2014/main" id="{F62D2BF9-9B3C-4B4B-B525-BFABA8B44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3" name="Freeform: Shape 1542">
              <a:extLst>
                <a:ext uri="{FF2B5EF4-FFF2-40B4-BE49-F238E27FC236}">
                  <a16:creationId xmlns:a16="http://schemas.microsoft.com/office/drawing/2014/main" id="{5022D0D2-0602-4CB2-97D5-418641B4F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5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546" name="Freeform: Shape 1545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7" name="Freeform: Shape 1546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8" name="Freeform: Shape 1547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9" name="Freeform: Shape 1548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1" name="Freeform: Shape 1550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2" name="Freeform: Shape 1551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3" name="Freeform: Shape 1552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5" name="Freeform: Shape 1554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6" name="Freeform: Shape 1555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7" name="Freeform: Shape 1556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60" name="Graphic 4">
            <a:extLst>
              <a:ext uri="{FF2B5EF4-FFF2-40B4-BE49-F238E27FC236}">
                <a16:creationId xmlns:a16="http://schemas.microsoft.com/office/drawing/2014/main" id="{DDFA5A3F-B050-4826-ACB4-F634DD12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1561" name="Freeform: Shape 1560">
              <a:extLst>
                <a:ext uri="{FF2B5EF4-FFF2-40B4-BE49-F238E27FC236}">
                  <a16:creationId xmlns:a16="http://schemas.microsoft.com/office/drawing/2014/main" id="{C45D7489-248E-4EB2-A887-30A9C396E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2" name="Freeform: Shape 1561">
              <a:extLst>
                <a:ext uri="{FF2B5EF4-FFF2-40B4-BE49-F238E27FC236}">
                  <a16:creationId xmlns:a16="http://schemas.microsoft.com/office/drawing/2014/main" id="{AB6BF832-C29A-4992-8772-6B33118C5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3" name="Freeform: Shape 1562">
              <a:extLst>
                <a:ext uri="{FF2B5EF4-FFF2-40B4-BE49-F238E27FC236}">
                  <a16:creationId xmlns:a16="http://schemas.microsoft.com/office/drawing/2014/main" id="{5E06C84D-D026-40FC-A1FB-0482450B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4" name="Freeform: Shape 1563">
              <a:extLst>
                <a:ext uri="{FF2B5EF4-FFF2-40B4-BE49-F238E27FC236}">
                  <a16:creationId xmlns:a16="http://schemas.microsoft.com/office/drawing/2014/main" id="{32D9620B-AA48-430C-BACC-01BF1B12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5" name="Freeform: Shape 1564">
              <a:extLst>
                <a:ext uri="{FF2B5EF4-FFF2-40B4-BE49-F238E27FC236}">
                  <a16:creationId xmlns:a16="http://schemas.microsoft.com/office/drawing/2014/main" id="{0C7842E4-3E00-4846-B285-345F6B32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6" name="Freeform: Shape 1565">
              <a:extLst>
                <a:ext uri="{FF2B5EF4-FFF2-40B4-BE49-F238E27FC236}">
                  <a16:creationId xmlns:a16="http://schemas.microsoft.com/office/drawing/2014/main" id="{F120E203-7898-4AE9-A9E5-F5C364415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7" name="Freeform: Shape 1566">
              <a:extLst>
                <a:ext uri="{FF2B5EF4-FFF2-40B4-BE49-F238E27FC236}">
                  <a16:creationId xmlns:a16="http://schemas.microsoft.com/office/drawing/2014/main" id="{06A5C8C3-E77D-410A-8D95-0B15B8E61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8" name="Freeform: Shape 1567">
              <a:extLst>
                <a:ext uri="{FF2B5EF4-FFF2-40B4-BE49-F238E27FC236}">
                  <a16:creationId xmlns:a16="http://schemas.microsoft.com/office/drawing/2014/main" id="{8E9CE1FB-B266-47D2-A0AC-79D1DDBAA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id="{B8862FCB-5370-44C9-803F-017FF89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0" name="Freeform: Shape 1569">
              <a:extLst>
                <a:ext uri="{FF2B5EF4-FFF2-40B4-BE49-F238E27FC236}">
                  <a16:creationId xmlns:a16="http://schemas.microsoft.com/office/drawing/2014/main" id="{D1EC218E-7E2A-4304-96EA-1A7AA046E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1" name="Freeform: Shape 1570">
              <a:extLst>
                <a:ext uri="{FF2B5EF4-FFF2-40B4-BE49-F238E27FC236}">
                  <a16:creationId xmlns:a16="http://schemas.microsoft.com/office/drawing/2014/main" id="{C6904051-0B1B-4340-8A1F-FC345A500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2" name="Freeform: Shape 1571">
              <a:extLst>
                <a:ext uri="{FF2B5EF4-FFF2-40B4-BE49-F238E27FC236}">
                  <a16:creationId xmlns:a16="http://schemas.microsoft.com/office/drawing/2014/main" id="{8D8B68CD-1F5B-4E19-A474-4290A7386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id="{A219F1BA-F2AD-4C0B-B881-AF7702BFA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11" name="Sisällön paikkamerkki 2">
            <a:extLst>
              <a:ext uri="{FF2B5EF4-FFF2-40B4-BE49-F238E27FC236}">
                <a16:creationId xmlns:a16="http://schemas.microsoft.com/office/drawing/2014/main" id="{29D26798-F5C9-C035-76D0-E1304467A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568" y="313976"/>
            <a:ext cx="4974771" cy="575763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/>
              <a:t>Location is once again great for people who live in </a:t>
            </a:r>
            <a:r>
              <a:rPr lang="en-US" sz="1800" dirty="0" err="1"/>
              <a:t>Halikko</a:t>
            </a:r>
            <a:endParaRPr lang="en-US" sz="1800" dirty="0"/>
          </a:p>
          <a:p>
            <a:r>
              <a:rPr lang="en-US" sz="1800" dirty="0"/>
              <a:t>Open from 8am-21pm (8am-20pm/10am-20pm)</a:t>
            </a:r>
          </a:p>
          <a:p>
            <a:r>
              <a:rPr lang="en-US" sz="1800" dirty="0"/>
              <a:t>Prices: 10/10</a:t>
            </a:r>
          </a:p>
          <a:p>
            <a:r>
              <a:rPr lang="en-US" sz="1800" dirty="0" err="1"/>
              <a:t>Custome</a:t>
            </a:r>
            <a:r>
              <a:rPr lang="en-US" sz="1800" dirty="0"/>
              <a:t> service: 5/10</a:t>
            </a:r>
          </a:p>
          <a:p>
            <a:r>
              <a:rPr lang="en-US" sz="1800" dirty="0"/>
              <a:t>Parking: 7/10</a:t>
            </a:r>
          </a:p>
          <a:p>
            <a:r>
              <a:rPr lang="en-US" sz="1800" dirty="0"/>
              <a:t>Purpose: The prices are low and the selection is good so it's a good place to buy daily day products AND the in-store bakery in Lidl is 10/10</a:t>
            </a:r>
          </a:p>
          <a:p>
            <a:pPr lvl="1"/>
            <a:endParaRPr lang="fi-FI" sz="1800" dirty="0">
              <a:ea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ea typeface="Source Sans Pro"/>
              </a:rPr>
              <a:t>Location</a:t>
            </a:r>
            <a:r>
              <a:rPr lang="fi-FI" sz="1800" dirty="0">
                <a:ea typeface="Source Sans Pro"/>
              </a:rPr>
              <a:t> 8/10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ea typeface="Source Sans Pro"/>
              </a:rPr>
              <a:t>Opening</a:t>
            </a:r>
            <a:r>
              <a:rPr lang="fi-FI" sz="1800" dirty="0">
                <a:ea typeface="Source Sans Pro"/>
              </a:rPr>
              <a:t> </a:t>
            </a:r>
            <a:r>
              <a:rPr lang="fi-FI" sz="1800" dirty="0" err="1">
                <a:ea typeface="Source Sans Pro"/>
              </a:rPr>
              <a:t>hours</a:t>
            </a:r>
            <a:r>
              <a:rPr lang="fi-FI" sz="1800" dirty="0">
                <a:ea typeface="Source Sans Pro"/>
              </a:rPr>
              <a:t> 7/10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ea typeface="Source Sans Pro"/>
              </a:rPr>
              <a:t>Selection</a:t>
            </a:r>
            <a:r>
              <a:rPr lang="fi-FI" sz="1800" dirty="0">
                <a:ea typeface="Source Sans Pro"/>
              </a:rPr>
              <a:t> 9/10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ea typeface="Source Sans Pro"/>
              </a:rPr>
              <a:t>Prices</a:t>
            </a:r>
            <a:r>
              <a:rPr lang="fi-FI" sz="1800" dirty="0">
                <a:ea typeface="Source Sans Pro"/>
              </a:rPr>
              <a:t> 10/10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ea typeface="Source Sans Pro"/>
              </a:rPr>
              <a:t>Parking</a:t>
            </a:r>
            <a:r>
              <a:rPr lang="fi-FI" sz="1800" dirty="0">
                <a:ea typeface="Source Sans Pro"/>
              </a:rPr>
              <a:t> </a:t>
            </a:r>
            <a:r>
              <a:rPr lang="fi-FI" sz="1800" dirty="0" err="1">
                <a:ea typeface="Source Sans Pro"/>
              </a:rPr>
              <a:t>lot</a:t>
            </a:r>
            <a:r>
              <a:rPr lang="fi-FI" sz="1800" dirty="0">
                <a:ea typeface="Source Sans Pro"/>
              </a:rPr>
              <a:t> 8/10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ea typeface="Source Sans Pro"/>
              </a:rPr>
              <a:t>Custome</a:t>
            </a:r>
            <a:r>
              <a:rPr lang="fi-FI" sz="1800" dirty="0">
                <a:ea typeface="Source Sans Pro"/>
              </a:rPr>
              <a:t> </a:t>
            </a:r>
            <a:r>
              <a:rPr lang="fi-FI" sz="1800" dirty="0" err="1">
                <a:ea typeface="Source Sans Pro"/>
              </a:rPr>
              <a:t>service</a:t>
            </a:r>
            <a:r>
              <a:rPr lang="fi-FI" sz="1800" dirty="0">
                <a:ea typeface="Source Sans Pro"/>
              </a:rPr>
              <a:t> 8/10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ea typeface="Source Sans Pro"/>
              </a:rPr>
              <a:t>Purpose</a:t>
            </a:r>
            <a:r>
              <a:rPr lang="fi-FI" sz="1800" dirty="0">
                <a:ea typeface="Source Sans Pro"/>
              </a:rPr>
              <a:t> 9/10 </a:t>
            </a:r>
            <a:endParaRPr lang="en-US" sz="1800" dirty="0">
              <a:ea typeface="Source Sans Pro"/>
            </a:endParaRPr>
          </a:p>
          <a:p>
            <a:r>
              <a:rPr lang="en-US" sz="1800" dirty="0"/>
              <a:t>TOTAL: 59/10</a:t>
            </a:r>
          </a:p>
        </p:txBody>
      </p:sp>
    </p:spTree>
    <p:extLst>
      <p:ext uri="{BB962C8B-B14F-4D97-AF65-F5344CB8AC3E}">
        <p14:creationId xmlns:p14="http://schemas.microsoft.com/office/powerpoint/2010/main" val="185315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170F6EA-DE4F-F1BC-CB58-BB5906912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52" r="2280" b="-4"/>
          <a:stretch/>
        </p:blipFill>
        <p:spPr>
          <a:xfrm>
            <a:off x="2511713" y="3104705"/>
            <a:ext cx="3634674" cy="321733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9C6B508-0B2C-4D80-99F6-BC8C9C693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54034F-F9B1-4048-9AEF-C7AB99053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83F029-E06B-49B5-9779-2E8CEFD7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293DC33-685A-3A1B-9363-786308031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Sale </a:t>
            </a:r>
            <a:r>
              <a:rPr lang="en-US" sz="4400" dirty="0" err="1"/>
              <a:t>Paukkula</a:t>
            </a:r>
            <a:r>
              <a:rPr lang="en-US" sz="4400" dirty="0"/>
              <a:t> </a:t>
            </a:r>
            <a:r>
              <a:rPr lang="en-US" sz="2000" b="0" i="0" dirty="0" err="1">
                <a:effectLst/>
              </a:rPr>
              <a:t>Salaistentie</a:t>
            </a:r>
            <a:r>
              <a:rPr lang="en-US" sz="2000" b="0" i="0" dirty="0">
                <a:effectLst/>
              </a:rPr>
              <a:t> 6, 24240 </a:t>
            </a:r>
            <a:r>
              <a:rPr lang="en-US" sz="2000" b="0" i="0" dirty="0" err="1">
                <a:effectLst/>
              </a:rPr>
              <a:t>Salo</a:t>
            </a:r>
            <a:endParaRPr lang="en-US" sz="2000" dirty="0"/>
          </a:p>
        </p:txBody>
      </p:sp>
      <p:grpSp>
        <p:nvGrpSpPr>
          <p:cNvPr id="28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38">
            <a:extLst>
              <a:ext uri="{FF2B5EF4-FFF2-40B4-BE49-F238E27FC236}">
                <a16:creationId xmlns:a16="http://schemas.microsoft.com/office/drawing/2014/main" id="{36C5CE76-F42E-4B75-84C4-A9B2C8CE8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2D2BF9-9B3C-4B4B-B525-BFABA8B44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022D0D2-0602-4CB2-97D5-418641B4F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aphic 4">
            <a:extLst>
              <a:ext uri="{FF2B5EF4-FFF2-40B4-BE49-F238E27FC236}">
                <a16:creationId xmlns:a16="http://schemas.microsoft.com/office/drawing/2014/main" id="{DDFA5A3F-B050-4826-ACB4-F634DD12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45D7489-248E-4EB2-A887-30A9C396E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B6BF832-C29A-4992-8772-6B33118C5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E06C84D-D026-40FC-A1FB-0482450B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2D9620B-AA48-430C-BACC-01BF1B12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C7842E4-3E00-4846-B285-345F6B32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120E203-7898-4AE9-A9E5-F5C364415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6A5C8C3-E77D-410A-8D95-0B15B8E61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E9CE1FB-B266-47D2-A0AC-79D1DDBAA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8862FCB-5370-44C9-803F-017FF89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1EC218E-7E2A-4304-96EA-1A7AA046E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6904051-0B1B-4340-8A1F-FC345A500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D8B68CD-1F5B-4E19-A474-4290A7386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219F1BA-F2AD-4C0B-B881-AF7702BFA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124B78-A977-75D4-9AB0-502582DCE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5568" y="933904"/>
            <a:ext cx="5011737" cy="505316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100" dirty="0"/>
              <a:t>Location: Equally between </a:t>
            </a:r>
            <a:r>
              <a:rPr lang="en-US" sz="2100" dirty="0" err="1"/>
              <a:t>Halikko</a:t>
            </a:r>
            <a:r>
              <a:rPr lang="en-US" sz="2100" dirty="0"/>
              <a:t> and </a:t>
            </a:r>
            <a:r>
              <a:rPr lang="en-US" sz="2100" dirty="0" err="1"/>
              <a:t>Salo</a:t>
            </a:r>
            <a:endParaRPr lang="en-US" sz="21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100" dirty="0"/>
              <a:t>Opening hours: 7am-21pm (9am-21pm)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100" dirty="0"/>
              <a:t>Selection: you can find some basic things but nothing more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100" dirty="0"/>
              <a:t>Purpose: Conveniently along the way from </a:t>
            </a:r>
            <a:r>
              <a:rPr lang="en-US" sz="2100" dirty="0" err="1"/>
              <a:t>Halikko</a:t>
            </a:r>
            <a:r>
              <a:rPr lang="en-US" sz="2100" dirty="0"/>
              <a:t> to </a:t>
            </a:r>
            <a:r>
              <a:rPr lang="en-US" sz="2100" dirty="0" err="1"/>
              <a:t>Salo</a:t>
            </a:r>
            <a:r>
              <a:rPr lang="en-US" sz="2100" dirty="0"/>
              <a:t> or from </a:t>
            </a:r>
            <a:r>
              <a:rPr lang="en-US" sz="2100" dirty="0" err="1"/>
              <a:t>Salo</a:t>
            </a:r>
            <a:r>
              <a:rPr lang="en-US" sz="2100" dirty="0"/>
              <a:t> to </a:t>
            </a:r>
            <a:r>
              <a:rPr lang="en-US" sz="2100" dirty="0" err="1"/>
              <a:t>Halikko</a:t>
            </a:r>
            <a:r>
              <a:rPr lang="en-US" sz="2100" dirty="0"/>
              <a:t> so great place to grab something basic you need quickly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100" dirty="0" err="1">
                <a:ea typeface="Source Sans Pro"/>
              </a:rPr>
              <a:t>Location</a:t>
            </a:r>
            <a:r>
              <a:rPr lang="fi-FI" sz="2100" dirty="0">
                <a:ea typeface="Source Sans Pro"/>
              </a:rPr>
              <a:t> 7/10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100" dirty="0" err="1">
                <a:ea typeface="Source Sans Pro"/>
              </a:rPr>
              <a:t>Opening</a:t>
            </a:r>
            <a:r>
              <a:rPr lang="fi-FI" sz="2100" dirty="0">
                <a:ea typeface="Source Sans Pro"/>
              </a:rPr>
              <a:t> </a:t>
            </a:r>
            <a:r>
              <a:rPr lang="fi-FI" sz="2100" dirty="0" err="1">
                <a:ea typeface="Source Sans Pro"/>
              </a:rPr>
              <a:t>hours</a:t>
            </a:r>
            <a:r>
              <a:rPr lang="fi-FI" sz="2100" dirty="0">
                <a:ea typeface="Source Sans Pro"/>
              </a:rPr>
              <a:t> 8/10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100" dirty="0" err="1">
                <a:ea typeface="Source Sans Pro"/>
              </a:rPr>
              <a:t>Selection</a:t>
            </a:r>
            <a:r>
              <a:rPr lang="fi-FI" sz="2100" dirty="0">
                <a:ea typeface="Source Sans Pro"/>
              </a:rPr>
              <a:t> 5/10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100" dirty="0" err="1">
                <a:ea typeface="Source Sans Pro"/>
              </a:rPr>
              <a:t>Prices</a:t>
            </a:r>
            <a:r>
              <a:rPr lang="fi-FI" sz="2100" dirty="0">
                <a:ea typeface="Source Sans Pro"/>
              </a:rPr>
              <a:t> 7/10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100" dirty="0" err="1">
                <a:ea typeface="Source Sans Pro"/>
              </a:rPr>
              <a:t>Parking</a:t>
            </a:r>
            <a:r>
              <a:rPr lang="fi-FI" sz="2100" dirty="0">
                <a:ea typeface="Source Sans Pro"/>
              </a:rPr>
              <a:t> </a:t>
            </a:r>
            <a:r>
              <a:rPr lang="fi-FI" sz="2100" dirty="0" err="1">
                <a:ea typeface="Source Sans Pro"/>
              </a:rPr>
              <a:t>lot</a:t>
            </a:r>
            <a:r>
              <a:rPr lang="fi-FI" sz="2100" dirty="0">
                <a:ea typeface="Source Sans Pro"/>
              </a:rPr>
              <a:t> 5/10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100" dirty="0" err="1">
                <a:ea typeface="Source Sans Pro"/>
              </a:rPr>
              <a:t>Custome</a:t>
            </a:r>
            <a:r>
              <a:rPr lang="fi-FI" sz="2100" dirty="0">
                <a:ea typeface="Source Sans Pro"/>
              </a:rPr>
              <a:t> </a:t>
            </a:r>
            <a:r>
              <a:rPr lang="fi-FI" sz="2100" dirty="0" err="1">
                <a:ea typeface="Source Sans Pro"/>
              </a:rPr>
              <a:t>service</a:t>
            </a:r>
            <a:r>
              <a:rPr lang="fi-FI" sz="2100" dirty="0">
                <a:ea typeface="Source Sans Pro"/>
              </a:rPr>
              <a:t>  10/10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100" dirty="0" err="1">
                <a:ea typeface="Source Sans Pro"/>
              </a:rPr>
              <a:t>Purpose</a:t>
            </a:r>
            <a:r>
              <a:rPr lang="fi-FI" sz="2100" dirty="0">
                <a:ea typeface="Source Sans Pro"/>
              </a:rPr>
              <a:t> 7/10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100" dirty="0">
              <a:ea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100" dirty="0">
                <a:ea typeface="Source Sans Pro"/>
              </a:rPr>
              <a:t>TOTAL:49/70 </a:t>
            </a:r>
            <a:endParaRPr lang="en-US" sz="2100" dirty="0">
              <a:ea typeface="Source Sans Pro"/>
            </a:endParaRP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2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1242A-5E38-4AC5-A293-42640E9F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OUR TOTAL RESULTS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2C190E-E624-B414-417D-2E01C80F12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dirty="0"/>
              <a:t>Prisma 63p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dirty="0"/>
              <a:t>Lidl Halikko 59p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dirty="0"/>
              <a:t>K-Citymarket 58p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dirty="0"/>
              <a:t>K-market </a:t>
            </a:r>
            <a:r>
              <a:rPr lang="fi-FI" dirty="0" err="1"/>
              <a:t>Pirkkatori</a:t>
            </a:r>
            <a:r>
              <a:rPr lang="fi-FI" dirty="0"/>
              <a:t> 55,5p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dirty="0" err="1"/>
              <a:t>Sale</a:t>
            </a:r>
            <a:r>
              <a:rPr lang="fi-FI" dirty="0"/>
              <a:t> </a:t>
            </a:r>
            <a:r>
              <a:rPr lang="fi-FI" dirty="0" err="1"/>
              <a:t>Paukkula</a:t>
            </a:r>
            <a:r>
              <a:rPr lang="fi-FI" dirty="0"/>
              <a:t> 49p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B6ED0A-5DA1-5A4E-42EB-BC8133285A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surprised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K-Market </a:t>
            </a:r>
            <a:r>
              <a:rPr lang="fi-FI" dirty="0" err="1"/>
              <a:t>Pirkkatori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low</a:t>
            </a:r>
            <a:r>
              <a:rPr lang="fi-FI" dirty="0"/>
              <a:t> on </a:t>
            </a:r>
            <a:r>
              <a:rPr lang="fi-FI" dirty="0" err="1"/>
              <a:t>points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495C3BB-F143-C4B5-0AFC-D64F616B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45550"/>
            <a:ext cx="757320" cy="775496"/>
          </a:xfrm>
          <a:prstGeom prst="rect">
            <a:avLst/>
          </a:prstGeom>
        </p:spPr>
      </p:pic>
      <p:pic>
        <p:nvPicPr>
          <p:cNvPr id="1030" name="Picture 6" descr="3D badge winner for 2nd second place, Winner awards and Champion prizes 3D  rendering 18842766 PNG">
            <a:extLst>
              <a:ext uri="{FF2B5EF4-FFF2-40B4-BE49-F238E27FC236}">
                <a16:creationId xmlns:a16="http://schemas.microsoft.com/office/drawing/2014/main" id="{E56CBC01-4E42-420F-5EB2-6147BF3F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" y="2643510"/>
            <a:ext cx="593994" cy="74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 badge winner for 3rd third place, Winner awards and Champion prizes 3D  rendering 18842639 PNG">
            <a:extLst>
              <a:ext uri="{FF2B5EF4-FFF2-40B4-BE49-F238E27FC236}">
                <a16:creationId xmlns:a16="http://schemas.microsoft.com/office/drawing/2014/main" id="{71BCDC73-495F-AC43-8C0E-DE4B0B880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" y="3529819"/>
            <a:ext cx="593994" cy="7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70945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FAC1094B41CF744A35B5121AECA747B" ma:contentTypeVersion="10" ma:contentTypeDescription="Luo uusi asiakirja." ma:contentTypeScope="" ma:versionID="439264001ac4337c64f1140a64fd5800">
  <xsd:schema xmlns:xsd="http://www.w3.org/2001/XMLSchema" xmlns:xs="http://www.w3.org/2001/XMLSchema" xmlns:p="http://schemas.microsoft.com/office/2006/metadata/properties" xmlns:ns2="93bbd20d-3f88-425d-bdfa-b170070606be" xmlns:ns3="09409f3e-cc29-4428-b8ee-8104142e882a" targetNamespace="http://schemas.microsoft.com/office/2006/metadata/properties" ma:root="true" ma:fieldsID="80684539a5e3b0fab23894bf479630c5" ns2:_="" ns3:_="">
    <xsd:import namespace="93bbd20d-3f88-425d-bdfa-b170070606be"/>
    <xsd:import namespace="09409f3e-cc29-4428-b8ee-8104142e882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bd20d-3f88-425d-bdfa-b170070606b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09f3e-cc29-4428-b8ee-8104142e88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3bbd20d-3f88-425d-bdfa-b170070606be" xsi:nil="true"/>
  </documentManagement>
</p:properties>
</file>

<file path=customXml/itemProps1.xml><?xml version="1.0" encoding="utf-8"?>
<ds:datastoreItem xmlns:ds="http://schemas.openxmlformats.org/officeDocument/2006/customXml" ds:itemID="{1E547A97-E679-4CE6-814F-D17CD9C51A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1EF045-4E9D-4603-84CE-A6E64B17ED6A}">
  <ds:schemaRefs>
    <ds:schemaRef ds:uri="09409f3e-cc29-4428-b8ee-8104142e882a"/>
    <ds:schemaRef ds:uri="93bbd20d-3f88-425d-bdfa-b170070606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2B57D5-4E4D-4BC9-86F7-A6B96B7A5A78}">
  <ds:schemaRefs>
    <ds:schemaRef ds:uri="40158c17-d842-4a99-83e0-3acb95d19fc9"/>
    <ds:schemaRef ds:uri="93bbd20d-3f88-425d-bdfa-b170070606be"/>
    <ds:schemaRef ds:uri="e99598b6-2fdd-45f9-9631-e45ab5fe95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Hauskat muodot</Template>
  <TotalTime>0</TotalTime>
  <Words>717</Words>
  <Application>Microsoft Office PowerPoint</Application>
  <PresentationFormat>Laajakuva</PresentationFormat>
  <Paragraphs>115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Source Sans Pro</vt:lpstr>
      <vt:lpstr>FunkyShapesVTI</vt:lpstr>
      <vt:lpstr>RATING the food markets in salo </vt:lpstr>
      <vt:lpstr>WHAT ARE WE LOOKING FOR</vt:lpstr>
      <vt:lpstr>HOW  WE GIVE POINTS</vt:lpstr>
      <vt:lpstr>PRISMA  Prismantie 2, 24800 Halikko</vt:lpstr>
      <vt:lpstr>K- MARKET PIRKKATORI Halikontie 2, 24800 Halikko</vt:lpstr>
      <vt:lpstr>K-CITYMARKET Hämeentie 24-30, 24240 Salo</vt:lpstr>
      <vt:lpstr>LIDL HALIKKO Halikontie 1, 24800 Salo</vt:lpstr>
      <vt:lpstr>Sale Paukkula Salaistentie 6, 24240 Salo</vt:lpstr>
      <vt:lpstr>OUR TOTAL RESULTS </vt:lpstr>
      <vt:lpstr>NOW WE WANT TO HEAR YOUR OPINION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Kiia Metsäkonkola</dc:creator>
  <cp:lastModifiedBy>Nojonen Sari Kaija</cp:lastModifiedBy>
  <cp:revision>1</cp:revision>
  <dcterms:created xsi:type="dcterms:W3CDTF">2023-10-05T08:21:45Z</dcterms:created>
  <dcterms:modified xsi:type="dcterms:W3CDTF">2023-11-17T11:53:08Z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0x0101008FAC1094B41CF744A35B5121AECA747B</vt:lpwstr>
  </property>
</Properties>
</file>