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tala Titta" userId="S::titta.hietala@vesanto.fi::048f7f73-cb5a-4ce2-9194-ac03a49fb27d" providerId="AD" clId="Web-{E680651F-41CD-5BF8-99E0-CE4A4B35954D}"/>
    <pc:docChg chg="modSld">
      <pc:chgData name="Hietala Titta" userId="S::titta.hietala@vesanto.fi::048f7f73-cb5a-4ce2-9194-ac03a49fb27d" providerId="AD" clId="Web-{E680651F-41CD-5BF8-99E0-CE4A4B35954D}" dt="2019-04-23T07:19:38.509" v="7" actId="20577"/>
      <pc:docMkLst>
        <pc:docMk/>
      </pc:docMkLst>
      <pc:sldChg chg="modSp">
        <pc:chgData name="Hietala Titta" userId="S::titta.hietala@vesanto.fi::048f7f73-cb5a-4ce2-9194-ac03a49fb27d" providerId="AD" clId="Web-{E680651F-41CD-5BF8-99E0-CE4A4B35954D}" dt="2019-04-23T07:19:04.868" v="0" actId="20577"/>
        <pc:sldMkLst>
          <pc:docMk/>
          <pc:sldMk cId="730165950" sldId="257"/>
        </pc:sldMkLst>
        <pc:spChg chg="mod">
          <ac:chgData name="Hietala Titta" userId="S::titta.hietala@vesanto.fi::048f7f73-cb5a-4ce2-9194-ac03a49fb27d" providerId="AD" clId="Web-{E680651F-41CD-5BF8-99E0-CE4A4B35954D}" dt="2019-04-23T07:19:04.868" v="0" actId="20577"/>
          <ac:spMkLst>
            <pc:docMk/>
            <pc:sldMk cId="730165950" sldId="257"/>
            <ac:spMk id="7" creationId="{00000000-0000-0000-0000-000000000000}"/>
          </ac:spMkLst>
        </pc:spChg>
      </pc:sldChg>
      <pc:sldChg chg="modSp">
        <pc:chgData name="Hietala Titta" userId="S::titta.hietala@vesanto.fi::048f7f73-cb5a-4ce2-9194-ac03a49fb27d" providerId="AD" clId="Web-{E680651F-41CD-5BF8-99E0-CE4A4B35954D}" dt="2019-04-23T07:19:38.509" v="6" actId="20577"/>
        <pc:sldMkLst>
          <pc:docMk/>
          <pc:sldMk cId="3820263023" sldId="258"/>
        </pc:sldMkLst>
        <pc:spChg chg="mod">
          <ac:chgData name="Hietala Titta" userId="S::titta.hietala@vesanto.fi::048f7f73-cb5a-4ce2-9194-ac03a49fb27d" providerId="AD" clId="Web-{E680651F-41CD-5BF8-99E0-CE4A4B35954D}" dt="2019-04-23T07:19:38.509" v="6" actId="20577"/>
          <ac:spMkLst>
            <pc:docMk/>
            <pc:sldMk cId="3820263023" sldId="258"/>
            <ac:spMk id="3" creationId="{00000000-0000-0000-0000-000000000000}"/>
          </ac:spMkLst>
        </pc:spChg>
      </pc:sldChg>
      <pc:sldChg chg="modSp">
        <pc:chgData name="Hietala Titta" userId="S::titta.hietala@vesanto.fi::048f7f73-cb5a-4ce2-9194-ac03a49fb27d" providerId="AD" clId="Web-{E680651F-41CD-5BF8-99E0-CE4A4B35954D}" dt="2019-04-23T07:19:26.618" v="3" actId="20577"/>
        <pc:sldMkLst>
          <pc:docMk/>
          <pc:sldMk cId="114380592" sldId="262"/>
        </pc:sldMkLst>
        <pc:spChg chg="mod">
          <ac:chgData name="Hietala Titta" userId="S::titta.hietala@vesanto.fi::048f7f73-cb5a-4ce2-9194-ac03a49fb27d" providerId="AD" clId="Web-{E680651F-41CD-5BF8-99E0-CE4A4B35954D}" dt="2019-04-23T07:19:26.618" v="3" actId="20577"/>
          <ac:spMkLst>
            <pc:docMk/>
            <pc:sldMk cId="114380592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i-FI"/>
              <a:t>2. Etiikan osa-alueet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47" y="357931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533400" y="263302"/>
            <a:ext cx="11106150" cy="63470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b="1" u="sng" dirty="0"/>
              <a:t>Kuvaileva eli deskriptiivinen etiikka</a:t>
            </a:r>
            <a:endParaRPr lang="fi-FI" b="1" u="sng" dirty="0"/>
          </a:p>
          <a:p>
            <a:r>
              <a:rPr lang="fi-FI" dirty="0"/>
              <a:t>esittelee moraalisia kysymyksiä</a:t>
            </a:r>
            <a:endParaRPr dirty="0"/>
          </a:p>
          <a:p>
            <a:r>
              <a:rPr lang="fi-FI" dirty="0"/>
              <a:t>ei ota kantaa arvoulottuvuuteen tai siihen, ovatko teot / tapahtumat oikein tai väärin</a:t>
            </a:r>
            <a:endParaRPr dirty="0"/>
          </a:p>
          <a:p>
            <a:r>
              <a:rPr lang="fi-FI" dirty="0"/>
              <a:t>voi olla esimerkiksi mediassa esiteltyjä moraalisia tilanteita</a:t>
            </a:r>
            <a:br>
              <a:rPr lang="en-US" dirty="0">
                <a:latin typeface="+mn-ea"/>
                <a:cs typeface="+mn-ea"/>
              </a:rPr>
            </a:br>
            <a:endParaRPr lang="fi-FI" dirty="0"/>
          </a:p>
          <a:p>
            <a:pPr marL="0" indent="0">
              <a:buNone/>
            </a:pPr>
            <a:br>
              <a:rPr lang="en-US" dirty="0">
                <a:latin typeface="+mn-ea"/>
                <a:cs typeface="+mn-ea"/>
              </a:rPr>
            </a:br>
            <a:endParaRPr lang="fi-FI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16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71" t="18461" r="25139" b="6239"/>
          <a:stretch/>
        </p:blipFill>
        <p:spPr>
          <a:xfrm>
            <a:off x="833940" y="2808"/>
            <a:ext cx="10410000" cy="68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0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12489" r="29258" b="5590"/>
          <a:stretch/>
        </p:blipFill>
        <p:spPr bwMode="auto">
          <a:xfrm>
            <a:off x="2071924" y="0"/>
            <a:ext cx="7872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56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17539" r="32115" b="9197"/>
          <a:stretch/>
        </p:blipFill>
        <p:spPr bwMode="auto">
          <a:xfrm>
            <a:off x="2113733" y="9562"/>
            <a:ext cx="7906568" cy="68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9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342900"/>
            <a:ext cx="11372850" cy="6115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u="sng" dirty="0"/>
              <a:t>Normatiivinen etiikka</a:t>
            </a:r>
          </a:p>
          <a:p>
            <a:r>
              <a:rPr lang="fi-FI" dirty="0"/>
              <a:t>tutkii, millä perusteilla teko on oikein tai väärin</a:t>
            </a:r>
          </a:p>
          <a:p>
            <a:r>
              <a:rPr lang="fi-FI" dirty="0"/>
              <a:t>sisältää hyve-etiikan, velvollisuusetiikan, seurausetiikan ja sopimusetiikan.</a:t>
            </a:r>
          </a:p>
          <a:p>
            <a:pPr marL="457200" lvl="1" indent="0">
              <a:buNone/>
            </a:pPr>
            <a:endParaRPr lang="fi-FI" sz="2800" b="1" dirty="0">
              <a:solidFill>
                <a:srgbClr val="002060"/>
              </a:solidFill>
            </a:endParaRPr>
          </a:p>
          <a:p>
            <a:pPr lvl="1"/>
            <a:r>
              <a:rPr lang="fi-FI" sz="2800" b="1" dirty="0">
                <a:solidFill>
                  <a:srgbClr val="002060"/>
                </a:solidFill>
              </a:rPr>
              <a:t>Hyve-etiikka</a:t>
            </a:r>
            <a:r>
              <a:rPr lang="fi-FI" sz="2800" dirty="0">
                <a:solidFill>
                  <a:srgbClr val="002060"/>
                </a:solidFill>
              </a:rPr>
              <a:t>: esim. tekijän motiivit ja hyveellisyys</a:t>
            </a:r>
          </a:p>
          <a:p>
            <a:pPr lvl="1"/>
            <a:r>
              <a:rPr lang="fi-FI" sz="2800" b="1" dirty="0">
                <a:solidFill>
                  <a:srgbClr val="002060"/>
                </a:solidFill>
              </a:rPr>
              <a:t>Velvollisuusetiikka</a:t>
            </a:r>
            <a:r>
              <a:rPr lang="fi-FI" sz="2800" dirty="0">
                <a:solidFill>
                  <a:srgbClr val="002060"/>
                </a:solidFill>
              </a:rPr>
              <a:t>: moraaliset ohjeet; jotkin asiat ovat aina väärin</a:t>
            </a:r>
          </a:p>
          <a:p>
            <a:pPr lvl="1"/>
            <a:r>
              <a:rPr lang="fi-FI" sz="2800" b="1" dirty="0">
                <a:solidFill>
                  <a:srgbClr val="002060"/>
                </a:solidFill>
              </a:rPr>
              <a:t>Seurausetiikka</a:t>
            </a:r>
            <a:r>
              <a:rPr lang="fi-FI" sz="2800" dirty="0">
                <a:solidFill>
                  <a:srgbClr val="002060"/>
                </a:solidFill>
              </a:rPr>
              <a:t>: tarkastellaan teon seurauksia</a:t>
            </a:r>
          </a:p>
          <a:p>
            <a:pPr lvl="1"/>
            <a:r>
              <a:rPr lang="fi-FI" sz="2800" b="1" dirty="0">
                <a:solidFill>
                  <a:srgbClr val="002060"/>
                </a:solidFill>
              </a:rPr>
              <a:t>Sopimusetiikka</a:t>
            </a:r>
            <a:r>
              <a:rPr lang="fi-FI" sz="2800" dirty="0">
                <a:solidFill>
                  <a:srgbClr val="002060"/>
                </a:solidFill>
              </a:rPr>
              <a:t>: noudatetaan yhteisiä sopimuksia</a:t>
            </a:r>
          </a:p>
        </p:txBody>
      </p:sp>
    </p:spTree>
    <p:extLst>
      <p:ext uri="{BB962C8B-B14F-4D97-AF65-F5344CB8AC3E}">
        <p14:creationId xmlns:p14="http://schemas.microsoft.com/office/powerpoint/2010/main" val="1143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480646"/>
            <a:ext cx="10515600" cy="5696317"/>
          </a:xfr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u="sng" dirty="0" err="1"/>
              <a:t>Metaetiikka</a:t>
            </a:r>
            <a:endParaRPr lang="fi-FI" b="1" u="sng" dirty="0"/>
          </a:p>
          <a:p>
            <a:r>
              <a:rPr lang="fi-FI" dirty="0"/>
              <a:t>tutkii etiikan käsitteitä ja niiden olemassaoloa (hyvä, paha, oikeudenmukaisuus...)</a:t>
            </a:r>
            <a:endParaRPr lang="en-US" dirty="0"/>
          </a:p>
          <a:p>
            <a:r>
              <a:rPr lang="fi-FI" dirty="0"/>
              <a:t>on etiikan taustan selvittämistä</a:t>
            </a:r>
          </a:p>
          <a:p>
            <a:r>
              <a:rPr lang="fi-FI" dirty="0"/>
              <a:t>Ei tarjoa ratkaisuja käytännön tilanteisiin tai ongelmiin</a:t>
            </a:r>
            <a:endParaRPr lang="en-US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n-US" b="1" dirty="0" err="1"/>
              <a:t>Soveltava</a:t>
            </a:r>
            <a:r>
              <a:rPr lang="en-US" b="1" dirty="0"/>
              <a:t> </a:t>
            </a:r>
            <a:r>
              <a:rPr lang="en-US" b="1" dirty="0" err="1"/>
              <a:t>etiikka</a:t>
            </a:r>
            <a:endParaRPr lang="en-US" b="1" dirty="0"/>
          </a:p>
          <a:p>
            <a:r>
              <a:rPr lang="fi-FI" dirty="0"/>
              <a:t>tutkii moraaliongelmia eri teorioiden avulla</a:t>
            </a:r>
          </a:p>
          <a:p>
            <a:r>
              <a:rPr lang="fi-FI" dirty="0"/>
              <a:t>Soveltaa teorioita tilannekohtaisesti</a:t>
            </a:r>
          </a:p>
          <a:p>
            <a:r>
              <a:rPr lang="fi-FI" dirty="0"/>
              <a:t>Yksittäiset ilmiöt</a:t>
            </a:r>
            <a:endParaRPr lang="en-US" dirty="0"/>
          </a:p>
          <a:p>
            <a:r>
              <a:rPr lang="fi-FI" dirty="0"/>
              <a:t>on hyvin monisisältöistä.</a:t>
            </a:r>
            <a:endParaRPr lang="en-US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2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121</Words>
  <Application>Microsoft Office PowerPoint</Application>
  <PresentationFormat>Laajakuva</PresentationFormat>
  <Paragraphs>24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2. Etiikan osa-alueet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Etiikan osa-alueet</dc:title>
  <dc:creator>Titta</dc:creator>
  <cp:lastModifiedBy>Titta</cp:lastModifiedBy>
  <cp:revision>10</cp:revision>
  <dcterms:modified xsi:type="dcterms:W3CDTF">2019-04-23T07:19:40Z</dcterms:modified>
</cp:coreProperties>
</file>