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3" r:id="rId5"/>
    <p:sldId id="258" r:id="rId6"/>
    <p:sldId id="259" r:id="rId7"/>
    <p:sldId id="260" r:id="rId8"/>
    <p:sldId id="262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0B6268-5F3F-491B-AEF6-DC9862C22D27}" v="812" dt="2019-10-16T17:15:24.543"/>
    <p1510:client id="{DF4CF27E-FBB6-3A7D-8386-CA855E10DCE6}" v="1401" dt="2019-10-16T17:38:01.0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6.3.2020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6.3.2020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6.3.2020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6.3.2020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6.3.2020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6.3.2020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6.3.2020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inlex.fi/fi/laki/ajantasa/1889/18890039001#L2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edpix.com/photo/883076/cube-ethics-morality-credibility-humanity-justice-clarity-sincerity-honesty" TargetMode="External"/><Relationship Id="rId2" Type="http://schemas.openxmlformats.org/officeDocument/2006/relationships/hyperlink" Target="https://commons.wikimedia.org/wiki/File:Group_of_Women_Wearing_Burkas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Nelson_Mandela,_2000_(5).jpg" TargetMode="External"/><Relationship Id="rId5" Type="http://schemas.openxmlformats.org/officeDocument/2006/relationships/hyperlink" Target="https://en.wikipedia.org/wiki/Libertarian_socialism" TargetMode="External"/><Relationship Id="rId4" Type="http://schemas.openxmlformats.org/officeDocument/2006/relationships/hyperlink" Target="https://commons.wikimedia.org/wiki/File:Abortion_protest_-_Barcelona,_Spain_(8133550215)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r>
              <a:rPr lang="fi-FI" sz="4700" dirty="0">
                <a:solidFill>
                  <a:schemeClr val="bg1"/>
                </a:solidFill>
                <a:cs typeface="Calibri Light"/>
              </a:rPr>
              <a:t>Moraalin velvoittavuus – keskeiset käsitteet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Kuva 4" descr="Kuva, joka sisältää kohteen punainen, lelu, istuminen, valkoinen&#10;&#10;Kuvaus luotu, erittäin korkea luotettavuus">
            <a:extLst>
              <a:ext uri="{FF2B5EF4-FFF2-40B4-BE49-F238E27FC236}">
                <a16:creationId xmlns:a16="http://schemas.microsoft.com/office/drawing/2014/main" id="{BB256846-D98B-4D76-A08A-F9AF40BE2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82" y="720993"/>
            <a:ext cx="4047843" cy="404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80B248-EC49-41C3-939F-C759477FF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indent="0">
              <a:buNone/>
            </a:pPr>
            <a:r>
              <a:rPr lang="fi-FI" sz="3100" b="1" dirty="0">
                <a:latin typeface="+mj-lt"/>
                <a:cs typeface="Calibri"/>
              </a:rPr>
              <a:t>Normatiivinen moraalirelativismi: </a:t>
            </a:r>
          </a:p>
          <a:p>
            <a:pPr marL="0" indent="0">
              <a:buNone/>
            </a:pPr>
            <a:endParaRPr lang="fi-FI" sz="3100" dirty="0">
              <a:cs typeface="Calibri"/>
            </a:endParaRPr>
          </a:p>
          <a:p>
            <a:pPr marL="0" indent="0">
              <a:buNone/>
            </a:pPr>
            <a:r>
              <a:rPr lang="fi-FI" sz="3100" dirty="0">
                <a:cs typeface="Calibri"/>
              </a:rPr>
              <a:t>Moraali on aina suhteellista (relatiivista) ja riippuvainen aina yksilöstä tai yhteisöstä.</a:t>
            </a:r>
          </a:p>
          <a:p>
            <a:pPr marL="0" indent="0">
              <a:buNone/>
            </a:pPr>
            <a:endParaRPr lang="fi-FI" sz="3100" dirty="0">
              <a:cs typeface="Calibri"/>
            </a:endParaRPr>
          </a:p>
          <a:p>
            <a:pPr>
              <a:buFont typeface="Wingdings" panose="020B0604020202020204" pitchFamily="34" charset="0"/>
              <a:buChar char="Ø"/>
            </a:pPr>
            <a:r>
              <a:rPr lang="fi-FI" sz="3100" dirty="0">
                <a:cs typeface="Calibri"/>
              </a:rPr>
              <a:t> Omista arvoista ja moraaliperiaatteista poikkeavia näkemyksiä on suvaittava (esim. jos jossain kulttuurissa on tapana alistaa toisia kansanosia tai sukupuolta, se on hyväksyttävä)</a:t>
            </a:r>
            <a:br>
              <a:rPr lang="fi-FI" sz="1700" dirty="0">
                <a:cs typeface="Calibri"/>
              </a:rPr>
            </a:br>
            <a:endParaRPr lang="fi-FI" sz="1700" dirty="0">
              <a:cs typeface="Calibri"/>
            </a:endParaRPr>
          </a:p>
          <a:p>
            <a:pPr marL="0" indent="0">
              <a:buNone/>
            </a:pPr>
            <a:endParaRPr lang="fi-FI" sz="1700" dirty="0">
              <a:ea typeface="+mn-lt"/>
              <a:cs typeface="+mn-lt"/>
            </a:endParaRPr>
          </a:p>
          <a:p>
            <a:endParaRPr lang="fi-FI" sz="1700" dirty="0">
              <a:cs typeface="Calibri"/>
            </a:endParaRPr>
          </a:p>
          <a:p>
            <a:endParaRPr lang="fi-FI" sz="1700" dirty="0">
              <a:cs typeface="Calibri"/>
            </a:endParaRPr>
          </a:p>
        </p:txBody>
      </p:sp>
      <p:pic>
        <p:nvPicPr>
          <p:cNvPr id="1026" name="Picture 2" descr="Kuvahaun tulos: burka">
            <a:extLst>
              <a:ext uri="{FF2B5EF4-FFF2-40B4-BE49-F238E27FC236}">
                <a16:creationId xmlns:a16="http://schemas.microsoft.com/office/drawing/2014/main" id="{515D174A-4DAE-49AD-9900-62CB844134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78" r="15317" b="1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C688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428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63AB00AE-4340-440F-82E1-9F69D1D55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Kuvahaun tulos: moral objectivism">
            <a:extLst>
              <a:ext uri="{FF2B5EF4-FFF2-40B4-BE49-F238E27FC236}">
                <a16:creationId xmlns:a16="http://schemas.microsoft.com/office/drawing/2014/main" id="{3A550042-A510-4E52-A424-CFF239B2FF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62" r="1" b="28775"/>
          <a:stretch/>
        </p:blipFill>
        <p:spPr bwMode="auto">
          <a:xfrm>
            <a:off x="6083786" y="-168316"/>
            <a:ext cx="6261330" cy="3932313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uvahaun tulos: nelson mandela">
            <a:extLst>
              <a:ext uri="{FF2B5EF4-FFF2-40B4-BE49-F238E27FC236}">
                <a16:creationId xmlns:a16="http://schemas.microsoft.com/office/drawing/2014/main" id="{7D4D0681-6458-4100-9E43-907EFA544B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7814"/>
          <a:stretch/>
        </p:blipFill>
        <p:spPr bwMode="auto">
          <a:xfrm>
            <a:off x="6455073" y="3002071"/>
            <a:ext cx="6263640" cy="4215384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362AB10-BBDA-42EA-B9D9-58F7BD359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497150"/>
            <a:ext cx="4803637" cy="556382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i-FI" sz="2400" b="1" dirty="0">
                <a:solidFill>
                  <a:srgbClr val="000000"/>
                </a:solidFill>
                <a:latin typeface="+mj-lt"/>
                <a:cs typeface="Calibri"/>
              </a:rPr>
              <a:t>Moraaliobjektivismi / moraalirealismi</a:t>
            </a:r>
            <a:r>
              <a:rPr lang="fi-FI" sz="2400" dirty="0">
                <a:solidFill>
                  <a:srgbClr val="000000"/>
                </a:solidFill>
                <a:latin typeface="+mj-lt"/>
                <a:cs typeface="Calibri"/>
              </a:rPr>
              <a:t>:</a:t>
            </a:r>
          </a:p>
          <a:p>
            <a:pPr marL="0" indent="0">
              <a:buNone/>
            </a:pPr>
            <a:endParaRPr lang="fi-FI" sz="2400" dirty="0">
              <a:solidFill>
                <a:srgbClr val="000000"/>
              </a:solidFill>
              <a:latin typeface="+mj-lt"/>
              <a:cs typeface="Calibri"/>
            </a:endParaRPr>
          </a:p>
          <a:p>
            <a:pPr marL="0" indent="0">
              <a:buNone/>
            </a:pPr>
            <a:r>
              <a:rPr lang="fi-FI" sz="2400" dirty="0">
                <a:solidFill>
                  <a:srgbClr val="000000"/>
                </a:solidFill>
                <a:cs typeface="Calibri"/>
              </a:rPr>
              <a:t>Moraali on yleissitovaa ja se ei ole riippuvatinen yksilöstä tai yhteisöstä</a:t>
            </a:r>
          </a:p>
          <a:p>
            <a:pPr marL="0" indent="0">
              <a:buNone/>
            </a:pPr>
            <a:endParaRPr lang="fi-FI" sz="2000" dirty="0">
              <a:solidFill>
                <a:srgbClr val="000000"/>
              </a:solidFill>
              <a:cs typeface="Calibri"/>
            </a:endParaRPr>
          </a:p>
          <a:p>
            <a:pPr>
              <a:buFont typeface="Wingdings" panose="020B0604020202020204" pitchFamily="34" charset="0"/>
              <a:buChar char="Ø"/>
            </a:pPr>
            <a:r>
              <a:rPr lang="fi-FI" sz="2000" dirty="0">
                <a:solidFill>
                  <a:srgbClr val="000000"/>
                </a:solidFill>
                <a:cs typeface="Calibri"/>
              </a:rPr>
              <a:t> On olemassa kaikkia yksilöitä sitovia moraalisia periaatteita tai arvoja (esim. väkivalta tai toisen ihmisen alistaminen on aina väärin)</a:t>
            </a:r>
            <a:br>
              <a:rPr lang="fi-FI" sz="2000" dirty="0">
                <a:solidFill>
                  <a:srgbClr val="000000"/>
                </a:solidFill>
                <a:cs typeface="Calibri"/>
              </a:rPr>
            </a:br>
            <a:endParaRPr lang="fi-FI" sz="2000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35ABCB89-B8E5-4206-BEDE-2566A34F2D66}"/>
              </a:ext>
            </a:extLst>
          </p:cNvPr>
          <p:cNvSpPr txBox="1"/>
          <p:nvPr/>
        </p:nvSpPr>
        <p:spPr>
          <a:xfrm>
            <a:off x="10194267" y="6027003"/>
            <a:ext cx="1869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dirty="0"/>
              <a:t>Mohandas Gandhi &amp; </a:t>
            </a:r>
          </a:p>
          <a:p>
            <a:pPr algn="ctr"/>
            <a:r>
              <a:rPr lang="fi-FI" sz="1600" dirty="0"/>
              <a:t>Nelson Mandela</a:t>
            </a:r>
          </a:p>
        </p:txBody>
      </p:sp>
    </p:spTree>
    <p:extLst>
      <p:ext uri="{BB962C8B-B14F-4D97-AF65-F5344CB8AC3E}">
        <p14:creationId xmlns:p14="http://schemas.microsoft.com/office/powerpoint/2010/main" val="502681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AC10933-D2A5-4FAF-97A3-5B37DD2B6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121" y="321734"/>
            <a:ext cx="5136412" cy="1135737"/>
          </a:xfrm>
        </p:spPr>
        <p:txBody>
          <a:bodyPr>
            <a:normAutofit/>
          </a:bodyPr>
          <a:lstStyle/>
          <a:p>
            <a:r>
              <a:rPr lang="fi-FI" sz="2600" b="1" dirty="0">
                <a:cs typeface="Calibri"/>
              </a:rPr>
              <a:t>Deskriptiivinen moraalirelativismi:</a:t>
            </a:r>
            <a:br>
              <a:rPr lang="fi-FI" sz="2600" b="1" dirty="0">
                <a:cs typeface="Calibri"/>
              </a:rPr>
            </a:br>
            <a:endParaRPr lang="fi-FI" sz="2600" b="1" dirty="0"/>
          </a:p>
        </p:txBody>
      </p:sp>
      <p:pic>
        <p:nvPicPr>
          <p:cNvPr id="2050" name="Picture 2" descr="Kuvahaun tulos: abortion protest">
            <a:extLst>
              <a:ext uri="{FF2B5EF4-FFF2-40B4-BE49-F238E27FC236}">
                <a16:creationId xmlns:a16="http://schemas.microsoft.com/office/drawing/2014/main" id="{C81B826A-C881-40CF-9590-DD9B30179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98" r="2" b="2"/>
          <a:stretch/>
        </p:blipFill>
        <p:spPr bwMode="auto">
          <a:xfrm>
            <a:off x="-2" y="10"/>
            <a:ext cx="5779884" cy="34289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3" name="Group 192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" y="713128"/>
            <a:ext cx="1068867" cy="2126625"/>
            <a:chOff x="10918968" y="713127"/>
            <a:chExt cx="1273032" cy="2532832"/>
          </a:xfrm>
        </p:grpSpPr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Isosceles Triangle 194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052" name="Picture 4" descr="Kuvahaun tulos: abortion protest">
            <a:extLst>
              <a:ext uri="{FF2B5EF4-FFF2-40B4-BE49-F238E27FC236}">
                <a16:creationId xmlns:a16="http://schemas.microsoft.com/office/drawing/2014/main" id="{FB9313FA-3353-46BE-AEBF-8274126106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9" r="2" b="2"/>
          <a:stretch/>
        </p:blipFill>
        <p:spPr bwMode="auto">
          <a:xfrm>
            <a:off x="-2" y="3429000"/>
            <a:ext cx="5779884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2245130-17F5-4FC1-AC51-0D19F3CBF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2120" y="1782981"/>
            <a:ext cx="5136412" cy="4393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>
                <a:cs typeface="Calibri"/>
              </a:rPr>
              <a:t>Yleismaailmallisia moraaliperiaatteita ei ole olemassa.</a:t>
            </a:r>
          </a:p>
          <a:p>
            <a:pPr marL="0" indent="0">
              <a:buNone/>
            </a:pPr>
            <a:endParaRPr lang="fi-FI" sz="2400" dirty="0">
              <a:cs typeface="Calibri"/>
            </a:endParaRPr>
          </a:p>
          <a:p>
            <a:pPr>
              <a:buFont typeface="Wingdings" panose="020B0604020202020204" pitchFamily="34" charset="0"/>
              <a:buChar char="Ø"/>
            </a:pPr>
            <a:r>
              <a:rPr lang="fi-FI" sz="2400" dirty="0">
                <a:cs typeface="Calibri"/>
              </a:rPr>
              <a:t> Ihmisillä on moraalisia erimielisyyksiä (eri näkökulmat esim. aborttiin) ja kulttuureilla erilaisia moraalisia tapoja.</a:t>
            </a:r>
            <a:endParaRPr lang="fi-FI" sz="2400" dirty="0"/>
          </a:p>
        </p:txBody>
      </p:sp>
      <p:sp>
        <p:nvSpPr>
          <p:cNvPr id="196" name="Isosceles Triangle 195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067618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27850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446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E347CC9-F4F2-4DB5-8937-A75662D3D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4372"/>
            <a:ext cx="10515600" cy="62961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b="1" dirty="0">
                <a:solidFill>
                  <a:srgbClr val="00B050"/>
                </a:solidFill>
                <a:cs typeface="Calibri"/>
              </a:rPr>
              <a:t>Metaeettinen relativismi</a:t>
            </a:r>
            <a:r>
              <a:rPr lang="fi-FI" dirty="0">
                <a:cs typeface="Calibri"/>
              </a:rPr>
              <a:t>: </a:t>
            </a:r>
          </a:p>
          <a:p>
            <a:pPr marL="0" indent="0">
              <a:buNone/>
            </a:pPr>
            <a:endParaRPr lang="fi-FI" dirty="0">
              <a:cs typeface="Calibri"/>
            </a:endParaRPr>
          </a:p>
          <a:p>
            <a:pPr marL="0" indent="0">
              <a:buNone/>
            </a:pPr>
            <a:r>
              <a:rPr lang="fi-FI" dirty="0">
                <a:cs typeface="Calibri"/>
              </a:rPr>
              <a:t>On olemassa jopa vastakkaisia moraalitulkintoja ja –tapoja eikä yhtäkään niistä voi nostaa toisia paremmaksi.</a:t>
            </a:r>
            <a:endParaRPr lang="en-US" dirty="0">
              <a:cs typeface="Calibri"/>
            </a:endParaRPr>
          </a:p>
          <a:p>
            <a:pPr>
              <a:buFont typeface="Wingdings" panose="020B0604020202020204" pitchFamily="34" charset="0"/>
              <a:buChar char="Ø"/>
            </a:pPr>
            <a:r>
              <a:rPr lang="fi-FI" dirty="0">
                <a:cs typeface="Calibri"/>
              </a:rPr>
              <a:t> Moraali riippuu yksilön tai yhteisön tulkinnasta, eikä niistä riippumatonta moraalia ole olemassa (vastustetaan </a:t>
            </a:r>
            <a:r>
              <a:rPr lang="fi-FI" dirty="0">
                <a:solidFill>
                  <a:srgbClr val="C00000"/>
                </a:solidFill>
                <a:cs typeface="Calibri"/>
              </a:rPr>
              <a:t>moraalirealismia</a:t>
            </a:r>
            <a:r>
              <a:rPr lang="fi-FI" dirty="0">
                <a:cs typeface="Calibri"/>
              </a:rPr>
              <a:t>)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endParaRPr lang="fi-FI" dirty="0">
              <a:cs typeface="Calibri"/>
            </a:endParaRPr>
          </a:p>
          <a:p>
            <a:pPr marL="0" indent="0">
              <a:buNone/>
            </a:pPr>
            <a:endParaRPr lang="fi-FI" dirty="0">
              <a:cs typeface="Calibri"/>
            </a:endParaRPr>
          </a:p>
          <a:p>
            <a:pPr marL="0" indent="0">
              <a:buNone/>
            </a:pPr>
            <a:endParaRPr lang="fi-FI" dirty="0">
              <a:cs typeface="Calibri"/>
            </a:endParaRPr>
          </a:p>
          <a:p>
            <a:pPr lvl="1">
              <a:buFont typeface="Wingdings" panose="020B0604020202020204" pitchFamily="34" charset="0"/>
              <a:buChar char="v"/>
            </a:pPr>
            <a:r>
              <a:rPr lang="fi-FI" sz="2800" dirty="0">
                <a:cs typeface="Calibri"/>
              </a:rPr>
              <a:t> </a:t>
            </a:r>
            <a:r>
              <a:rPr lang="fi-FI" sz="2800" b="1" dirty="0">
                <a:cs typeface="Calibri"/>
              </a:rPr>
              <a:t>subjektivismi</a:t>
            </a:r>
            <a:r>
              <a:rPr lang="fi-FI" sz="2800" dirty="0">
                <a:cs typeface="Calibri"/>
              </a:rPr>
              <a:t>: moraali on riippuvainen yksilöstä</a:t>
            </a:r>
            <a:endParaRPr lang="en-US" sz="2800" dirty="0">
              <a:cs typeface="Calibri"/>
            </a:endParaRPr>
          </a:p>
          <a:p>
            <a:pPr lvl="1">
              <a:buFont typeface="Wingdings" panose="020B0604020202020204" pitchFamily="34" charset="0"/>
              <a:buChar char="v"/>
            </a:pPr>
            <a:r>
              <a:rPr lang="fi-FI" sz="2800" dirty="0">
                <a:cs typeface="Calibri"/>
              </a:rPr>
              <a:t> </a:t>
            </a:r>
            <a:r>
              <a:rPr lang="fi-FI" sz="2800" b="1" dirty="0">
                <a:cs typeface="Calibri"/>
              </a:rPr>
              <a:t>kulttuurirelativismi</a:t>
            </a:r>
            <a:r>
              <a:rPr lang="fi-FI" sz="2800" dirty="0">
                <a:cs typeface="Calibri"/>
              </a:rPr>
              <a:t>: moraali on riippuvainen kulttuurista, missä elämme</a:t>
            </a:r>
          </a:p>
          <a:p>
            <a:pPr marL="457200" lvl="1" indent="0">
              <a:buNone/>
            </a:pPr>
            <a:endParaRPr lang="fi-FI" sz="2800" dirty="0">
              <a:ea typeface="+mn-lt"/>
              <a:cs typeface="+mn-lt"/>
            </a:endParaRPr>
          </a:p>
          <a:p>
            <a:pPr marL="457200" lvl="1" indent="0">
              <a:buFont typeface="Wingdings" panose="020B0604020202020204" pitchFamily="34" charset="0"/>
              <a:buNone/>
            </a:pPr>
            <a:endParaRPr lang="fi-FI" sz="2800" dirty="0">
              <a:ea typeface="+mn-lt"/>
              <a:cs typeface="+mn-lt"/>
            </a:endParaRPr>
          </a:p>
          <a:p>
            <a:pPr marL="457200" lvl="1" indent="0">
              <a:buFont typeface="Wingdings" panose="020B0604020202020204" pitchFamily="34" charset="0"/>
              <a:buNone/>
            </a:pPr>
            <a:endParaRPr lang="fi-FI" sz="2800" dirty="0">
              <a:ea typeface="+mn-lt"/>
              <a:cs typeface="+mn-lt"/>
            </a:endParaRPr>
          </a:p>
          <a:p>
            <a:pPr marL="457200" lvl="1" indent="0">
              <a:buFont typeface="Wingdings" panose="020B0604020202020204" pitchFamily="34" charset="0"/>
              <a:buNone/>
            </a:pPr>
            <a:endParaRPr lang="fi-FI" sz="2800" dirty="0">
              <a:ea typeface="+mn-lt"/>
              <a:cs typeface="+mn-lt"/>
            </a:endParaRPr>
          </a:p>
          <a:p>
            <a:pPr marL="457200" lvl="1" indent="0">
              <a:buNone/>
            </a:pPr>
            <a:endParaRPr lang="fi-FI" sz="1200" dirty="0">
              <a:cs typeface="Calibri"/>
            </a:endParaRPr>
          </a:p>
        </p:txBody>
      </p:sp>
      <p:sp>
        <p:nvSpPr>
          <p:cNvPr id="2" name="Nuoli: Alas 1">
            <a:extLst>
              <a:ext uri="{FF2B5EF4-FFF2-40B4-BE49-F238E27FC236}">
                <a16:creationId xmlns:a16="http://schemas.microsoft.com/office/drawing/2014/main" id="{83B994D4-75F8-4F74-97EF-259D54AD6C91}"/>
              </a:ext>
            </a:extLst>
          </p:cNvPr>
          <p:cNvSpPr/>
          <p:nvPr/>
        </p:nvSpPr>
        <p:spPr>
          <a:xfrm>
            <a:off x="5715000" y="3429000"/>
            <a:ext cx="761999" cy="978089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394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0312E4-BABA-4A04-ABA6-85870B87D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>
                <a:cs typeface="Calibri Light"/>
              </a:rPr>
              <a:t>Tehtäviä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458088C-3962-4DF9-A762-7B775B78FA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b="1" dirty="0">
                <a:cs typeface="Calibri"/>
              </a:rPr>
              <a:t>1. Etsi internetistä sinua kiinnostavia rikoslain kohtia Suomessa. Kirjaa ylös muutama lakipykälä ja pohdi, mitä arvoja niiden avulla pyritään ylläpitämään maassamme. </a:t>
            </a:r>
            <a:endParaRPr lang="fi-FI" dirty="0">
              <a:cs typeface="Calibri"/>
            </a:endParaRPr>
          </a:p>
          <a:p>
            <a:pPr marL="0" indent="0">
              <a:buNone/>
            </a:pPr>
            <a:r>
              <a:rPr lang="fi-FI" dirty="0">
                <a:cs typeface="Calibri"/>
              </a:rPr>
              <a:t>Esim. </a:t>
            </a:r>
            <a:r>
              <a:rPr lang="fi-FI" dirty="0">
                <a:ea typeface="+mn-lt"/>
                <a:cs typeface="+mn-lt"/>
                <a:hlinkClick r:id="rId2"/>
              </a:rPr>
              <a:t>Suomen rikoslaki FINLEX</a:t>
            </a:r>
            <a:r>
              <a:rPr lang="fi-FI" dirty="0">
                <a:ea typeface="+mn-lt"/>
                <a:cs typeface="+mn-lt"/>
              </a:rPr>
              <a:t> </a:t>
            </a:r>
          </a:p>
          <a:p>
            <a:pPr marL="457200" indent="-457200">
              <a:buFont typeface="Wingdings" panose="020B0604020202020204" pitchFamily="34" charset="0"/>
              <a:buChar char="Ø"/>
            </a:pPr>
            <a:r>
              <a:rPr lang="fi-FI" dirty="0">
                <a:ea typeface="+mn-lt"/>
                <a:cs typeface="+mn-lt"/>
              </a:rPr>
              <a:t>oikean reunan sisällysluettelosta voit klikata sinua kiinnostavia rikosmuotoja, esim. ympäristörikokset, huumausainerikokset, seksuaalirikokset, alkoholirikokset, aserikokset...</a:t>
            </a:r>
          </a:p>
          <a:p>
            <a:pPr marL="0" indent="0">
              <a:buNone/>
            </a:pPr>
            <a:endParaRPr lang="fi-FI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6982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1BFA9A9-9638-49E8-82C8-14E12F214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2223"/>
            <a:ext cx="10515600" cy="57047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b="1" dirty="0">
                <a:ea typeface="+mn-lt"/>
                <a:cs typeface="+mn-lt"/>
              </a:rPr>
              <a:t>2. Millä perusteella seuraavia asioita saa tai ei saa mielestäsi tehdä? Valmistaudu perustelemaan vastauksesi.</a:t>
            </a:r>
          </a:p>
          <a:p>
            <a:pPr marL="0" indent="0">
              <a:buNone/>
            </a:pPr>
            <a:endParaRPr lang="fi-FI" dirty="0">
              <a:cs typeface="Calibri" panose="020F0502020204030204"/>
            </a:endParaRPr>
          </a:p>
          <a:p>
            <a:pPr marL="0" indent="0">
              <a:buNone/>
            </a:pPr>
            <a:r>
              <a:rPr lang="fi-FI" dirty="0">
                <a:cs typeface="Calibri" panose="020F0502020204030204"/>
              </a:rPr>
              <a:t>a. Tulla kouluun ilman paitaa</a:t>
            </a:r>
          </a:p>
          <a:p>
            <a:pPr marL="0" indent="0">
              <a:buNone/>
            </a:pPr>
            <a:r>
              <a:rPr lang="fi-FI" dirty="0">
                <a:cs typeface="Calibri" panose="020F0502020204030204"/>
              </a:rPr>
              <a:t>b. Ajaa viritetyllä mopolla autotien reunassa</a:t>
            </a:r>
          </a:p>
          <a:p>
            <a:pPr marL="0" indent="0">
              <a:buNone/>
            </a:pPr>
            <a:r>
              <a:rPr lang="fi-FI" dirty="0">
                <a:cs typeface="Calibri" panose="020F0502020204030204"/>
              </a:rPr>
              <a:t>c. Ajaa viritetyllä mopolla alkoholin vaikutuksen alaisena metsätiellä</a:t>
            </a:r>
          </a:p>
          <a:p>
            <a:pPr marL="0" indent="0">
              <a:buNone/>
            </a:pPr>
            <a:r>
              <a:rPr lang="fi-FI" dirty="0">
                <a:cs typeface="Calibri" panose="020F0502020204030204"/>
              </a:rPr>
              <a:t>d. Seurustella kahden eri ihmisen kanssa yhtä aikaa</a:t>
            </a:r>
          </a:p>
          <a:p>
            <a:pPr marL="0" indent="0">
              <a:buNone/>
            </a:pPr>
            <a:r>
              <a:rPr lang="fi-FI" dirty="0">
                <a:cs typeface="Calibri" panose="020F0502020204030204"/>
              </a:rPr>
              <a:t>e. lähettää ulostetta postissa ihmiselle, joka on tunnettu toisten ihmisten törkeästä haukkumisesta keskustelupalstoilla </a:t>
            </a:r>
          </a:p>
          <a:p>
            <a:pPr marL="0" indent="0">
              <a:buNone/>
            </a:pPr>
            <a:r>
              <a:rPr lang="fi-FI" dirty="0">
                <a:cs typeface="Calibri" panose="020F0502020204030204"/>
              </a:rPr>
              <a:t>f. Käydä lyömässä väkivaltaista koulukiusaajaa</a:t>
            </a:r>
          </a:p>
          <a:p>
            <a:pPr marL="0" indent="0">
              <a:buNone/>
            </a:pPr>
            <a:r>
              <a:rPr lang="fi-FI" dirty="0">
                <a:cs typeface="Calibri" panose="020F0502020204030204"/>
              </a:rPr>
              <a:t>g. Ajaa ylinopeutta 100 km/h, kun ylin sallittu nopeus on 80 km/h</a:t>
            </a:r>
          </a:p>
        </p:txBody>
      </p:sp>
    </p:spTree>
    <p:extLst>
      <p:ext uri="{BB962C8B-B14F-4D97-AF65-F5344CB8AC3E}">
        <p14:creationId xmlns:p14="http://schemas.microsoft.com/office/powerpoint/2010/main" val="1886085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6F1F2C8-798B-4CCE-A851-94AFAF350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2692C80-4F64-406F-93C7-974B717F8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908" y="1220919"/>
            <a:ext cx="5425781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Kuvalähteet</a:t>
            </a:r>
            <a: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58C07F5-FCC6-4EBC-93E0-FD702E67A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908" y="3700594"/>
            <a:ext cx="5425781" cy="296436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https://commons.wikimedia.org/wiki/File:Group_of_Women_Wearing_Burkas.jpg</a:t>
            </a:r>
            <a:endParaRPr lang="en-US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fi-FI" sz="1100" dirty="0">
                <a:hlinkClick r:id="rId3"/>
              </a:rPr>
              <a:t>https://www.needpix.com/photo/883076/cube-ethics-morality-credibility-humanity-justice-clarity-sincerity-honesty</a:t>
            </a:r>
            <a:endParaRPr lang="fi-FI" sz="1100" dirty="0"/>
          </a:p>
          <a:p>
            <a:pPr marL="0" indent="0">
              <a:buNone/>
            </a:pPr>
            <a:r>
              <a:rPr lang="fi-FI" sz="1100" dirty="0">
                <a:hlinkClick r:id="rId4"/>
              </a:rPr>
              <a:t>https://commons.wikimedia.org/wiki/File:Abortion_protest_-_Barcelona,_Spain_(8133550215).jpg</a:t>
            </a:r>
            <a:endParaRPr lang="fi-FI" sz="1100" dirty="0"/>
          </a:p>
          <a:p>
            <a:pPr marL="0" indent="0">
              <a:buNone/>
            </a:pPr>
            <a:r>
              <a:rPr lang="fi-FI" sz="1100" dirty="0">
                <a:hlinkClick r:id="rId5"/>
              </a:rPr>
              <a:t>https://en.wikipedia.org/wiki/Libertarian_socialism</a:t>
            </a:r>
            <a:endParaRPr lang="fi-FI" sz="1100" dirty="0"/>
          </a:p>
          <a:p>
            <a:pPr marL="0" indent="0">
              <a:buNone/>
            </a:pPr>
            <a:r>
              <a:rPr lang="fi-FI" sz="1100" dirty="0">
                <a:hlinkClick r:id="rId6"/>
              </a:rPr>
              <a:t>https://commons.wikimedia.org/wiki/File:Nelson_Mandela,_2000_(5).jpg</a:t>
            </a:r>
            <a:endParaRPr lang="en-US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55E9CD0-04B0-4A3C-B291-AD913379C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DD8BF3B-6066-418C-8D1A-75C5E396F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80BC66F9-7A74-4286-AD22-1174052CC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02394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8142CC3-2B5C-48E6-9DF0-6C8ACBAF2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B2D303B-3DD0-4319-9EAD-361847FEC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6A89C79-8EF3-4AF9-B3D9-59A883F41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EFE5CE34-4543-42E5-B82C-1F3D12422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2AF41FE-63D7-4695-81D2-66D2510E4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62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192</Words>
  <Application>Microsoft Office PowerPoint</Application>
  <PresentationFormat>Laajakuva</PresentationFormat>
  <Paragraphs>49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Office-teema</vt:lpstr>
      <vt:lpstr>Moraalin velvoittavuus – keskeiset käsitteet</vt:lpstr>
      <vt:lpstr>PowerPoint-esitys</vt:lpstr>
      <vt:lpstr>PowerPoint-esitys</vt:lpstr>
      <vt:lpstr>Deskriptiivinen moraalirelativismi: </vt:lpstr>
      <vt:lpstr>PowerPoint-esitys</vt:lpstr>
      <vt:lpstr>Tehtäviä</vt:lpstr>
      <vt:lpstr>PowerPoint-esitys</vt:lpstr>
      <vt:lpstr>Kuvalähteet: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Moraalin velvoittavuus – keskeiset käsitteet</dc:title>
  <dc:creator>Hietala Titta</dc:creator>
  <cp:lastModifiedBy>Hietala Titta</cp:lastModifiedBy>
  <cp:revision>2</cp:revision>
  <dcterms:created xsi:type="dcterms:W3CDTF">2020-03-06T10:50:09Z</dcterms:created>
  <dcterms:modified xsi:type="dcterms:W3CDTF">2020-03-06T10:59:32Z</dcterms:modified>
</cp:coreProperties>
</file>