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toY59xVLug0L1icK+FHIeWZCxp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akko Mäki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A1DD39-32FF-4BC4-B576-822FF237ED00}" v="59" dt="2021-06-17T20:35:54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3"/>
  </p:normalViewPr>
  <p:slideViewPr>
    <p:cSldViewPr snapToGrid="0" snapToObjects="1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14" Type="http://schemas.openxmlformats.org/officeDocument/2006/relationships/commentAuthors" Target="commentAuthors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4477f055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3" name="Google Shape;83;gb4477f055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gb4477f055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c2da37695f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c2da37695f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2da37695f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" name="Google Shape;99;gc2da37695f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c2da37695f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gc2da37695f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c2da37695f_0_5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c2da37695f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c2da37695f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3" name="Google Shape;123;gc2da37695f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9" name="Google Shape;39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40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b4477f055c_0_0"/>
          <p:cNvSpPr txBox="1">
            <a:spLocks noGrp="1"/>
          </p:cNvSpPr>
          <p:nvPr>
            <p:ph type="title"/>
          </p:nvPr>
        </p:nvSpPr>
        <p:spPr>
          <a:xfrm>
            <a:off x="1676399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dirty="0"/>
              <a:t>Artikkelit erisnimien kanssa </a:t>
            </a:r>
            <a:endParaRPr dirty="0"/>
          </a:p>
          <a:p>
            <a: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</a:pP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fi-FI" dirty="0"/>
              <a:t>Ihmisten aikaansaannokset</a:t>
            </a:r>
            <a:endParaRPr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9600"/>
              <a:buNone/>
            </a:pPr>
            <a:r>
              <a:rPr lang="fi-FI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dirty="0"/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More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advance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d</a:t>
            </a:r>
            <a:endParaRPr dirty="0"/>
          </a:p>
        </p:txBody>
      </p:sp>
      <p:sp>
        <p:nvSpPr>
          <p:cNvPr id="87" name="Google Shape;87;gb4477f055c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600"/>
              <a:buNone/>
            </a:pPr>
            <a:r>
              <a:rPr lang="fi-FI"/>
              <a:t>New Insights</a:t>
            </a:r>
            <a:endParaRPr/>
          </a:p>
        </p:txBody>
      </p:sp>
      <p:sp>
        <p:nvSpPr>
          <p:cNvPr id="88" name="Google Shape;88;gb4477f055c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800"/>
              <a:buNone/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2da37695f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Ihmisten aikaansaannokset</a:t>
            </a:r>
            <a:endParaRPr dirty="0"/>
          </a:p>
        </p:txBody>
      </p:sp>
      <p:sp>
        <p:nvSpPr>
          <p:cNvPr id="94" name="Google Shape;94;gc2da37695f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gc2da37695f_0_2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96" name="Google Shape;96;gc2da37695f_0_2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Näihin sääntöihin on varsin paljon poikkeuksia, mutta onneksi viesti välittyy, vaikka kaikkea ei muistaisi!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Perustapaus: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Leicester</a:t>
            </a:r>
            <a:r>
              <a:rPr lang="fi-FI" dirty="0"/>
              <a:t> Square is in London, Central Park in New York.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Yleensä ei artikkelia, jos kaupunki, kaupunginosa, tori, aukio, puisto, katu, asema, lentokenttä, kirkko, linna, koulu, tavaratalo.</a:t>
            </a:r>
            <a:endParaRPr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c2da37695f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Ihmisten aikaansaannokset</a:t>
            </a:r>
            <a:endParaRPr dirty="0"/>
          </a:p>
        </p:txBody>
      </p:sp>
      <p:sp>
        <p:nvSpPr>
          <p:cNvPr id="102" name="Google Shape;102;gc2da37695f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gc2da37695f_0_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04" name="Google Shape;104;gc2da37695f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Ritz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Savoy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fancy</a:t>
            </a:r>
            <a:r>
              <a:rPr lang="fi-FI" dirty="0"/>
              <a:t> </a:t>
            </a:r>
            <a:r>
              <a:rPr lang="fi-FI" dirty="0" err="1"/>
              <a:t>hotels</a:t>
            </a:r>
            <a:r>
              <a:rPr lang="fi-FI" dirty="0"/>
              <a:t> in London.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Louvre is </a:t>
            </a:r>
            <a:r>
              <a:rPr lang="fi-FI" dirty="0" err="1"/>
              <a:t>well</a:t>
            </a:r>
            <a:r>
              <a:rPr lang="fi-FI" dirty="0"/>
              <a:t> </a:t>
            </a:r>
            <a:r>
              <a:rPr lang="fi-FI" dirty="0" err="1"/>
              <a:t>worth</a:t>
            </a:r>
            <a:r>
              <a:rPr lang="fi-FI" dirty="0"/>
              <a:t> a </a:t>
            </a:r>
            <a:r>
              <a:rPr lang="fi-FI" dirty="0" err="1"/>
              <a:t>visit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Rakennukset, jotka liittyvät vapaa-aikaan: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Näitä ovat mm. hotellit, ravintolat, museot, teatterit ja konserttisalit. 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Harbour</a:t>
            </a:r>
            <a:r>
              <a:rPr lang="fi-FI" dirty="0"/>
              <a:t> Bridge is in Sydney, </a:t>
            </a:r>
            <a:r>
              <a:rPr lang="fi-FI" dirty="0" err="1"/>
              <a:t>the</a:t>
            </a:r>
            <a:r>
              <a:rPr lang="fi-FI" dirty="0"/>
              <a:t> Holland </a:t>
            </a:r>
            <a:r>
              <a:rPr lang="fi-FI" dirty="0" err="1"/>
              <a:t>Tunnel</a:t>
            </a:r>
            <a:r>
              <a:rPr lang="fi-FI" dirty="0"/>
              <a:t> in New York.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Sillat, tunnelit, radat, tiet: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c2da37695f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Ihmisten aikaansaannokset</a:t>
            </a:r>
            <a:endParaRPr dirty="0"/>
          </a:p>
        </p:txBody>
      </p:sp>
      <p:sp>
        <p:nvSpPr>
          <p:cNvPr id="110" name="Google Shape;110;gc2da37695f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gc2da37695f_0_3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12" name="Google Shape;112;gc2da37695f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Queen Mary </a:t>
            </a:r>
            <a:r>
              <a:rPr lang="fi-FI" dirty="0" err="1"/>
              <a:t>once</a:t>
            </a:r>
            <a:r>
              <a:rPr lang="fi-FI" dirty="0"/>
              <a:t> </a:t>
            </a:r>
            <a:r>
              <a:rPr lang="fi-FI" dirty="0" err="1"/>
              <a:t>held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record</a:t>
            </a:r>
            <a:r>
              <a:rPr lang="fi-FI" dirty="0"/>
              <a:t> for </a:t>
            </a:r>
            <a:r>
              <a:rPr lang="fi-FI" dirty="0" err="1"/>
              <a:t>crossing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Atlantic.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Orient</a:t>
            </a:r>
            <a:r>
              <a:rPr lang="fi-FI" dirty="0"/>
              <a:t> Express i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s</a:t>
            </a:r>
            <a:r>
              <a:rPr lang="fi-FI" dirty="0"/>
              <a:t> a </a:t>
            </a:r>
            <a:r>
              <a:rPr lang="fi-FI" dirty="0" err="1"/>
              <a:t>luxurious</a:t>
            </a:r>
            <a:r>
              <a:rPr lang="fi-FI" dirty="0"/>
              <a:t> </a:t>
            </a:r>
            <a:r>
              <a:rPr lang="fi-FI" dirty="0" err="1"/>
              <a:t>train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Laivat ja junat: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Guardian is </a:t>
            </a:r>
            <a:r>
              <a:rPr lang="fi-FI" dirty="0" err="1"/>
              <a:t>originally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Manchester. 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Time </a:t>
            </a:r>
            <a:r>
              <a:rPr lang="fi-FI" dirty="0" err="1"/>
              <a:t>selects</a:t>
            </a:r>
            <a:r>
              <a:rPr lang="fi-FI" dirty="0"/>
              <a:t> Person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Year</a:t>
            </a:r>
            <a:r>
              <a:rPr lang="fi-FI" dirty="0"/>
              <a:t> </a:t>
            </a:r>
            <a:r>
              <a:rPr lang="fi-FI" dirty="0" err="1"/>
              <a:t>annually</a:t>
            </a:r>
            <a:r>
              <a:rPr lang="fi-FI" dirty="0"/>
              <a:t>. </a:t>
            </a:r>
            <a:endParaRPr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Englanninkieliset sanomalehdet: </a:t>
            </a:r>
            <a:r>
              <a:rPr lang="fi-FI" b="1" dirty="0" err="1">
                <a:solidFill>
                  <a:schemeClr val="bg2"/>
                </a:solidFill>
              </a:rPr>
              <a:t>the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Aikakauslehdet: ei artikkelia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2da37695f_0_5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Järjestöjen lyhentee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t</a:t>
            </a:r>
            <a:endParaRPr dirty="0"/>
          </a:p>
        </p:txBody>
      </p:sp>
      <p:sp>
        <p:nvSpPr>
          <p:cNvPr id="118" name="Google Shape;118;gc2da37695f_0_5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gc2da37695f_0_5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0" name="Google Shape;120;gc2da37695f_0_51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Unicef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Nato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Lyhenne sanotaan sanana: ei artikkelia</a:t>
            </a:r>
            <a:br>
              <a:rPr lang="fi-FI" sz="5400" dirty="0">
                <a:solidFill>
                  <a:schemeClr val="bg2"/>
                </a:solidFill>
              </a:rPr>
            </a:b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/>
              <a:t>the</a:t>
            </a:r>
            <a:r>
              <a:rPr lang="fi-FI" sz="5400" dirty="0"/>
              <a:t> EU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/>
              <a:t>the</a:t>
            </a:r>
            <a:r>
              <a:rPr lang="fi-FI" sz="5400" dirty="0"/>
              <a:t> FBI</a:t>
            </a:r>
            <a:endParaRPr sz="5400"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 err="1"/>
              <a:t>the</a:t>
            </a:r>
            <a:r>
              <a:rPr lang="fi-FI" sz="5400" dirty="0"/>
              <a:t> NHL</a:t>
            </a:r>
            <a:endParaRPr sz="5400" dirty="0"/>
          </a:p>
          <a:p>
            <a:pPr marL="857250" lvl="0" indent="-85725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sz="5400" dirty="0">
                <a:solidFill>
                  <a:schemeClr val="bg2"/>
                </a:solidFill>
              </a:rPr>
              <a:t>Lyhenne sanotaan luettelemalla kirjaimet: </a:t>
            </a:r>
            <a:r>
              <a:rPr lang="fi-FI" sz="5400" b="1" dirty="0" err="1">
                <a:solidFill>
                  <a:schemeClr val="bg2"/>
                </a:solidFill>
              </a:rPr>
              <a:t>the</a:t>
            </a:r>
            <a:endParaRPr sz="5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c2da37695f_0_29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031200" cy="26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Add</a:t>
            </a:r>
            <a:r>
              <a:rPr lang="fi-FI" dirty="0"/>
              <a:t> </a:t>
            </a:r>
            <a:r>
              <a:rPr lang="fi-FI" b="1" dirty="0"/>
              <a:t>-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b="1" dirty="0" err="1"/>
              <a:t>the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26" name="Google Shape;126;gc2da37695f_0_29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7" name="Google Shape;127;gc2da37695f_0_2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New Insights Module 3 Grammar</a:t>
            </a:r>
            <a:endParaRPr/>
          </a:p>
        </p:txBody>
      </p:sp>
      <p:sp>
        <p:nvSpPr>
          <p:cNvPr id="128" name="Google Shape;128;gc2da37695f_0_29"/>
          <p:cNvSpPr txBox="1">
            <a:spLocks noGrp="1"/>
          </p:cNvSpPr>
          <p:nvPr>
            <p:ph type="body" idx="1"/>
          </p:nvPr>
        </p:nvSpPr>
        <p:spPr>
          <a:xfrm>
            <a:off x="1273351" y="37296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</a:t>
            </a:r>
            <a:r>
              <a:rPr lang="fi-FI" dirty="0" err="1"/>
              <a:t>Harrods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</a:t>
            </a:r>
            <a:r>
              <a:rPr lang="fi-FI" dirty="0" err="1"/>
              <a:t>Odeon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</a:t>
            </a:r>
            <a:r>
              <a:rPr lang="fi-FI" dirty="0" err="1"/>
              <a:t>Sheraton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</a:t>
            </a:r>
            <a:r>
              <a:rPr lang="fi-FI" dirty="0" err="1"/>
              <a:t>Salisbury</a:t>
            </a:r>
            <a:r>
              <a:rPr lang="fi-FI" dirty="0"/>
              <a:t> </a:t>
            </a:r>
            <a:r>
              <a:rPr lang="fi-FI" dirty="0" err="1"/>
              <a:t>Cathedral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St </a:t>
            </a:r>
            <a:r>
              <a:rPr lang="fi-FI" dirty="0" err="1"/>
              <a:t>Paul’s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Harvard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Golden Gate Bridge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Tower Bridge</a:t>
            </a:r>
            <a:endParaRPr dirty="0"/>
          </a:p>
        </p:txBody>
      </p:sp>
      <p:sp>
        <p:nvSpPr>
          <p:cNvPr id="129" name="Google Shape;129;gc2da37695f_0_29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Time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Time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People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Buckingham Palace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Titanic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Hyde Park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___ Heathrow</a:t>
            </a:r>
            <a:endParaRPr dirty="0"/>
          </a:p>
        </p:txBody>
      </p:sp>
      <p:sp>
        <p:nvSpPr>
          <p:cNvPr id="8" name="Google Shape;137;gc2da37695f_0_58">
            <a:extLst>
              <a:ext uri="{FF2B5EF4-FFF2-40B4-BE49-F238E27FC236}">
                <a16:creationId xmlns:a16="http://schemas.microsoft.com/office/drawing/2014/main" id="{5F057C78-92BB-440E-A990-BA1C0FAF6448}"/>
              </a:ext>
            </a:extLst>
          </p:cNvPr>
          <p:cNvSpPr txBox="1">
            <a:spLocks/>
          </p:cNvSpPr>
          <p:nvPr/>
        </p:nvSpPr>
        <p:spPr>
          <a:xfrm>
            <a:off x="1273351" y="3678965"/>
            <a:ext cx="10069500" cy="891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-</a:t>
            </a:r>
            <a:r>
              <a:rPr lang="fi-FI"/>
              <a:t> </a:t>
            </a:r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THE</a:t>
            </a:r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THE</a:t>
            </a:r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-</a:t>
            </a:r>
            <a:endParaRPr lang="fi-FI"/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-</a:t>
            </a:r>
            <a:endParaRPr lang="fi-FI"/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-</a:t>
            </a:r>
            <a:r>
              <a:rPr lang="fi-FI"/>
              <a:t> </a:t>
            </a:r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THE</a:t>
            </a:r>
            <a:endParaRPr lang="fi-FI"/>
          </a:p>
          <a:p>
            <a:pPr marL="0" indent="0">
              <a:lnSpc>
                <a:spcPct val="110000"/>
              </a:lnSpc>
            </a:pPr>
            <a:r>
              <a:rPr lang="fi-FI">
                <a:solidFill>
                  <a:schemeClr val="bg2"/>
                </a:solidFill>
              </a:rPr>
              <a:t>-</a:t>
            </a:r>
            <a:endParaRPr lang="fi-FI" dirty="0"/>
          </a:p>
        </p:txBody>
      </p:sp>
      <p:sp>
        <p:nvSpPr>
          <p:cNvPr id="9" name="Google Shape;138;gc2da37695f_0_58">
            <a:extLst>
              <a:ext uri="{FF2B5EF4-FFF2-40B4-BE49-F238E27FC236}">
                <a16:creationId xmlns:a16="http://schemas.microsoft.com/office/drawing/2014/main" id="{2CD35CA3-85B5-4608-927E-E08E3C8C1503}"/>
              </a:ext>
            </a:extLst>
          </p:cNvPr>
          <p:cNvSpPr txBox="1">
            <a:spLocks/>
          </p:cNvSpPr>
          <p:nvPr/>
        </p:nvSpPr>
        <p:spPr>
          <a:xfrm>
            <a:off x="13021658" y="37296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THE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-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-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-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THE</a:t>
            </a:r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-</a:t>
            </a:r>
            <a:endParaRPr lang="fi-FI" dirty="0"/>
          </a:p>
          <a:p>
            <a:pPr marL="0" indent="0">
              <a:lnSpc>
                <a:spcPct val="100000"/>
              </a:lnSpc>
            </a:pPr>
            <a:r>
              <a:rPr lang="fi-FI" dirty="0">
                <a:solidFill>
                  <a:schemeClr val="bg2"/>
                </a:solidFill>
              </a:rPr>
              <a:t>-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68F8480-C40E-4541-9243-D80B2E5A04AD}"/>
</file>

<file path=customXml/itemProps2.xml><?xml version="1.0" encoding="utf-8"?>
<ds:datastoreItem xmlns:ds="http://schemas.openxmlformats.org/officeDocument/2006/customXml" ds:itemID="{87D00548-7DEF-4275-BC3D-19C26551CD97}"/>
</file>

<file path=customXml/itemProps3.xml><?xml version="1.0" encoding="utf-8"?>
<ds:datastoreItem xmlns:ds="http://schemas.openxmlformats.org/officeDocument/2006/customXml" ds:itemID="{83D1E5CA-DA8F-4F77-A21F-4F69DAC8F0FC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304</Words>
  <Application>Microsoft Office PowerPoint</Application>
  <PresentationFormat>Mukautettu</PresentationFormat>
  <Paragraphs>78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Artikkelit erisnimien kanssa  – Ihmisten aikaansaannokset – More advanced</vt:lpstr>
      <vt:lpstr>Ihmisten aikaansaannokset</vt:lpstr>
      <vt:lpstr>Ihmisten aikaansaannokset</vt:lpstr>
      <vt:lpstr>Ihmisten aikaansaannokset</vt:lpstr>
      <vt:lpstr>Järjestöjen lyhenteet</vt:lpstr>
      <vt:lpstr>Practise. Add - or the.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Artikkelit erisnimien kanssa  Ihmisten aikaansaannokset - More advanced</dc:title>
  <dc:creator>Väänänen Anna</dc:creator>
  <cp:lastModifiedBy>Paavilainen Laura</cp:lastModifiedBy>
  <cp:revision>5</cp:revision>
  <dcterms:created xsi:type="dcterms:W3CDTF">2020-05-05T09:10:38Z</dcterms:created>
  <dcterms:modified xsi:type="dcterms:W3CDTF">2022-08-16T09:52:48Z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