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8" r:id="rId2"/>
    <p:sldId id="263" r:id="rId3"/>
    <p:sldId id="257" r:id="rId4"/>
    <p:sldId id="269" r:id="rId5"/>
    <p:sldId id="264" r:id="rId6"/>
    <p:sldId id="265" r:id="rId7"/>
    <p:sldId id="267" r:id="rId8"/>
    <p:sldId id="268" r:id="rId9"/>
    <p:sldId id="259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FFD97A"/>
    <a:srgbClr val="FFBA0D"/>
    <a:srgbClr val="898E2A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0834" autoAdjust="0"/>
  </p:normalViewPr>
  <p:slideViewPr>
    <p:cSldViewPr snapToGrid="0">
      <p:cViewPr varScale="1">
        <p:scale>
          <a:sx n="52" d="100"/>
          <a:sy n="52" d="100"/>
        </p:scale>
        <p:origin x="60" y="1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FFA3AD-F39A-4E82-BAA2-EFC583E761BA}" type="datetimeFigureOut">
              <a:rPr lang="fi-FI" smtClean="0"/>
              <a:t>3.9.2019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28B137-4AAD-48E8-8543-C8F7B6765F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0735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Tarkemmat ohjeet säätyarpajaisiin löytyy opettajan aineistosta, kappaleesta 11, otsikon ”lisätehtävät” alta.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8B137-4AAD-48E8-8543-C8F7B6765F21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87445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Opettajan aineistossa kappaleen 11. dokumenttitehtävä C: Kristillisyys ja suomalaisten muinaisusko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8B137-4AAD-48E8-8543-C8F7B6765F21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93247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Opettajan aineistossa kappaleen 11. dokumenttitehtävä B: Perhe-</a:t>
            </a:r>
            <a:r>
              <a:rPr lang="fi-FI" dirty="0" err="1"/>
              <a:t>elama</a:t>
            </a:r>
            <a:r>
              <a:rPr lang="fi-FI" dirty="0"/>
              <a:t> ja siveellisyys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28B137-4AAD-48E8-8543-C8F7B6765F21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9531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F5B7-D733-4DD4-A3CF-F3D000078A37}" type="datetimeFigureOut">
              <a:rPr lang="fi-FI" smtClean="0"/>
              <a:t>3.9.2019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C72B-932D-40BF-85AD-97F5A8F54C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8760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F5B7-D733-4DD4-A3CF-F3D000078A37}" type="datetimeFigureOut">
              <a:rPr lang="fi-FI" smtClean="0"/>
              <a:t>3.9.2019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C72B-932D-40BF-85AD-97F5A8F54C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6280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F5B7-D733-4DD4-A3CF-F3D000078A37}" type="datetimeFigureOut">
              <a:rPr lang="fi-FI" smtClean="0"/>
              <a:t>3.9.2019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C72B-932D-40BF-85AD-97F5A8F54C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6439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F5B7-D733-4DD4-A3CF-F3D000078A37}" type="datetimeFigureOut">
              <a:rPr lang="fi-FI" smtClean="0"/>
              <a:t>3.9.2019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C72B-932D-40BF-85AD-97F5A8F54C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6030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F5B7-D733-4DD4-A3CF-F3D000078A37}" type="datetimeFigureOut">
              <a:rPr lang="fi-FI" smtClean="0"/>
              <a:t>3.9.2019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C72B-932D-40BF-85AD-97F5A8F54C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513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F5B7-D733-4DD4-A3CF-F3D000078A37}" type="datetimeFigureOut">
              <a:rPr lang="fi-FI" smtClean="0"/>
              <a:t>3.9.2019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C72B-932D-40BF-85AD-97F5A8F54C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158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F5B7-D733-4DD4-A3CF-F3D000078A37}" type="datetimeFigureOut">
              <a:rPr lang="fi-FI" smtClean="0"/>
              <a:t>3.9.2019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C72B-932D-40BF-85AD-97F5A8F54C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086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F5B7-D733-4DD4-A3CF-F3D000078A37}" type="datetimeFigureOut">
              <a:rPr lang="fi-FI" smtClean="0"/>
              <a:t>3.9.2019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C72B-932D-40BF-85AD-97F5A8F54C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994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F5B7-D733-4DD4-A3CF-F3D000078A37}" type="datetimeFigureOut">
              <a:rPr lang="fi-FI" smtClean="0"/>
              <a:t>3.9.2019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C72B-932D-40BF-85AD-97F5A8F54C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6972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F5B7-D733-4DD4-A3CF-F3D000078A37}" type="datetimeFigureOut">
              <a:rPr lang="fi-FI" smtClean="0"/>
              <a:t>3.9.2019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C72B-932D-40BF-85AD-97F5A8F54C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2345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F5B7-D733-4DD4-A3CF-F3D000078A37}" type="datetimeFigureOut">
              <a:rPr lang="fi-FI" smtClean="0"/>
              <a:t>3.9.2019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C72B-932D-40BF-85AD-97F5A8F54C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1395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A9F5B7-D733-4DD4-A3CF-F3D000078A37}" type="datetimeFigureOut">
              <a:rPr lang="fi-FI" smtClean="0"/>
              <a:t>3.9.2019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8C72B-932D-40BF-85AD-97F5A8F54C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007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uva, joka sisältää kohteen rakennus, seinä, henkilö&#10;&#10;Kuvaus luotu automaattisesti">
            <a:extLst>
              <a:ext uri="{FF2B5EF4-FFF2-40B4-BE49-F238E27FC236}">
                <a16:creationId xmlns:a16="http://schemas.microsoft.com/office/drawing/2014/main" id="{C4F7005B-6AE9-436C-A5EF-C264082C5AC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042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Shape 89">
            <a:extLst>
              <a:ext uri="{FF2B5EF4-FFF2-40B4-BE49-F238E27FC236}">
                <a16:creationId xmlns:a16="http://schemas.microsoft.com/office/drawing/2014/main" id="{C6335F8A-AC91-47F7-8668-7A59F4A25F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935909"/>
            <a:ext cx="9144000" cy="1981200"/>
          </a:xfrm>
          <a:prstGeom prst="rect">
            <a:avLst/>
          </a:prstGeom>
          <a:gradFill rotWithShape="0">
            <a:gsLst>
              <a:gs pos="36000">
                <a:srgbClr val="898E2A"/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5400000"/>
          </a:gradFill>
          <a:ln>
            <a:noFill/>
          </a:ln>
        </p:spPr>
        <p:txBody>
          <a:bodyPr lIns="91425" tIns="45700" rIns="91425" bIns="45700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/>
            <a:endParaRPr lang="fi-FI" altLang="fi-FI" sz="180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476AEA7-45C9-443E-9CE9-387452C1F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3352627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fi-FI" sz="6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11. Säädyn </a:t>
            </a:r>
            <a:r>
              <a:rPr lang="fi-FI" sz="6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mukaista elämää</a:t>
            </a:r>
            <a:endParaRPr lang="fi-FI" sz="6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hape 91">
            <a:extLst>
              <a:ext uri="{FF2B5EF4-FFF2-40B4-BE49-F238E27FC236}">
                <a16:creationId xmlns:a16="http://schemas.microsoft.com/office/drawing/2014/main" id="{6BB26A0C-5390-485A-8D7B-06356E127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915522"/>
            <a:ext cx="9144000" cy="368300"/>
          </a:xfrm>
          <a:prstGeom prst="rect">
            <a:avLst/>
          </a:prstGeom>
          <a:solidFill>
            <a:srgbClr val="FFBA0D">
              <a:alpha val="62000"/>
            </a:srgbClr>
          </a:solidFill>
          <a:ln>
            <a:noFill/>
          </a:ln>
        </p:spPr>
        <p:txBody>
          <a:bodyPr lIns="91425" tIns="45700" rIns="91425" bIns="45700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SzPts val="1400"/>
              <a:buFont typeface="Times New Roman" panose="02020603050405020304" pitchFamily="18" charset="0"/>
              <a:buNone/>
            </a:pPr>
            <a:r>
              <a:rPr lang="en-US" altLang="fi-FI" sz="18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fi-FI" sz="1800" b="1" dirty="0" err="1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  <a:sym typeface="Times New Roman" panose="02020603050405020304" pitchFamily="18" charset="0"/>
              </a:rPr>
              <a:t>Sivut</a:t>
            </a:r>
            <a:r>
              <a:rPr lang="en-US" altLang="fi-FI" sz="1800" b="1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  <a:sym typeface="Times New Roman" panose="02020603050405020304" pitchFamily="18" charset="0"/>
              </a:rPr>
              <a:t> 95-101 </a:t>
            </a:r>
            <a:endParaRPr lang="fi-FI" altLang="fi-FI" sz="1800" dirty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35317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tsikko 1"/>
          <p:cNvSpPr>
            <a:spLocks noGrp="1"/>
          </p:cNvSpPr>
          <p:nvPr>
            <p:ph type="title"/>
          </p:nvPr>
        </p:nvSpPr>
        <p:spPr>
          <a:xfrm>
            <a:off x="736092" y="886540"/>
            <a:ext cx="6172200" cy="647700"/>
          </a:xfrm>
        </p:spPr>
        <p:txBody>
          <a:bodyPr>
            <a:normAutofit/>
          </a:bodyPr>
          <a:lstStyle/>
          <a:p>
            <a:r>
              <a:rPr lang="fi-FI" altLang="fi-FI" sz="3600" b="1" dirty="0">
                <a:latin typeface="+mn-lt"/>
                <a:ea typeface="ＭＳ Ｐゴシック" panose="020B0600070205080204" pitchFamily="34" charset="-128"/>
                <a:cs typeface="Times New Roman" panose="02020603050405020304" pitchFamily="18" charset="0"/>
              </a:rPr>
              <a:t>Perhe-elämä ja siveellisy</a:t>
            </a:r>
            <a:r>
              <a:rPr lang="fi-FI" altLang="fi-FI" sz="4000" b="1" dirty="0">
                <a:latin typeface="+mn-lt"/>
                <a:ea typeface="ＭＳ Ｐゴシック" panose="020B0600070205080204" pitchFamily="34" charset="-128"/>
                <a:cs typeface="Times New Roman" panose="02020603050405020304" pitchFamily="18" charset="0"/>
              </a:rPr>
              <a:t>ys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736092" y="1709928"/>
            <a:ext cx="7612380" cy="3741945"/>
          </a:xfrm>
        </p:spPr>
        <p:txBody>
          <a:bodyPr>
            <a:noAutofit/>
          </a:bodyPr>
          <a:lstStyle/>
          <a:p>
            <a:r>
              <a:rPr lang="fi-FI" altLang="fi-FI" dirty="0">
                <a:ea typeface="ＭＳ Ｐゴシック" panose="020B0600070205080204" pitchFamily="34" charset="-128"/>
                <a:cs typeface="Times New Roman" panose="02020603050405020304" pitchFamily="18" charset="0"/>
              </a:rPr>
              <a:t>Koska rangaistukset olivat ankaria, naiset salasivat usein aviottoman lapsensa isän henkilöllisyyden oikeudessa.</a:t>
            </a:r>
          </a:p>
          <a:p>
            <a:r>
              <a:rPr lang="fi-FI" altLang="fi-FI" dirty="0">
                <a:ea typeface="ＭＳ Ｐゴシック" panose="020B0600070205080204" pitchFamily="34" charset="-128"/>
                <a:cs typeface="Times New Roman" panose="02020603050405020304" pitchFamily="18" charset="0"/>
              </a:rPr>
              <a:t>Jälkeenpäin vanhemmat sopivat yleensä lapsen elatuksesta tai suhteensa laillistamisesta.</a:t>
            </a:r>
          </a:p>
          <a:p>
            <a:r>
              <a:rPr lang="fi-FI" altLang="fi-FI" dirty="0">
                <a:ea typeface="ＭＳ Ｐゴシック" panose="020B0600070205080204" pitchFamily="34" charset="-128"/>
                <a:cs typeface="Times New Roman" panose="02020603050405020304" pitchFamily="18" charset="0"/>
              </a:rPr>
              <a:t>Yhteisön muut jäsenet saattoivat suojella rikollisia, koska sukupuoliasioissa rahvaan ja esivallan mielipiteet poikkesivat jyrkästi toisistaan.</a:t>
            </a:r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1F583585-4DA4-45D7-B85C-13BA79604FB3}"/>
              </a:ext>
            </a:extLst>
          </p:cNvPr>
          <p:cNvSpPr/>
          <p:nvPr/>
        </p:nvSpPr>
        <p:spPr>
          <a:xfrm>
            <a:off x="413303" y="4869219"/>
            <a:ext cx="8509394" cy="1748171"/>
          </a:xfrm>
          <a:prstGeom prst="rect">
            <a:avLst/>
          </a:prstGeom>
          <a:solidFill>
            <a:srgbClr val="FFFFCC"/>
          </a:solidFill>
          <a:ln>
            <a:solidFill>
              <a:srgbClr val="828C3F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SzPts val="3600"/>
            </a:pPr>
            <a:r>
              <a:rPr lang="fi-FI" sz="2400" b="1" dirty="0">
                <a:solidFill>
                  <a:srgbClr val="828C3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Dokumenttitehtävä: Perhe-elämä ja siveellisyys</a:t>
            </a:r>
          </a:p>
          <a:p>
            <a:r>
              <a:rPr lang="fi-FI" sz="2000" dirty="0">
                <a:solidFill>
                  <a:srgbClr val="828C3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Tutustu dokumentteihin, jotka kuvaavat yhteisön suhtautumista naisten siveellisyyteen. Tee tehtävät: </a:t>
            </a:r>
            <a:br>
              <a:rPr lang="fi-FI" sz="2000" dirty="0">
                <a:solidFill>
                  <a:srgbClr val="828C3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i-FI" sz="2000" dirty="0">
                <a:solidFill>
                  <a:srgbClr val="828C3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1) Millä tavoin naisten siveellisyyttä valvottiin 1600-luvulla?</a:t>
            </a:r>
          </a:p>
          <a:p>
            <a:r>
              <a:rPr lang="fi-FI" sz="2000" dirty="0">
                <a:solidFill>
                  <a:srgbClr val="828C3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2) Pohdi, miksi naisten siveellisyyden valvominen </a:t>
            </a:r>
            <a:r>
              <a:rPr lang="fi-FI" sz="2000">
                <a:solidFill>
                  <a:srgbClr val="828C3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katsottiin tärkeäksi.</a:t>
            </a:r>
            <a:endParaRPr lang="fi-FI" sz="2000" dirty="0">
              <a:solidFill>
                <a:srgbClr val="828C3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Kuva 7" descr="Asiakirja">
            <a:extLst>
              <a:ext uri="{FF2B5EF4-FFF2-40B4-BE49-F238E27FC236}">
                <a16:creationId xmlns:a16="http://schemas.microsoft.com/office/drawing/2014/main" id="{288D344C-3F05-431F-93E1-16D659F055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93347" y="4956491"/>
            <a:ext cx="729349" cy="7868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8650" y="474459"/>
            <a:ext cx="7886700" cy="1325563"/>
          </a:xfrm>
        </p:spPr>
        <p:txBody>
          <a:bodyPr>
            <a:normAutofit/>
          </a:bodyPr>
          <a:lstStyle/>
          <a:p>
            <a:r>
              <a:rPr lang="fi-FI" sz="3600" b="1" dirty="0">
                <a:latin typeface="+mn-lt"/>
              </a:rPr>
              <a:t>Sääty-yhteiskunnan vakiintuminen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8650" y="1620075"/>
            <a:ext cx="8137663" cy="4785485"/>
          </a:xfrm>
        </p:spPr>
        <p:txBody>
          <a:bodyPr>
            <a:noAutofit/>
          </a:bodyPr>
          <a:lstStyle/>
          <a:p>
            <a:r>
              <a:rPr lang="fi-FI" sz="2400" dirty="0"/>
              <a:t>Säätyjen väliset raja-aidat vahvistuivat suurvalta-aikana. Säätyjärjestelmää tuettiin esimerkiksi lainsäädännöllisesti (mm. privilegiot) ja uskonnollisin perustein.</a:t>
            </a:r>
          </a:p>
          <a:p>
            <a:r>
              <a:rPr lang="fi-FI" sz="2400" dirty="0"/>
              <a:t>Myös esimerkiksi </a:t>
            </a:r>
            <a:r>
              <a:rPr lang="fi-FI" sz="2400" dirty="0" err="1"/>
              <a:t>aatelis</a:t>
            </a:r>
            <a:r>
              <a:rPr lang="fi-FI" sz="2400" dirty="0"/>
              <a:t>- ja pappissukujen omaksumat avioliittostrategiat vahvistivat säätyjen sulkeutumista ulkopuolisilta.</a:t>
            </a:r>
          </a:p>
          <a:p>
            <a:r>
              <a:rPr lang="fi-FI" sz="2400" dirty="0"/>
              <a:t>Säätyjen väliset tuloerot kasvoivat. Aatelistoa palkittiin avokätisesti heidän kruunulle tekemistään palveluksista. Myös varsinkin ulkomaankauppaa harjoittava porvaristo menestyi hyvin. Talonpoikien taloudellinen asema päinvastoin heikkeni.</a:t>
            </a:r>
          </a:p>
          <a:p>
            <a:r>
              <a:rPr lang="fi-FI" sz="2400" dirty="0"/>
              <a:t>Poliittisesti aatelittomien säätyjen merkitys alkoi kasvaa. Esimerkiksi vuoden 1617 valtiopäiväjärjestys vahvisti kunkin neljän säädyn oikeuden lähettää edustajiaan valtiopäiville.</a:t>
            </a:r>
          </a:p>
          <a:p>
            <a:endParaRPr lang="fi-FI" sz="2400" dirty="0"/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662446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tsikko 1"/>
          <p:cNvSpPr>
            <a:spLocks noGrp="1"/>
          </p:cNvSpPr>
          <p:nvPr>
            <p:ph type="title"/>
          </p:nvPr>
        </p:nvSpPr>
        <p:spPr>
          <a:xfrm>
            <a:off x="143052" y="162521"/>
            <a:ext cx="5378182" cy="85725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fi-FI" altLang="fi-FI" sz="2800" b="1" dirty="0">
                <a:latin typeface="+mn-lt"/>
                <a:ea typeface="ＭＳ Ｐゴシック" panose="020B0600070205080204" pitchFamily="34" charset="-128"/>
                <a:cs typeface="Times New Roman" panose="02020603050405020304" pitchFamily="18" charset="0"/>
              </a:rPr>
              <a:t>Suurvalta-ajan sääty-yhteiskunta</a:t>
            </a:r>
          </a:p>
        </p:txBody>
      </p:sp>
      <p:sp>
        <p:nvSpPr>
          <p:cNvPr id="3" name="Suorakulmio 2"/>
          <p:cNvSpPr/>
          <p:nvPr/>
        </p:nvSpPr>
        <p:spPr>
          <a:xfrm>
            <a:off x="4062778" y="2187654"/>
            <a:ext cx="1397015" cy="489347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 dirty="0"/>
              <a:t>Kuningas</a:t>
            </a:r>
          </a:p>
        </p:txBody>
      </p:sp>
      <p:sp>
        <p:nvSpPr>
          <p:cNvPr id="4" name="Suorakulmio 3"/>
          <p:cNvSpPr/>
          <p:nvPr/>
        </p:nvSpPr>
        <p:spPr>
          <a:xfrm>
            <a:off x="4062778" y="2835353"/>
            <a:ext cx="1397015" cy="490538"/>
          </a:xfrm>
          <a:prstGeom prst="rect">
            <a:avLst/>
          </a:prstGeom>
          <a:solidFill>
            <a:srgbClr val="898E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 dirty="0"/>
              <a:t>Aatelisto</a:t>
            </a:r>
          </a:p>
        </p:txBody>
      </p:sp>
      <p:sp>
        <p:nvSpPr>
          <p:cNvPr id="5" name="Suorakulmio 4"/>
          <p:cNvSpPr/>
          <p:nvPr/>
        </p:nvSpPr>
        <p:spPr>
          <a:xfrm>
            <a:off x="4062778" y="3537822"/>
            <a:ext cx="1397015" cy="539354"/>
          </a:xfrm>
          <a:prstGeom prst="rect">
            <a:avLst/>
          </a:prstGeom>
          <a:solidFill>
            <a:srgbClr val="FFBA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 dirty="0"/>
              <a:t>Papisto</a:t>
            </a:r>
          </a:p>
        </p:txBody>
      </p:sp>
      <p:sp>
        <p:nvSpPr>
          <p:cNvPr id="6" name="Suorakulmio 5"/>
          <p:cNvSpPr/>
          <p:nvPr/>
        </p:nvSpPr>
        <p:spPr>
          <a:xfrm>
            <a:off x="4062778" y="4221241"/>
            <a:ext cx="1397015" cy="53816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 dirty="0"/>
              <a:t>Porvaristo</a:t>
            </a:r>
          </a:p>
        </p:txBody>
      </p:sp>
      <p:sp>
        <p:nvSpPr>
          <p:cNvPr id="7" name="Suorakulmio 6"/>
          <p:cNvSpPr/>
          <p:nvPr/>
        </p:nvSpPr>
        <p:spPr>
          <a:xfrm>
            <a:off x="4062778" y="4904660"/>
            <a:ext cx="1397015" cy="55602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 dirty="0"/>
              <a:t>Talonpojat</a:t>
            </a:r>
          </a:p>
        </p:txBody>
      </p:sp>
      <p:sp>
        <p:nvSpPr>
          <p:cNvPr id="10" name="Sisällön paikkamerkki 2"/>
          <p:cNvSpPr txBox="1">
            <a:spLocks/>
          </p:cNvSpPr>
          <p:nvPr/>
        </p:nvSpPr>
        <p:spPr>
          <a:xfrm>
            <a:off x="180806" y="923559"/>
            <a:ext cx="3584197" cy="3022171"/>
          </a:xfrm>
          <a:prstGeom prst="roundRect">
            <a:avLst/>
          </a:prstGeom>
          <a:solidFill>
            <a:srgbClr val="898E2A"/>
          </a:solidFill>
        </p:spPr>
        <p:txBody>
          <a:bodyPr/>
          <a:lstStyle/>
          <a:p>
            <a:pPr marL="257175" indent="-257175">
              <a:spcBef>
                <a:spcPct val="20000"/>
              </a:spcBef>
              <a:defRPr/>
            </a:pPr>
            <a:r>
              <a:rPr lang="fi-FI" b="1" dirty="0">
                <a:solidFill>
                  <a:schemeClr val="bg1"/>
                </a:solidFill>
                <a:ea typeface="ＭＳ Ｐゴシック" pitchFamily="-112" charset="-128"/>
                <a:cs typeface="Times New Roman"/>
              </a:rPr>
              <a:t>Aatelisto</a:t>
            </a:r>
          </a:p>
          <a:p>
            <a:pPr marL="257175" indent="-257175">
              <a:spcBef>
                <a:spcPct val="20000"/>
              </a:spcBef>
              <a:buFont typeface="Arial" charset="0"/>
              <a:buChar char="•"/>
              <a:defRPr/>
            </a:pPr>
            <a:r>
              <a:rPr lang="fi-FI" dirty="0">
                <a:solidFill>
                  <a:schemeClr val="bg1"/>
                </a:solidFill>
                <a:ea typeface="ＭＳ Ｐゴシック" pitchFamily="-112" charset="-128"/>
                <a:cs typeface="Times New Roman"/>
              </a:rPr>
              <a:t>runsaasti etenemismahdollisuuksia armeijassa ja laajenevassa siviilihallinnossa</a:t>
            </a:r>
          </a:p>
          <a:p>
            <a:pPr marL="257175" indent="-257175">
              <a:spcBef>
                <a:spcPct val="20000"/>
              </a:spcBef>
              <a:buFont typeface="Arial" charset="0"/>
              <a:buChar char="•"/>
              <a:defRPr/>
            </a:pPr>
            <a:r>
              <a:rPr lang="fi-FI" dirty="0">
                <a:solidFill>
                  <a:schemeClr val="bg1"/>
                </a:solidFill>
                <a:ea typeface="ＭＳ Ｐゴシック" pitchFamily="-112" charset="-128"/>
                <a:cs typeface="Times New Roman"/>
              </a:rPr>
              <a:t>maaomaisuuden verovapaus</a:t>
            </a:r>
          </a:p>
          <a:p>
            <a:pPr marL="257175" indent="-257175">
              <a:spcBef>
                <a:spcPct val="20000"/>
              </a:spcBef>
              <a:buFont typeface="Arial" charset="0"/>
              <a:buChar char="•"/>
              <a:defRPr/>
            </a:pPr>
            <a:r>
              <a:rPr lang="fi-FI" dirty="0">
                <a:solidFill>
                  <a:schemeClr val="bg1"/>
                </a:solidFill>
                <a:ea typeface="ＭＳ Ｐゴシック" pitchFamily="-112" charset="-128"/>
                <a:cs typeface="Times New Roman"/>
              </a:rPr>
              <a:t>reduktio ja yksinvaltius katkaisivat tien kohti ylimysvaltaa</a:t>
            </a:r>
          </a:p>
        </p:txBody>
      </p:sp>
      <p:sp>
        <p:nvSpPr>
          <p:cNvPr id="11" name="Sisällön paikkamerkki 3"/>
          <p:cNvSpPr>
            <a:spLocks/>
          </p:cNvSpPr>
          <p:nvPr/>
        </p:nvSpPr>
        <p:spPr bwMode="auto">
          <a:xfrm>
            <a:off x="5757569" y="3682497"/>
            <a:ext cx="3325471" cy="2985416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>
            <a:noFill/>
          </a:ln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fi-FI" altLang="fi-FI" b="1" dirty="0">
                <a:solidFill>
                  <a:schemeClr val="bg1"/>
                </a:solidFill>
                <a:latin typeface="+mn-lt"/>
                <a:ea typeface="ＭＳ Ｐゴシック" panose="020B0600070205080204" pitchFamily="34" charset="-128"/>
                <a:cs typeface="Times New Roman" panose="02020603050405020304" pitchFamily="18" charset="0"/>
              </a:rPr>
              <a:t>Talonpojat</a:t>
            </a: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fi-FI" altLang="fi-FI" dirty="0">
                <a:solidFill>
                  <a:schemeClr val="bg1"/>
                </a:solidFill>
                <a:latin typeface="+mn-lt"/>
                <a:ea typeface="ＭＳ Ｐゴシック" panose="020B0600070205080204" pitchFamily="34" charset="-128"/>
                <a:cs typeface="Times New Roman" panose="02020603050405020304" pitchFamily="18" charset="0"/>
              </a:rPr>
              <a:t>väkimäärältään suurin sääty</a:t>
            </a: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fi-FI" altLang="fi-FI" dirty="0">
                <a:solidFill>
                  <a:schemeClr val="bg1"/>
                </a:solidFill>
                <a:latin typeface="+mn-lt"/>
                <a:ea typeface="ＭＳ Ｐゴシック" panose="020B0600070205080204" pitchFamily="34" charset="-128"/>
                <a:cs typeface="Times New Roman" panose="02020603050405020304" pitchFamily="18" charset="0"/>
              </a:rPr>
              <a:t>köyhtyminen suurvalta-ajalla</a:t>
            </a: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fi-FI" altLang="fi-FI" dirty="0">
                <a:solidFill>
                  <a:schemeClr val="bg1"/>
                </a:solidFill>
                <a:latin typeface="+mn-lt"/>
                <a:ea typeface="ＭＳ Ｐゴシック" panose="020B0600070205080204" pitchFamily="34" charset="-128"/>
                <a:cs typeface="Times New Roman" panose="02020603050405020304" pitchFamily="18" charset="0"/>
              </a:rPr>
              <a:t>talonpoikien asema paikallishallinnossa säilyi</a:t>
            </a: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fi-FI" altLang="fi-FI" dirty="0">
                <a:solidFill>
                  <a:schemeClr val="bg1"/>
                </a:solidFill>
                <a:latin typeface="+mn-lt"/>
                <a:ea typeface="ＭＳ Ｐゴシック" panose="020B0600070205080204" pitchFamily="34" charset="-128"/>
                <a:cs typeface="Times New Roman" panose="02020603050405020304" pitchFamily="18" charset="0"/>
              </a:rPr>
              <a:t>toimivat yhdessä etujensa puolustamiseksi</a:t>
            </a:r>
          </a:p>
        </p:txBody>
      </p:sp>
      <p:sp>
        <p:nvSpPr>
          <p:cNvPr id="12" name="Sisällön paikkamerkki 2"/>
          <p:cNvSpPr txBox="1">
            <a:spLocks/>
          </p:cNvSpPr>
          <p:nvPr/>
        </p:nvSpPr>
        <p:spPr bwMode="auto">
          <a:xfrm>
            <a:off x="5934043" y="994513"/>
            <a:ext cx="2972522" cy="2586039"/>
          </a:xfrm>
          <a:prstGeom prst="roundRect">
            <a:avLst/>
          </a:prstGeom>
          <a:solidFill>
            <a:srgbClr val="FFBA0D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57175" indent="-257175">
              <a:spcBef>
                <a:spcPct val="20000"/>
              </a:spcBef>
              <a:defRPr/>
            </a:pPr>
            <a:r>
              <a:rPr lang="fi-FI" b="1" dirty="0">
                <a:solidFill>
                  <a:schemeClr val="bg1"/>
                </a:solidFill>
                <a:ea typeface="ＭＳ Ｐゴシック" pitchFamily="-112" charset="-128"/>
                <a:cs typeface="Times New Roman"/>
              </a:rPr>
              <a:t>Papisto</a:t>
            </a:r>
          </a:p>
          <a:p>
            <a:pPr marL="257175" indent="-257175">
              <a:spcBef>
                <a:spcPct val="20000"/>
              </a:spcBef>
              <a:buFont typeface="Arial" charset="0"/>
              <a:buChar char="•"/>
              <a:defRPr/>
            </a:pPr>
            <a:r>
              <a:rPr lang="fi-FI" dirty="0">
                <a:solidFill>
                  <a:schemeClr val="bg1"/>
                </a:solidFill>
                <a:ea typeface="ＭＳ Ｐゴシック" pitchFamily="-112" charset="-128"/>
                <a:cs typeface="Times New Roman"/>
              </a:rPr>
              <a:t>tärkeä asema paikallishallinnossa ja moraalinen johtoasema</a:t>
            </a:r>
          </a:p>
          <a:p>
            <a:pPr marL="257175" indent="-257175">
              <a:spcBef>
                <a:spcPct val="20000"/>
              </a:spcBef>
              <a:buFont typeface="Arial" charset="0"/>
              <a:buChar char="•"/>
              <a:defRPr/>
            </a:pPr>
            <a:r>
              <a:rPr lang="fi-FI" dirty="0">
                <a:solidFill>
                  <a:schemeClr val="bg1"/>
                </a:solidFill>
                <a:ea typeface="ＭＳ Ｐゴシック" pitchFamily="-112" charset="-128"/>
                <a:cs typeface="Times New Roman"/>
              </a:rPr>
              <a:t>maaomaisuuden verovapaus</a:t>
            </a:r>
          </a:p>
          <a:p>
            <a:pPr marL="257175" indent="-257175">
              <a:spcBef>
                <a:spcPct val="20000"/>
              </a:spcBef>
              <a:buFont typeface="Arial" charset="0"/>
              <a:buChar char="•"/>
              <a:defRPr/>
            </a:pPr>
            <a:r>
              <a:rPr lang="fi-FI" dirty="0">
                <a:solidFill>
                  <a:schemeClr val="bg1"/>
                </a:solidFill>
                <a:ea typeface="ＭＳ Ｐゴシック" pitchFamily="-112" charset="-128"/>
                <a:cs typeface="Times New Roman"/>
              </a:rPr>
              <a:t>säädyn sulkeutuminen (pappissuvut)</a:t>
            </a:r>
          </a:p>
        </p:txBody>
      </p:sp>
      <p:sp>
        <p:nvSpPr>
          <p:cNvPr id="13" name="Sisällön paikkamerkki 3"/>
          <p:cNvSpPr>
            <a:spLocks/>
          </p:cNvSpPr>
          <p:nvPr/>
        </p:nvSpPr>
        <p:spPr bwMode="auto">
          <a:xfrm>
            <a:off x="253502" y="4104082"/>
            <a:ext cx="3511502" cy="2497155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>
            <a:noFill/>
          </a:ln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fi-FI" altLang="fi-FI" b="1" dirty="0">
                <a:solidFill>
                  <a:schemeClr val="bg1"/>
                </a:solidFill>
                <a:latin typeface="+mn-lt"/>
                <a:ea typeface="ＭＳ Ｐゴシック" panose="020B0600070205080204" pitchFamily="34" charset="-128"/>
                <a:cs typeface="Times New Roman" panose="02020603050405020304" pitchFamily="18" charset="0"/>
              </a:rPr>
              <a:t>Porvaristo</a:t>
            </a: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fi-FI" altLang="fi-FI" dirty="0">
                <a:solidFill>
                  <a:schemeClr val="bg1"/>
                </a:solidFill>
                <a:latin typeface="+mn-lt"/>
                <a:ea typeface="ＭＳ Ｐゴシック" panose="020B0600070205080204" pitchFamily="34" charset="-128"/>
                <a:cs typeface="Times New Roman" panose="02020603050405020304" pitchFamily="18" charset="0"/>
              </a:rPr>
              <a:t>yksinoikeus kauppaan ja käsityöhön</a:t>
            </a: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fi-FI" altLang="fi-FI" dirty="0">
                <a:solidFill>
                  <a:schemeClr val="bg1"/>
                </a:solidFill>
                <a:latin typeface="+mn-lt"/>
                <a:ea typeface="ＭＳ Ｐゴシック" panose="020B0600070205080204" pitchFamily="34" charset="-128"/>
                <a:cs typeface="Times New Roman" panose="02020603050405020304" pitchFamily="18" charset="0"/>
              </a:rPr>
              <a:t>kaupan säätely haittasi suomalaisia kaupunkeja</a:t>
            </a: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fi-FI" altLang="fi-FI" dirty="0">
                <a:solidFill>
                  <a:schemeClr val="bg1"/>
                </a:solidFill>
                <a:latin typeface="+mn-lt"/>
                <a:ea typeface="ＭＳ Ｐゴシック" panose="020B0600070205080204" pitchFamily="34" charset="-128"/>
                <a:cs typeface="Times New Roman" panose="02020603050405020304" pitchFamily="18" charset="0"/>
              </a:rPr>
              <a:t>säädyn sisällä suuret varallisuuserot</a:t>
            </a:r>
          </a:p>
        </p:txBody>
      </p:sp>
      <p:pic>
        <p:nvPicPr>
          <p:cNvPr id="14" name="Kuva 13" descr="kruunu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3869" y="1920954"/>
            <a:ext cx="10035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>
            <a:extLst>
              <a:ext uri="{FF2B5EF4-FFF2-40B4-BE49-F238E27FC236}">
                <a16:creationId xmlns:a16="http://schemas.microsoft.com/office/drawing/2014/main" id="{B33EB493-B8AF-45E7-B62E-A00A5D38C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b="1" dirty="0">
                <a:latin typeface="+mn-lt"/>
              </a:rPr>
              <a:t>Säätyarpajaiset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81903AE-25B2-4E7A-B6DC-96D6FF78AC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07265"/>
            <a:ext cx="7886700" cy="3869698"/>
          </a:xfrm>
        </p:spPr>
        <p:txBody>
          <a:bodyPr/>
          <a:lstStyle/>
          <a:p>
            <a:r>
              <a:rPr lang="fi-FI" dirty="0"/>
              <a:t>Järjestäkää säätyarpajaiset!</a:t>
            </a:r>
          </a:p>
          <a:p>
            <a:r>
              <a:rPr lang="fi-FI" dirty="0"/>
              <a:t>Etsi oma säätysi.</a:t>
            </a:r>
          </a:p>
          <a:p>
            <a:r>
              <a:rPr lang="fi-FI" dirty="0"/>
              <a:t>Vastatkaa ryhmissä omaa säätyänne koskeviin kysymyksiin. </a:t>
            </a:r>
          </a:p>
          <a:p>
            <a:r>
              <a:rPr lang="fi-FI" dirty="0"/>
              <a:t>Kokoontukaa lopuksi valtiopäiville pohtimaan jotakin ongelmaa esim. verojen korottamista tai sotaan lähtöä. </a:t>
            </a:r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8C3EA974-59C3-4636-A5CE-B362372307AC}"/>
              </a:ext>
            </a:extLst>
          </p:cNvPr>
          <p:cNvSpPr/>
          <p:nvPr/>
        </p:nvSpPr>
        <p:spPr>
          <a:xfrm>
            <a:off x="1" y="1392865"/>
            <a:ext cx="9144000" cy="606056"/>
          </a:xfrm>
          <a:prstGeom prst="rect">
            <a:avLst/>
          </a:prstGeom>
          <a:solidFill>
            <a:srgbClr val="858A26">
              <a:alpha val="8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0">
              <a:buNone/>
            </a:pPr>
            <a:r>
              <a:rPr lang="fi-FI" sz="2800" dirty="0">
                <a:solidFill>
                  <a:srgbClr val="FCBD1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Ryhmätyö</a:t>
            </a:r>
          </a:p>
        </p:txBody>
      </p:sp>
      <p:pic>
        <p:nvPicPr>
          <p:cNvPr id="6" name="Kuva 5" descr="Käyttäjät">
            <a:extLst>
              <a:ext uri="{FF2B5EF4-FFF2-40B4-BE49-F238E27FC236}">
                <a16:creationId xmlns:a16="http://schemas.microsoft.com/office/drawing/2014/main" id="{64C8840E-DD54-4BC7-8D89-241A731DEF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381241" y="121936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294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628650" y="17258"/>
            <a:ext cx="7886700" cy="1325563"/>
          </a:xfrm>
        </p:spPr>
        <p:txBody>
          <a:bodyPr>
            <a:normAutofit/>
          </a:bodyPr>
          <a:lstStyle/>
          <a:p>
            <a:r>
              <a:rPr lang="fi-FI" sz="3200" b="1" dirty="0">
                <a:latin typeface="+mn-lt"/>
              </a:rPr>
              <a:t>Aateliston elämäntapa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268357" y="1166636"/>
            <a:ext cx="4285448" cy="4935990"/>
          </a:xfrm>
        </p:spPr>
        <p:txBody>
          <a:bodyPr>
            <a:noAutofit/>
          </a:bodyPr>
          <a:lstStyle/>
          <a:p>
            <a:r>
              <a:rPr lang="fi-FI" sz="2400" dirty="0"/>
              <a:t>Sodassa tai korkeissa viroissa ansioituneet aateliset pääsivät käsiksi verovapaisiin läänityksiin. Linnoja rakennettiin myös sotasaaliiden turvin.</a:t>
            </a:r>
          </a:p>
          <a:p>
            <a:r>
              <a:rPr lang="fi-FI" sz="2400" dirty="0"/>
              <a:t>Aatelisto oli luonteeltaan hyvin kansainvälistä ja pyrki myös noudattamaan ulkomaisia esikuvia ja muoteja.</a:t>
            </a:r>
          </a:p>
          <a:p>
            <a:r>
              <a:rPr lang="fi-FI" sz="2400" dirty="0"/>
              <a:t>Monimutkaiset etikettisäännöt ja ylellisyyskulutus tarjosivat mahdollisuuden erottua alemmista säädyistä.</a:t>
            </a:r>
          </a:p>
          <a:p>
            <a:endParaRPr lang="fi-FI" sz="2400" dirty="0"/>
          </a:p>
        </p:txBody>
      </p:sp>
      <p:pic>
        <p:nvPicPr>
          <p:cNvPr id="9" name="Kuva 8" descr="Kuva, joka sisältää kohteen sisä, henkilö, seinä, vaatetus&#10;&#10;Kuvaus luotu automaattisesti">
            <a:extLst>
              <a:ext uri="{FF2B5EF4-FFF2-40B4-BE49-F238E27FC236}">
                <a16:creationId xmlns:a16="http://schemas.microsoft.com/office/drawing/2014/main" id="{D949C909-7D64-4C8E-BBB0-783895C6EB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3805" y="1206395"/>
            <a:ext cx="4590195" cy="4935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577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b="1" dirty="0">
                <a:latin typeface="+mn-lt"/>
              </a:rPr>
              <a:t>Kaupunkien monenkirjava väki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28649" y="1550504"/>
            <a:ext cx="7471741" cy="4330976"/>
          </a:xfrm>
        </p:spPr>
        <p:txBody>
          <a:bodyPr>
            <a:noAutofit/>
          </a:bodyPr>
          <a:lstStyle/>
          <a:p>
            <a:r>
              <a:rPr lang="fi-FI" dirty="0"/>
              <a:t>Kaupungit muodostivat itsehallinnollisen yhteisön, jonka raadissa valtaa pitivät menestyneimmät porvarit.</a:t>
            </a:r>
          </a:p>
          <a:p>
            <a:r>
              <a:rPr lang="fi-FI" dirty="0"/>
              <a:t>Varakkaimpien kauppiaiden elämäntapa ei juuri poikennut aatelisista.</a:t>
            </a:r>
          </a:p>
          <a:p>
            <a:r>
              <a:rPr lang="fi-FI" dirty="0"/>
              <a:t>Kaupungit houkuttelivat myös ulkomaisia yrittäjiä ja työtä etsivää maalaisköyhälistöä.</a:t>
            </a:r>
          </a:p>
          <a:p>
            <a:r>
              <a:rPr lang="fi-FI" dirty="0"/>
              <a:t>Kaupungit olivat myös kulttuuri- ja huvielämän keskuksia.</a:t>
            </a:r>
            <a:endParaRPr lang="fi-FI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447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8649" y="365126"/>
            <a:ext cx="8264899" cy="1325563"/>
          </a:xfrm>
        </p:spPr>
        <p:txBody>
          <a:bodyPr>
            <a:normAutofit/>
          </a:bodyPr>
          <a:lstStyle/>
          <a:p>
            <a:r>
              <a:rPr lang="fi-FI" sz="2800" b="1" dirty="0">
                <a:latin typeface="+mn-lt"/>
              </a:rPr>
              <a:t>Köyhtyvät talonpojat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28649" y="1848678"/>
            <a:ext cx="7938881" cy="4152072"/>
          </a:xfrm>
        </p:spPr>
        <p:txBody>
          <a:bodyPr>
            <a:noAutofit/>
          </a:bodyPr>
          <a:lstStyle/>
          <a:p>
            <a:r>
              <a:rPr lang="fi-FI" dirty="0"/>
              <a:t>Valtaosa maan asukkaista asui koko elämänsä kyläyhteisössä.</a:t>
            </a:r>
          </a:p>
          <a:p>
            <a:r>
              <a:rPr lang="fi-FI" dirty="0"/>
              <a:t>Verot, sotaväenotot ja katovuodet tekivät suurvalta-ajan talonpoikien elämästä ankaraa.</a:t>
            </a:r>
          </a:p>
          <a:p>
            <a:r>
              <a:rPr lang="fi-FI" dirty="0"/>
              <a:t>Vaikka talonpojat olivat sääty-yhteiskunnan alimmalla portaalla, he pystyivät myös puolustamaan etujaan.</a:t>
            </a:r>
          </a:p>
          <a:p>
            <a:r>
              <a:rPr lang="fi-FI" dirty="0"/>
              <a:t>Talonpojat osallistuivat paikallishallintoon, valittivat ahkerasti viranomaisten väärinkäytöksistä tai jopa niskuroivat.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31907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7"/>
          <p:cNvSpPr>
            <a:spLocks noGrp="1"/>
          </p:cNvSpPr>
          <p:nvPr>
            <p:ph idx="1"/>
          </p:nvPr>
        </p:nvSpPr>
        <p:spPr>
          <a:xfrm>
            <a:off x="628649" y="1929384"/>
            <a:ext cx="7886699" cy="3390330"/>
          </a:xfrm>
        </p:spPr>
        <p:txBody>
          <a:bodyPr>
            <a:noAutofit/>
          </a:bodyPr>
          <a:lstStyle/>
          <a:p>
            <a:r>
              <a:rPr lang="fi-FI" altLang="fi-FI" sz="2400" dirty="0">
                <a:ea typeface="ＭＳ Ｐゴシック" panose="020B0600070205080204" pitchFamily="34" charset="-128"/>
                <a:cs typeface="Times New Roman" panose="02020603050405020304" pitchFamily="18" charset="0"/>
              </a:rPr>
              <a:t>Luterilaisesta kirkosta tuli valtionkirkko, eikä muita kirkkokuntia tai uskontoja sallittu.</a:t>
            </a:r>
          </a:p>
          <a:p>
            <a:r>
              <a:rPr lang="fi-FI" altLang="fi-FI" sz="2400" dirty="0">
                <a:ea typeface="ＭＳ Ｐゴシック" panose="020B0600070205080204" pitchFamily="34" charset="-128"/>
                <a:cs typeface="Times New Roman" panose="02020603050405020304" pitchFamily="18" charset="0"/>
              </a:rPr>
              <a:t>Kirkolla oli kiistaton moraalinen johtoasema </a:t>
            </a:r>
            <a:r>
              <a:rPr lang="fi-FI" altLang="fi-FI" sz="2400" dirty="0">
                <a:ea typeface="ＭＳ Ｐゴシック" panose="020B060007020508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fi-FI" altLang="fi-FI" sz="2400" dirty="0">
                <a:ea typeface="ＭＳ Ｐゴシック" panose="020B0600070205080204" pitchFamily="34" charset="-128"/>
                <a:cs typeface="Times New Roman" panose="02020603050405020304" pitchFamily="18" charset="0"/>
              </a:rPr>
              <a:t> uskonnolliseen elämään oli jokaisen pakko osallistua.</a:t>
            </a:r>
          </a:p>
          <a:p>
            <a:r>
              <a:rPr lang="fi-FI" altLang="fi-FI" sz="2400" dirty="0">
                <a:ea typeface="ＭＳ Ｐゴシック" panose="020B0600070205080204" pitchFamily="34" charset="-128"/>
                <a:cs typeface="Times New Roman" panose="02020603050405020304" pitchFamily="18" charset="0"/>
              </a:rPr>
              <a:t>Suomen kielestä tuli kirjakieli.</a:t>
            </a:r>
          </a:p>
          <a:p>
            <a:r>
              <a:rPr lang="fi-FI" altLang="fi-FI" sz="2400" dirty="0">
                <a:ea typeface="ＭＳ Ｐゴシック" panose="020B0600070205080204" pitchFamily="34" charset="-128"/>
                <a:cs typeface="Times New Roman" panose="02020603050405020304" pitchFamily="18" charset="0"/>
              </a:rPr>
              <a:t>Lukutaito koheni.</a:t>
            </a:r>
          </a:p>
          <a:p>
            <a:r>
              <a:rPr lang="fi-FI" altLang="fi-FI" sz="2400" dirty="0">
                <a:ea typeface="ＭＳ Ｐゴシック" panose="020B0600070205080204" pitchFamily="34" charset="-128"/>
                <a:cs typeface="Times New Roman" panose="02020603050405020304" pitchFamily="18" charset="0"/>
              </a:rPr>
              <a:t>Kulttuuriset siteet protestanttiseen Pohjois-Eurooppaan olivat tärkeämpiä kuin yhteydet katoliseen etelään.</a:t>
            </a:r>
          </a:p>
          <a:p>
            <a:r>
              <a:rPr lang="fi-FI" altLang="fi-FI" sz="2400" dirty="0">
                <a:ea typeface="ＭＳ Ｐゴシック" panose="020B0600070205080204" pitchFamily="34" charset="-128"/>
                <a:cs typeface="Times New Roman" panose="02020603050405020304" pitchFamily="18" charset="0"/>
              </a:rPr>
              <a:t>Luterilaisella etiikalla on edelleen suuri merkitys nykypäivän ajattelussa.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628649" y="782569"/>
            <a:ext cx="7886700" cy="1325563"/>
          </a:xfrm>
        </p:spPr>
        <p:txBody>
          <a:bodyPr>
            <a:normAutofit/>
          </a:bodyPr>
          <a:lstStyle/>
          <a:p>
            <a:r>
              <a:rPr lang="fi-FI" sz="3600" b="1" dirty="0">
                <a:latin typeface="+mn-lt"/>
              </a:rPr>
              <a:t>Papisto tietää kaiken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tsikko 1"/>
          <p:cNvSpPr>
            <a:spLocks noGrp="1"/>
          </p:cNvSpPr>
          <p:nvPr>
            <p:ph type="title"/>
          </p:nvPr>
        </p:nvSpPr>
        <p:spPr>
          <a:xfrm>
            <a:off x="601317" y="778072"/>
            <a:ext cx="6001941" cy="594122"/>
          </a:xfrm>
        </p:spPr>
        <p:txBody>
          <a:bodyPr>
            <a:normAutofit/>
          </a:bodyPr>
          <a:lstStyle/>
          <a:p>
            <a:r>
              <a:rPr lang="fi-FI" altLang="fi-FI" sz="3600" b="1" dirty="0">
                <a:latin typeface="+mn-lt"/>
                <a:ea typeface="ＭＳ Ｐゴシック" panose="020B0600070205080204" pitchFamily="34" charset="-128"/>
                <a:cs typeface="Times New Roman" panose="02020603050405020304" pitchFamily="18" charset="0"/>
              </a:rPr>
              <a:t>Valtio, kirkko ja kansa</a:t>
            </a:r>
          </a:p>
        </p:txBody>
      </p:sp>
      <p:sp>
        <p:nvSpPr>
          <p:cNvPr id="5123" name="Sisällön paikkamerkki 2"/>
          <p:cNvSpPr>
            <a:spLocks noGrp="1"/>
          </p:cNvSpPr>
          <p:nvPr>
            <p:ph idx="1"/>
          </p:nvPr>
        </p:nvSpPr>
        <p:spPr>
          <a:xfrm>
            <a:off x="601318" y="1630018"/>
            <a:ext cx="7827066" cy="3821856"/>
          </a:xfrm>
        </p:spPr>
        <p:txBody>
          <a:bodyPr>
            <a:noAutofit/>
          </a:bodyPr>
          <a:lstStyle/>
          <a:p>
            <a:r>
              <a:rPr lang="fi-FI" altLang="fi-FI" dirty="0">
                <a:ea typeface="ＭＳ Ｐゴシック" panose="020B0600070205080204" pitchFamily="34" charset="-128"/>
                <a:cs typeface="Times New Roman" panose="02020603050405020304" pitchFamily="18" charset="0"/>
              </a:rPr>
              <a:t>Kruunu ja kirkko pyrkivät suurvalta-ajalla pitämään rahvaan tiukassa kurissa.</a:t>
            </a:r>
          </a:p>
          <a:p>
            <a:r>
              <a:rPr lang="fi-FI" altLang="fi-FI" dirty="0">
                <a:ea typeface="ＭＳ Ｐゴシック" panose="020B0600070205080204" pitchFamily="34" charset="-128"/>
                <a:cs typeface="Times New Roman" panose="02020603050405020304" pitchFamily="18" charset="0"/>
              </a:rPr>
              <a:t>Kansan tavat ja perinteiset uskomukset joutuivat tulilinjalle.</a:t>
            </a:r>
          </a:p>
          <a:p>
            <a:r>
              <a:rPr lang="fi-FI" altLang="fi-FI" dirty="0">
                <a:ea typeface="ＭＳ Ｐゴシック" panose="020B0600070205080204" pitchFamily="34" charset="-128"/>
                <a:cs typeface="Times New Roman" panose="02020603050405020304" pitchFamily="18" charset="0"/>
              </a:rPr>
              <a:t>Kaidalta tieltä poikenneita uhattiin ankarilla tuomioilla.</a:t>
            </a:r>
          </a:p>
          <a:p>
            <a:r>
              <a:rPr lang="fi-FI" altLang="fi-FI" dirty="0">
                <a:ea typeface="ＭＳ Ｐゴシック" panose="020B0600070205080204" pitchFamily="34" charset="-128"/>
                <a:cs typeface="Times New Roman" panose="02020603050405020304" pitchFamily="18" charset="0"/>
              </a:rPr>
              <a:t>Usein armo kävi oikeudesta, koska hyviä veronmaksajia ei kannattanut tuomita kuolemaan.</a:t>
            </a:r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C4EA997C-1FD6-46C5-8C86-B402567C53C6}"/>
              </a:ext>
            </a:extLst>
          </p:cNvPr>
          <p:cNvSpPr/>
          <p:nvPr/>
        </p:nvSpPr>
        <p:spPr>
          <a:xfrm>
            <a:off x="203752" y="4354869"/>
            <a:ext cx="8736495" cy="2363724"/>
          </a:xfrm>
          <a:prstGeom prst="rect">
            <a:avLst/>
          </a:prstGeom>
          <a:solidFill>
            <a:srgbClr val="FFFFCC"/>
          </a:solidFill>
          <a:ln>
            <a:solidFill>
              <a:srgbClr val="828C3F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SzPts val="3600"/>
            </a:pPr>
            <a:r>
              <a:rPr lang="fi-FI" sz="2400" b="1" dirty="0">
                <a:solidFill>
                  <a:srgbClr val="828C3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Dokumenttitehtävä: kristillisyys ja suomalaisten muinaisusko</a:t>
            </a:r>
          </a:p>
          <a:p>
            <a:r>
              <a:rPr lang="fi-FI" sz="2000" dirty="0">
                <a:solidFill>
                  <a:srgbClr val="828C3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Käräjäpöytäkirjat kertovat suomalaisten parissa pitkään </a:t>
            </a:r>
          </a:p>
          <a:p>
            <a:r>
              <a:rPr lang="fi-FI" sz="2000" dirty="0">
                <a:solidFill>
                  <a:srgbClr val="828C3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eläneistä pakanallisista tavoista. Lue käräjäpöytäkirjojen </a:t>
            </a:r>
          </a:p>
          <a:p>
            <a:r>
              <a:rPr lang="fi-FI" sz="2000" dirty="0">
                <a:solidFill>
                  <a:srgbClr val="828C3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kuvaukset ja vastaa kysymyksiin:</a:t>
            </a:r>
          </a:p>
          <a:p>
            <a:pPr marL="179388" indent="-179388"/>
            <a:r>
              <a:rPr lang="fi-FI" sz="2000" dirty="0">
                <a:solidFill>
                  <a:srgbClr val="828C3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Miten alkuperäiset uskonnot ja kristillisyys sekoittuvat näissä tapauksissa?</a:t>
            </a:r>
          </a:p>
          <a:p>
            <a:pPr marL="265113" indent="-265113"/>
            <a:r>
              <a:rPr lang="fi-FI" sz="2000" dirty="0">
                <a:solidFill>
                  <a:srgbClr val="828C3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Pohdi, miksi epäkristillisten tapojen valvonta kiristyi ja tuomiot muuttuivat ankarammiksi juuri 1600-luvulla.</a:t>
            </a:r>
          </a:p>
        </p:txBody>
      </p:sp>
      <p:pic>
        <p:nvPicPr>
          <p:cNvPr id="12" name="Kuva 11" descr="Asiakirja">
            <a:extLst>
              <a:ext uri="{FF2B5EF4-FFF2-40B4-BE49-F238E27FC236}">
                <a16:creationId xmlns:a16="http://schemas.microsoft.com/office/drawing/2014/main" id="{5E3BA9CC-6FAC-4B58-8C2F-316FE39C50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10898" y="4444321"/>
            <a:ext cx="729349" cy="7868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</TotalTime>
  <Words>565</Words>
  <Application>Microsoft Office PowerPoint</Application>
  <PresentationFormat>Näytössä katseltava diaesitys (4:3)</PresentationFormat>
  <Paragraphs>83</Paragraphs>
  <Slides>10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Office-teema</vt:lpstr>
      <vt:lpstr>11. Säädyn mukaista elämää</vt:lpstr>
      <vt:lpstr>Sääty-yhteiskunnan vakiintuminen</vt:lpstr>
      <vt:lpstr>Suurvalta-ajan sääty-yhteiskunta</vt:lpstr>
      <vt:lpstr>Säätyarpajaiset</vt:lpstr>
      <vt:lpstr>Aateliston elämäntapa</vt:lpstr>
      <vt:lpstr>Kaupunkien monenkirjava väki</vt:lpstr>
      <vt:lpstr>Köyhtyvät talonpojat</vt:lpstr>
      <vt:lpstr>Papisto tietää kaiken </vt:lpstr>
      <vt:lpstr>Valtio, kirkko ja kansa</vt:lpstr>
      <vt:lpstr>Perhe-elämä ja siveellisyys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Otsikkodia</dc:title>
  <dc:creator>Minna Sallanen</dc:creator>
  <cp:lastModifiedBy>Minna Sallanen</cp:lastModifiedBy>
  <cp:revision>17</cp:revision>
  <dcterms:created xsi:type="dcterms:W3CDTF">2019-05-29T10:24:56Z</dcterms:created>
  <dcterms:modified xsi:type="dcterms:W3CDTF">2019-09-03T12:10:29Z</dcterms:modified>
</cp:coreProperties>
</file>