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75" r:id="rId11"/>
    <p:sldId id="276" r:id="rId12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/>
    <p:restoredTop sz="94674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10.9.2017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1865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10.9.2017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5656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10.9.2017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76986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10.9.2017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03375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10.9.2017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79326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10.9.2017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59914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10.9.2017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5077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10.9.2017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57523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10.9.2017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66746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10.9.2017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32441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10.9.2017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70091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DCECDC-CA82-419C-B66C-70AF779EE76D}" type="datetimeFigureOut">
              <a:rPr lang="fi-FI" smtClean="0"/>
              <a:t>10.9.2017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22516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b="1" dirty="0" smtClean="0"/>
              <a:t>Terve 2: Ihminen, ympäristö ja terveys</a:t>
            </a:r>
            <a:endParaRPr lang="fi-FI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b="1" dirty="0" smtClean="0"/>
              <a:t>Luku 12: Työhyvinvointi ja ergonomia</a:t>
            </a:r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1275972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Ergonomia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i-FI" dirty="0" smtClean="0"/>
              <a:t>tutkimusala</a:t>
            </a:r>
            <a:r>
              <a:rPr lang="fi-FI" dirty="0"/>
              <a:t>, jossa hyödynnetään tekniikkaa, anatomiaa, fysiologiaa sekä </a:t>
            </a:r>
            <a:r>
              <a:rPr lang="fi-FI" dirty="0" err="1"/>
              <a:t>käyttäytymis</a:t>
            </a:r>
            <a:r>
              <a:rPr lang="fi-FI" dirty="0"/>
              <a:t>- ja </a:t>
            </a:r>
            <a:r>
              <a:rPr lang="fi-FI" dirty="0" smtClean="0"/>
              <a:t>psykologiatieteitä</a:t>
            </a:r>
          </a:p>
          <a:p>
            <a:pPr lvl="1"/>
            <a:r>
              <a:rPr lang="fi-FI" dirty="0" smtClean="0"/>
              <a:t>tutkii </a:t>
            </a:r>
            <a:r>
              <a:rPr lang="fi-FI" dirty="0"/>
              <a:t>ihmisen, työn ja tekniikan </a:t>
            </a:r>
            <a:r>
              <a:rPr lang="fi-FI" dirty="0" smtClean="0"/>
              <a:t>vuorovaikutusta</a:t>
            </a:r>
          </a:p>
          <a:p>
            <a:pPr lvl="1"/>
            <a:r>
              <a:rPr lang="fi-FI" dirty="0" smtClean="0"/>
              <a:t>tuottaa </a:t>
            </a:r>
            <a:r>
              <a:rPr lang="fi-FI" dirty="0"/>
              <a:t>tietoja ja menetelmiä, joiden avulla järjestelmät, työtehtävät ja ympäristö sovitetaan ihmisen ominaisuuksien, kykyjen ja tarpeiden </a:t>
            </a:r>
            <a:r>
              <a:rPr lang="fi-FI" dirty="0" smtClean="0"/>
              <a:t>mukaiseksi</a:t>
            </a:r>
          </a:p>
          <a:p>
            <a:r>
              <a:rPr lang="fi-FI" u="sng" dirty="0" smtClean="0"/>
              <a:t>kokonaisvaltainen</a:t>
            </a:r>
            <a:r>
              <a:rPr lang="fi-FI" dirty="0" smtClean="0"/>
              <a:t> </a:t>
            </a:r>
            <a:r>
              <a:rPr lang="fi-FI" dirty="0"/>
              <a:t>työn ja vapaa-ajan toimintojen </a:t>
            </a:r>
            <a:r>
              <a:rPr lang="fi-FI" dirty="0" smtClean="0"/>
              <a:t>tarkastelutapa, jonka </a:t>
            </a:r>
            <a:r>
              <a:rPr lang="fi-FI" dirty="0"/>
              <a:t>avulla </a:t>
            </a:r>
            <a:r>
              <a:rPr lang="fi-FI" dirty="0" smtClean="0"/>
              <a:t>voidaan </a:t>
            </a:r>
          </a:p>
          <a:p>
            <a:pPr lvl="1"/>
            <a:r>
              <a:rPr lang="fi-FI" dirty="0" smtClean="0"/>
              <a:t>parantaa </a:t>
            </a:r>
            <a:r>
              <a:rPr lang="fi-FI" dirty="0"/>
              <a:t>ihmisen </a:t>
            </a:r>
            <a:r>
              <a:rPr lang="fi-FI" dirty="0" smtClean="0"/>
              <a:t>turvallisuutta </a:t>
            </a:r>
          </a:p>
          <a:p>
            <a:pPr lvl="1"/>
            <a:r>
              <a:rPr lang="fi-FI" dirty="0" smtClean="0"/>
              <a:t>lisätä </a:t>
            </a:r>
            <a:r>
              <a:rPr lang="fi-FI" dirty="0"/>
              <a:t>toiminnan tehokkuutta, laatua ja </a:t>
            </a:r>
            <a:r>
              <a:rPr lang="fi-FI" dirty="0" smtClean="0"/>
              <a:t>sujuvuutta</a:t>
            </a:r>
          </a:p>
          <a:p>
            <a:pPr lvl="1"/>
            <a:r>
              <a:rPr lang="fi-FI" dirty="0" smtClean="0"/>
              <a:t>vahvistaa </a:t>
            </a:r>
            <a:r>
              <a:rPr lang="fi-FI" dirty="0"/>
              <a:t>yksilön terveyttä ja </a:t>
            </a:r>
            <a:r>
              <a:rPr lang="fi-FI" dirty="0" smtClean="0"/>
              <a:t>hyvinvointia</a:t>
            </a:r>
          </a:p>
        </p:txBody>
      </p:sp>
    </p:spTree>
    <p:extLst>
      <p:ext uri="{BB962C8B-B14F-4D97-AF65-F5344CB8AC3E}">
        <p14:creationId xmlns:p14="http://schemas.microsoft.com/office/powerpoint/2010/main" val="3865484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Ergonomian osa-alueet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703" y="1453165"/>
            <a:ext cx="8229600" cy="5069160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fi-FI" b="1" dirty="0"/>
              <a:t>f</a:t>
            </a:r>
            <a:r>
              <a:rPr lang="fi-FI" b="1" dirty="0" smtClean="0"/>
              <a:t>yysinen ergonomia</a:t>
            </a:r>
          </a:p>
          <a:p>
            <a:pPr lvl="1"/>
            <a:r>
              <a:rPr lang="fi-FI" dirty="0"/>
              <a:t> toiminnan </a:t>
            </a:r>
            <a:r>
              <a:rPr lang="fi-FI" dirty="0" smtClean="0"/>
              <a:t>sopeuttaminen </a:t>
            </a:r>
            <a:r>
              <a:rPr lang="fi-FI" dirty="0"/>
              <a:t>ihmisen anatomisten ja fysiologisten ominaisuuksien </a:t>
            </a:r>
            <a:r>
              <a:rPr lang="fi-FI" dirty="0" smtClean="0"/>
              <a:t>mukaisiksi (esim. </a:t>
            </a:r>
            <a:r>
              <a:rPr lang="fi-FI" dirty="0"/>
              <a:t>työympäristön, työpisteiden ja työvälineiden sekä työmenetelmien </a:t>
            </a:r>
            <a:r>
              <a:rPr lang="fi-FI" dirty="0" smtClean="0"/>
              <a:t>suunnittelu siten, </a:t>
            </a:r>
            <a:r>
              <a:rPr lang="fi-FI" dirty="0"/>
              <a:t>että ne ovat kullekin työntekijälle </a:t>
            </a:r>
            <a:r>
              <a:rPr lang="fi-FI" dirty="0" smtClean="0"/>
              <a:t>sopivat) – </a:t>
            </a:r>
            <a:r>
              <a:rPr lang="fi-FI" u="sng" dirty="0" smtClean="0"/>
              <a:t>työturvallisuuslaki</a:t>
            </a:r>
            <a:r>
              <a:rPr lang="fi-FI" dirty="0" smtClean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fi-FI" b="1" dirty="0"/>
              <a:t>k</a:t>
            </a:r>
            <a:r>
              <a:rPr lang="fi-FI" b="1" dirty="0" smtClean="0"/>
              <a:t>ognitiivinen ergonomia</a:t>
            </a:r>
          </a:p>
          <a:p>
            <a:pPr lvl="1"/>
            <a:r>
              <a:rPr lang="fi-FI" dirty="0"/>
              <a:t>kehittää tiedonkäsittelyjärjestelmiä ihmiselle </a:t>
            </a:r>
            <a:r>
              <a:rPr lang="fi-FI" dirty="0" smtClean="0"/>
              <a:t>sopiviksi (esim. digitaalisten </a:t>
            </a:r>
            <a:r>
              <a:rPr lang="fi-FI" dirty="0"/>
              <a:t>laitteiden ja tietokoneohjelmien </a:t>
            </a:r>
            <a:r>
              <a:rPr lang="fi-FI" dirty="0" smtClean="0"/>
              <a:t>sujuva toiminta)</a:t>
            </a:r>
          </a:p>
          <a:p>
            <a:pPr marL="514350" indent="-514350">
              <a:buFont typeface="+mj-lt"/>
              <a:buAutoNum type="arabicPeriod"/>
            </a:pPr>
            <a:r>
              <a:rPr lang="fi-FI" b="1" dirty="0"/>
              <a:t>o</a:t>
            </a:r>
            <a:r>
              <a:rPr lang="fi-FI" b="1" dirty="0" smtClean="0"/>
              <a:t>rganisatorinen ergonomia</a:t>
            </a:r>
          </a:p>
          <a:p>
            <a:pPr lvl="1"/>
            <a:r>
              <a:rPr lang="fi-FI" dirty="0"/>
              <a:t>henkilöstön yhteistyön, työprosessien ja työaikajärjestelyjen </a:t>
            </a:r>
            <a:r>
              <a:rPr lang="fi-FI" dirty="0" smtClean="0"/>
              <a:t>suunnittelu </a:t>
            </a:r>
            <a:r>
              <a:rPr lang="fi-FI" dirty="0"/>
              <a:t>paremmin </a:t>
            </a:r>
            <a:r>
              <a:rPr lang="fi-FI" dirty="0" smtClean="0"/>
              <a:t>toimiviksi</a:t>
            </a:r>
            <a:endParaRPr lang="fi-FI" dirty="0"/>
          </a:p>
          <a:p>
            <a:pPr lvl="1"/>
            <a:r>
              <a:rPr lang="fi-FI" dirty="0" smtClean="0"/>
              <a:t>työtyytyväisyys</a:t>
            </a:r>
            <a:r>
              <a:rPr lang="fi-FI" dirty="0"/>
              <a:t>, motivaatio ja ryhmä- ja etätyöskentelyyn liittyvät </a:t>
            </a:r>
            <a:r>
              <a:rPr lang="fi-FI" dirty="0" smtClean="0"/>
              <a:t>kysymykset</a:t>
            </a:r>
            <a:endParaRPr lang="fi-FI" dirty="0"/>
          </a:p>
          <a:p>
            <a:pPr lvl="1"/>
            <a:endParaRPr lang="fi-FI" b="1" dirty="0" smtClean="0"/>
          </a:p>
        </p:txBody>
      </p:sp>
    </p:spTree>
    <p:extLst>
      <p:ext uri="{BB962C8B-B14F-4D97-AF65-F5344CB8AC3E}">
        <p14:creationId xmlns:p14="http://schemas.microsoft.com/office/powerpoint/2010/main" val="3836190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b="1" dirty="0" smtClean="0"/>
              <a:t>Työhyvinvointi 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556792"/>
            <a:ext cx="8229600" cy="4925144"/>
          </a:xfrm>
        </p:spPr>
        <p:txBody>
          <a:bodyPr>
            <a:noAutofit/>
          </a:bodyPr>
          <a:lstStyle/>
          <a:p>
            <a:pPr marL="343260">
              <a:buClr>
                <a:srgbClr val="000000"/>
              </a:buClr>
            </a:pPr>
            <a:endParaRPr lang="fi-FI" sz="2000" dirty="0" smtClean="0"/>
          </a:p>
          <a:p>
            <a:pPr marL="343260">
              <a:buClr>
                <a:srgbClr val="000000"/>
              </a:buClr>
            </a:pPr>
            <a:r>
              <a:rPr lang="fi-FI" sz="2000" dirty="0" smtClean="0"/>
              <a:t>turvallista</a:t>
            </a:r>
            <a:r>
              <a:rPr lang="fi-FI" sz="2000" dirty="0"/>
              <a:t>, terveellistä ja tuottavaa työtä, jota ammattitaitoiset työntekijät ja työyhteisöt tekevät hyvin johdetussa </a:t>
            </a:r>
            <a:r>
              <a:rPr lang="fi-FI" sz="2000" dirty="0" smtClean="0"/>
              <a:t>organisaatiossa</a:t>
            </a:r>
          </a:p>
          <a:p>
            <a:pPr marL="343260">
              <a:buClr>
                <a:srgbClr val="000000"/>
              </a:buClr>
            </a:pPr>
            <a:r>
              <a:rPr lang="fi-FI" sz="2000" dirty="0" smtClean="0"/>
              <a:t>tärkeää</a:t>
            </a:r>
            <a:r>
              <a:rPr lang="fi-FI" sz="2000" dirty="0"/>
              <a:t>, koska työ muodostaa suuren osan aikuisen </a:t>
            </a:r>
            <a:r>
              <a:rPr lang="fi-FI" sz="2000" dirty="0" smtClean="0"/>
              <a:t>elämästä</a:t>
            </a:r>
          </a:p>
          <a:p>
            <a:pPr marL="343260">
              <a:buClr>
                <a:srgbClr val="000000"/>
              </a:buClr>
            </a:pPr>
            <a:r>
              <a:rPr lang="fi-FI" sz="2000" dirty="0" smtClean="0"/>
              <a:t>parhaimmillaan </a:t>
            </a:r>
            <a:r>
              <a:rPr lang="fi-FI" sz="2000" dirty="0"/>
              <a:t>luo mielekkään ja tyydytystä tuottavan mahdollisuuden nauttia </a:t>
            </a:r>
            <a:r>
              <a:rPr lang="fi-FI" sz="2000" dirty="0" smtClean="0"/>
              <a:t>työnteosta</a:t>
            </a:r>
          </a:p>
          <a:p>
            <a:pPr marL="343260">
              <a:buClr>
                <a:srgbClr val="000000"/>
              </a:buClr>
            </a:pPr>
            <a:r>
              <a:rPr lang="fi-FI" sz="2000" dirty="0" smtClean="0"/>
              <a:t>työ </a:t>
            </a:r>
            <a:r>
              <a:rPr lang="fi-FI" sz="2000" dirty="0"/>
              <a:t>lisää parhaimmillaan ammatillista itsetuntoa ja edistää elämään liittyvien toiveiden </a:t>
            </a:r>
            <a:r>
              <a:rPr lang="fi-FI" sz="2000" dirty="0" smtClean="0"/>
              <a:t>toteutumista</a:t>
            </a:r>
          </a:p>
          <a:p>
            <a:pPr marL="343260">
              <a:buClr>
                <a:srgbClr val="000000"/>
              </a:buClr>
            </a:pPr>
            <a:r>
              <a:rPr lang="fi-FI" sz="2000" dirty="0" smtClean="0"/>
              <a:t>myös </a:t>
            </a:r>
            <a:r>
              <a:rPr lang="fi-FI" sz="2000" dirty="0"/>
              <a:t>työnantajan etu, sillä työssään viihtyvä, hyvinvoiva työntekijä jaksaa tehdä työtään </a:t>
            </a:r>
            <a:r>
              <a:rPr lang="fi-FI" sz="2000" dirty="0" smtClean="0"/>
              <a:t>tuloksellisesti</a:t>
            </a:r>
          </a:p>
          <a:p>
            <a:pPr marL="343260">
              <a:buClr>
                <a:srgbClr val="000000"/>
              </a:buClr>
            </a:pPr>
            <a:r>
              <a:rPr lang="fi-FI" sz="2000" dirty="0" smtClean="0"/>
              <a:t>voidaan </a:t>
            </a:r>
            <a:r>
              <a:rPr lang="fi-FI" sz="2000" dirty="0"/>
              <a:t>parantaa suunnitelmallisella yhteistyöllä, johon </a:t>
            </a:r>
            <a:r>
              <a:rPr lang="fi-FI" sz="2000" dirty="0" smtClean="0"/>
              <a:t>kaikki työntekijät ja esimiehet voivat vaikuttaa</a:t>
            </a:r>
          </a:p>
        </p:txBody>
      </p:sp>
    </p:spTree>
    <p:extLst>
      <p:ext uri="{BB962C8B-B14F-4D97-AF65-F5344CB8AC3E}">
        <p14:creationId xmlns:p14="http://schemas.microsoft.com/office/powerpoint/2010/main" val="2750984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Työkyky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 fontScale="55000" lnSpcReduction="20000"/>
          </a:bodyPr>
          <a:lstStyle/>
          <a:p>
            <a:r>
              <a:rPr lang="fi-FI" dirty="0"/>
              <a:t>o</a:t>
            </a:r>
            <a:r>
              <a:rPr lang="fi-FI" dirty="0" smtClean="0"/>
              <a:t>sa työhyvinvointia</a:t>
            </a:r>
          </a:p>
          <a:p>
            <a:r>
              <a:rPr lang="fi-FI" dirty="0" smtClean="0"/>
              <a:t>kykyä </a:t>
            </a:r>
            <a:r>
              <a:rPr lang="fi-FI" dirty="0"/>
              <a:t>ja halua tehdä tuottavaa </a:t>
            </a:r>
            <a:r>
              <a:rPr lang="fi-FI" dirty="0" smtClean="0"/>
              <a:t>työtä </a:t>
            </a:r>
          </a:p>
          <a:p>
            <a:r>
              <a:rPr lang="fi-FI" dirty="0"/>
              <a:t>h</a:t>
            </a:r>
            <a:r>
              <a:rPr lang="fi-FI" dirty="0" smtClean="0"/>
              <a:t>yvä </a:t>
            </a:r>
            <a:r>
              <a:rPr lang="fi-FI" dirty="0"/>
              <a:t>työkyky voi auttaa saamaan itselleen mieluisan </a:t>
            </a:r>
            <a:r>
              <a:rPr lang="fi-FI" dirty="0" smtClean="0"/>
              <a:t>työpaikan</a:t>
            </a:r>
          </a:p>
          <a:p>
            <a:r>
              <a:rPr lang="fi-FI" dirty="0"/>
              <a:t>t</a:t>
            </a:r>
            <a:r>
              <a:rPr lang="fi-FI" dirty="0" smtClean="0"/>
              <a:t>yöuralla </a:t>
            </a:r>
            <a:r>
              <a:rPr lang="fi-FI" dirty="0"/>
              <a:t>eteneminen, ammatillinen kehittyminen ja työssä viihtyminen ovat yhteydessä työkykyyn ja </a:t>
            </a:r>
            <a:r>
              <a:rPr lang="fi-FI" dirty="0" smtClean="0"/>
              <a:t>työhyvinvointiin</a:t>
            </a:r>
          </a:p>
          <a:p>
            <a:r>
              <a:rPr lang="fi-FI" dirty="0" smtClean="0"/>
              <a:t>muuntuu </a:t>
            </a:r>
            <a:r>
              <a:rPr lang="fi-FI" dirty="0"/>
              <a:t>elämän </a:t>
            </a:r>
            <a:r>
              <a:rPr lang="fi-FI" dirty="0" smtClean="0"/>
              <a:t>aikana </a:t>
            </a:r>
          </a:p>
          <a:p>
            <a:pPr marL="514350" indent="-514350">
              <a:buFont typeface="+mj-lt"/>
              <a:buAutoNum type="arabicPeriod"/>
            </a:pPr>
            <a:endParaRPr lang="fi-FI" dirty="0" smtClean="0"/>
          </a:p>
          <a:p>
            <a:pPr marL="514350" indent="-514350">
              <a:buFont typeface="+mj-lt"/>
              <a:buAutoNum type="arabicPeriod"/>
            </a:pPr>
            <a:r>
              <a:rPr lang="fi-FI" b="1" dirty="0" smtClean="0"/>
              <a:t>fyysinen työ- ja toimintakyky </a:t>
            </a:r>
            <a:endParaRPr lang="fi-FI" b="1" dirty="0"/>
          </a:p>
          <a:p>
            <a:pPr lvl="1"/>
            <a:r>
              <a:rPr lang="fi-FI" sz="2900" dirty="0" smtClean="0"/>
              <a:t>tarvitaan erityisesti monilla </a:t>
            </a:r>
            <a:r>
              <a:rPr lang="fi-FI" sz="2900" dirty="0"/>
              <a:t>hoiva-, pelastus- ja </a:t>
            </a:r>
            <a:r>
              <a:rPr lang="fi-FI" sz="2900" dirty="0" smtClean="0"/>
              <a:t>turvallisuusaloilla </a:t>
            </a:r>
            <a:endParaRPr lang="fi-FI" sz="2900" dirty="0"/>
          </a:p>
          <a:p>
            <a:pPr marL="514350" indent="-514350">
              <a:buFont typeface="+mj-lt"/>
              <a:buAutoNum type="arabicPeriod"/>
            </a:pPr>
            <a:r>
              <a:rPr lang="fi-FI" b="1" dirty="0"/>
              <a:t>p</a:t>
            </a:r>
            <a:r>
              <a:rPr lang="fi-FI" b="1" dirty="0" smtClean="0"/>
              <a:t>syykkinen työ- ja toimintakyky </a:t>
            </a:r>
            <a:endParaRPr lang="fi-FI" b="1" dirty="0"/>
          </a:p>
          <a:p>
            <a:pPr lvl="1"/>
            <a:r>
              <a:rPr lang="fi-FI" sz="2900" dirty="0" smtClean="0"/>
              <a:t>persoonallisia</a:t>
            </a:r>
            <a:r>
              <a:rPr lang="fi-FI" sz="2900" dirty="0"/>
              <a:t>, kognitiivisia ja emotionaalisia voimavaroja selviytyä työn vaatimuksista kuormittumatta </a:t>
            </a:r>
            <a:r>
              <a:rPr lang="fi-FI" sz="2900" dirty="0" smtClean="0"/>
              <a:t>liikaa</a:t>
            </a:r>
          </a:p>
          <a:p>
            <a:pPr lvl="1"/>
            <a:r>
              <a:rPr lang="fi-FI" sz="2900" dirty="0" smtClean="0"/>
              <a:t>työntekijä </a:t>
            </a:r>
            <a:r>
              <a:rPr lang="fi-FI" sz="2900" dirty="0"/>
              <a:t>toimii tehokkaasti ja järkevästi, </a:t>
            </a:r>
            <a:r>
              <a:rPr lang="fi-FI" sz="2900" dirty="0" smtClean="0"/>
              <a:t>tuntee </a:t>
            </a:r>
            <a:r>
              <a:rPr lang="fi-FI" sz="2900" dirty="0"/>
              <a:t>olonsa </a:t>
            </a:r>
            <a:r>
              <a:rPr lang="fi-FI" sz="2900" dirty="0" smtClean="0"/>
              <a:t>hyväksi, on myönteinen </a:t>
            </a:r>
            <a:r>
              <a:rPr lang="fi-FI" sz="2900" dirty="0"/>
              <a:t>henkilö </a:t>
            </a:r>
            <a:r>
              <a:rPr lang="fi-FI" sz="2900" dirty="0" smtClean="0"/>
              <a:t>työyhteisössään, arvostaa itseään, suhtautuu </a:t>
            </a:r>
            <a:r>
              <a:rPr lang="fi-FI" sz="2900" dirty="0"/>
              <a:t>luottavaisesti </a:t>
            </a:r>
            <a:r>
              <a:rPr lang="fi-FI" sz="2900" dirty="0" smtClean="0"/>
              <a:t>tulevaisuuteen</a:t>
            </a:r>
          </a:p>
          <a:p>
            <a:pPr lvl="1"/>
            <a:r>
              <a:rPr lang="fi-FI" sz="2900" dirty="0" smtClean="0"/>
              <a:t>tärkeää</a:t>
            </a:r>
            <a:r>
              <a:rPr lang="fi-FI" sz="2900" dirty="0"/>
              <a:t>, että </a:t>
            </a:r>
            <a:r>
              <a:rPr lang="fi-FI" sz="2900" dirty="0" smtClean="0"/>
              <a:t>jää </a:t>
            </a:r>
            <a:r>
              <a:rPr lang="fi-FI" sz="2900" dirty="0"/>
              <a:t>voimavaroja myös työajan </a:t>
            </a:r>
            <a:r>
              <a:rPr lang="fi-FI" sz="2900" dirty="0" smtClean="0"/>
              <a:t>ulkopuolelle</a:t>
            </a:r>
          </a:p>
          <a:p>
            <a:pPr marL="571500" indent="-514350">
              <a:buFont typeface="+mj-lt"/>
              <a:buAutoNum type="arabicPeriod"/>
            </a:pPr>
            <a:r>
              <a:rPr lang="fi-FI" b="1" dirty="0"/>
              <a:t>s</a:t>
            </a:r>
            <a:r>
              <a:rPr lang="fi-FI" b="1" dirty="0" smtClean="0"/>
              <a:t>osiaalinen työ- ja toimintakyky </a:t>
            </a:r>
            <a:endParaRPr lang="fi-FI" b="1" dirty="0"/>
          </a:p>
          <a:p>
            <a:pPr lvl="1"/>
            <a:r>
              <a:rPr lang="fi-FI" sz="2900" dirty="0" smtClean="0"/>
              <a:t>kykyä </a:t>
            </a:r>
            <a:r>
              <a:rPr lang="fi-FI" sz="2900" dirty="0"/>
              <a:t>toimia työyhteisön ja yhteiskunnan </a:t>
            </a:r>
            <a:r>
              <a:rPr lang="fi-FI" sz="2900" dirty="0" smtClean="0"/>
              <a:t>jäsenenä </a:t>
            </a:r>
          </a:p>
          <a:p>
            <a:pPr lvl="1"/>
            <a:r>
              <a:rPr lang="fi-FI" sz="2900" dirty="0" smtClean="0"/>
              <a:t>aktiivinen </a:t>
            </a:r>
            <a:r>
              <a:rPr lang="fi-FI" sz="2900" dirty="0"/>
              <a:t>työyhteisön </a:t>
            </a:r>
            <a:r>
              <a:rPr lang="fi-FI" sz="2900" dirty="0" smtClean="0"/>
              <a:t>kehittäminen </a:t>
            </a:r>
            <a:r>
              <a:rPr lang="fi-FI" sz="2900" dirty="0"/>
              <a:t>ja </a:t>
            </a:r>
            <a:r>
              <a:rPr lang="fi-FI" sz="2900" dirty="0" smtClean="0"/>
              <a:t>vuorovaikutus </a:t>
            </a:r>
            <a:r>
              <a:rPr lang="fi-FI" sz="2900" dirty="0"/>
              <a:t>toista arvostavalla </a:t>
            </a:r>
            <a:r>
              <a:rPr lang="fi-FI" sz="2900" dirty="0" smtClean="0"/>
              <a:t>tavalla</a:t>
            </a:r>
          </a:p>
          <a:p>
            <a:pPr lvl="1"/>
            <a:r>
              <a:rPr lang="fi-FI" sz="2900" dirty="0" smtClean="0"/>
              <a:t>hiljaisen tiedon jakaminen</a:t>
            </a:r>
            <a:endParaRPr lang="fi-FI" sz="2900" dirty="0"/>
          </a:p>
        </p:txBody>
      </p:sp>
    </p:spTree>
    <p:extLst>
      <p:ext uri="{BB962C8B-B14F-4D97-AF65-F5344CB8AC3E}">
        <p14:creationId xmlns:p14="http://schemas.microsoft.com/office/powerpoint/2010/main" val="2422375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Työkyky ja terveys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525963"/>
          </a:xfrm>
        </p:spPr>
        <p:txBody>
          <a:bodyPr>
            <a:normAutofit fontScale="70000" lnSpcReduction="20000"/>
          </a:bodyPr>
          <a:lstStyle/>
          <a:p>
            <a:r>
              <a:rPr lang="fi-FI" dirty="0"/>
              <a:t>h</a:t>
            </a:r>
            <a:r>
              <a:rPr lang="fi-FI" dirty="0" smtClean="0"/>
              <a:t>yvä työkyky vahvistaa terveyttä </a:t>
            </a:r>
            <a:r>
              <a:rPr lang="fi-FI" dirty="0"/>
              <a:t>ja hyvä terveys mahdollistaa </a:t>
            </a:r>
            <a:r>
              <a:rPr lang="fi-FI" dirty="0" smtClean="0"/>
              <a:t>työkyvyn ylläpitämisen</a:t>
            </a:r>
          </a:p>
          <a:p>
            <a:r>
              <a:rPr lang="fi-FI" dirty="0" smtClean="0"/>
              <a:t>perusta </a:t>
            </a:r>
            <a:r>
              <a:rPr lang="fi-FI" dirty="0"/>
              <a:t>luodaan jo </a:t>
            </a:r>
            <a:r>
              <a:rPr lang="fi-FI" dirty="0" smtClean="0"/>
              <a:t>nuoruudessa</a:t>
            </a:r>
          </a:p>
          <a:p>
            <a:r>
              <a:rPr lang="fi-FI" dirty="0"/>
              <a:t>s</a:t>
            </a:r>
            <a:r>
              <a:rPr lang="fi-FI" dirty="0" smtClean="0"/>
              <a:t>äännöllinen </a:t>
            </a:r>
            <a:r>
              <a:rPr lang="fi-FI" dirty="0"/>
              <a:t>liikunta, terveellinen ravinto, riittävä uni ja lepo sekä päihteettömyys auttavat </a:t>
            </a:r>
            <a:r>
              <a:rPr lang="fi-FI" dirty="0" smtClean="0"/>
              <a:t>ylläpitämään työ- ja toimintakykyä</a:t>
            </a:r>
          </a:p>
          <a:p>
            <a:r>
              <a:rPr lang="fi-FI" dirty="0" smtClean="0"/>
              <a:t>vähentää </a:t>
            </a:r>
            <a:r>
              <a:rPr lang="fi-FI" dirty="0"/>
              <a:t>ja estää liiallista kuormittumista </a:t>
            </a:r>
            <a:r>
              <a:rPr lang="fi-FI" dirty="0" smtClean="0"/>
              <a:t>töissä  </a:t>
            </a:r>
          </a:p>
          <a:p>
            <a:r>
              <a:rPr lang="fi-FI" dirty="0"/>
              <a:t>s</a:t>
            </a:r>
            <a:r>
              <a:rPr lang="fi-FI" dirty="0" smtClean="0"/>
              <a:t>uurella </a:t>
            </a:r>
            <a:r>
              <a:rPr lang="fi-FI" dirty="0"/>
              <a:t>osalla suomalaisista työikäisistä </a:t>
            </a:r>
            <a:r>
              <a:rPr lang="fi-FI" dirty="0" smtClean="0"/>
              <a:t>riittävä </a:t>
            </a:r>
            <a:r>
              <a:rPr lang="fi-FI" dirty="0"/>
              <a:t>ja hyvä </a:t>
            </a:r>
            <a:r>
              <a:rPr lang="fi-FI" dirty="0" smtClean="0"/>
              <a:t>työkyky</a:t>
            </a:r>
          </a:p>
          <a:p>
            <a:r>
              <a:rPr lang="fi-FI" dirty="0" smtClean="0"/>
              <a:t>voi </a:t>
            </a:r>
            <a:r>
              <a:rPr lang="fi-FI" dirty="0"/>
              <a:t>olla paljon voimavaroja tehdä töitä, vaikka </a:t>
            </a:r>
            <a:r>
              <a:rPr lang="fi-FI" dirty="0" smtClean="0"/>
              <a:t>olisi </a:t>
            </a:r>
            <a:r>
              <a:rPr lang="fi-FI" dirty="0"/>
              <a:t>jokin </a:t>
            </a:r>
            <a:r>
              <a:rPr lang="fi-FI" dirty="0" smtClean="0"/>
              <a:t>pitkäaikaissairaus (esim. </a:t>
            </a:r>
            <a:r>
              <a:rPr lang="fi-FI" dirty="0"/>
              <a:t>diabetes tai sydän- ja </a:t>
            </a:r>
            <a:r>
              <a:rPr lang="fi-FI" dirty="0" smtClean="0"/>
              <a:t>verisuonisairaus)</a:t>
            </a:r>
          </a:p>
          <a:p>
            <a:pPr lvl="1"/>
            <a:r>
              <a:rPr lang="fi-FI" dirty="0" smtClean="0"/>
              <a:t>työkykyisyyttä </a:t>
            </a:r>
            <a:r>
              <a:rPr lang="fi-FI" dirty="0"/>
              <a:t>voidaan arvioida ja sopeuttaa työn ja työympäristön vaatimukset työntekijän voimavaroihin ja </a:t>
            </a:r>
            <a:r>
              <a:rPr lang="fi-FI" dirty="0" smtClean="0"/>
              <a:t>edellytyksiin </a:t>
            </a:r>
          </a:p>
          <a:p>
            <a:pPr lvl="1"/>
            <a:r>
              <a:rPr lang="fi-FI" dirty="0" smtClean="0"/>
              <a:t>esim. </a:t>
            </a:r>
            <a:r>
              <a:rPr lang="fi-FI" dirty="0"/>
              <a:t>työtehtävien jakautuminen uudella tavalla eri työntekijöiden kesken tai </a:t>
            </a:r>
            <a:r>
              <a:rPr lang="fi-FI" dirty="0" smtClean="0"/>
              <a:t>osatyökykyisyys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20054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Työkykytalo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i-FI" dirty="0" smtClean="0"/>
              <a:t>työkyvyn vertauskuvamalli: toimii </a:t>
            </a:r>
            <a:r>
              <a:rPr lang="fi-FI" dirty="0"/>
              <a:t>ja pysyy pystyssä, kun kaikki kerrokset tukevat </a:t>
            </a:r>
            <a:r>
              <a:rPr lang="fi-FI" dirty="0" smtClean="0"/>
              <a:t>toisiaan</a:t>
            </a:r>
          </a:p>
          <a:p>
            <a:pPr lvl="1"/>
            <a:r>
              <a:rPr lang="fi-FI" dirty="0"/>
              <a:t>t</a:t>
            </a:r>
            <a:r>
              <a:rPr lang="fi-FI" dirty="0" smtClean="0"/>
              <a:t>yöntekijän elämänkulun </a:t>
            </a:r>
            <a:r>
              <a:rPr lang="fi-FI" dirty="0"/>
              <a:t>tai ikääntymisen myötä voi tapahtua </a:t>
            </a:r>
            <a:r>
              <a:rPr lang="fi-FI" dirty="0" smtClean="0"/>
              <a:t>muutoksia </a:t>
            </a:r>
            <a:r>
              <a:rPr lang="fi-FI" dirty="0"/>
              <a:t>työkykyä kuvaavissa alemmissa </a:t>
            </a:r>
            <a:r>
              <a:rPr lang="fi-FI" dirty="0" smtClean="0"/>
              <a:t>kerroksissa </a:t>
            </a:r>
            <a:br>
              <a:rPr lang="fi-FI" dirty="0" smtClean="0"/>
            </a:br>
            <a:r>
              <a:rPr lang="fi-FI" dirty="0" smtClean="0"/>
              <a:t>= </a:t>
            </a:r>
            <a:r>
              <a:rPr lang="fi-FI" u="sng" dirty="0" smtClean="0"/>
              <a:t>fyysisissä</a:t>
            </a:r>
            <a:r>
              <a:rPr lang="fi-FI" u="sng" dirty="0"/>
              <a:t>, psyykkisissä tai sosiaalisissa </a:t>
            </a:r>
            <a:r>
              <a:rPr lang="fi-FI" u="sng" dirty="0" smtClean="0"/>
              <a:t>voimavaroissa </a:t>
            </a:r>
          </a:p>
          <a:p>
            <a:pPr lvl="1"/>
            <a:r>
              <a:rPr lang="fi-FI" dirty="0"/>
              <a:t>t</a:t>
            </a:r>
            <a:r>
              <a:rPr lang="fi-FI" dirty="0" smtClean="0"/>
              <a:t>yöelämämuutoksissa </a:t>
            </a:r>
            <a:r>
              <a:rPr lang="fi-FI" dirty="0"/>
              <a:t>saattaa käydä </a:t>
            </a:r>
            <a:r>
              <a:rPr lang="fi-FI" dirty="0" smtClean="0"/>
              <a:t>niin että </a:t>
            </a:r>
            <a:r>
              <a:rPr lang="fi-FI" u="sng" dirty="0" smtClean="0"/>
              <a:t>työ</a:t>
            </a:r>
            <a:r>
              <a:rPr lang="fi-FI" dirty="0" smtClean="0"/>
              <a:t> </a:t>
            </a:r>
            <a:r>
              <a:rPr lang="fi-FI" dirty="0"/>
              <a:t>muuttuu eikä tilanteessa huomioida riittävästi </a:t>
            </a:r>
            <a:r>
              <a:rPr lang="fi-FI" dirty="0" smtClean="0"/>
              <a:t>työntekijää </a:t>
            </a:r>
            <a:br>
              <a:rPr lang="fi-FI" dirty="0" smtClean="0"/>
            </a:br>
            <a:r>
              <a:rPr lang="fi-FI" dirty="0" smtClean="0">
                <a:sym typeface="Wingdings" panose="05000000000000000000" pitchFamily="2" charset="2"/>
              </a:rPr>
              <a:t> </a:t>
            </a:r>
            <a:r>
              <a:rPr lang="fi-FI" dirty="0" smtClean="0"/>
              <a:t>liian </a:t>
            </a:r>
            <a:r>
              <a:rPr lang="fi-FI" dirty="0"/>
              <a:t>raskaaksi muodostunut neljäs kerros voi heikentää tai </a:t>
            </a:r>
            <a:r>
              <a:rPr lang="fi-FI" dirty="0" smtClean="0"/>
              <a:t>romahduttaa työkyvyn</a:t>
            </a:r>
          </a:p>
          <a:p>
            <a:pPr lvl="1"/>
            <a:r>
              <a:rPr lang="fi-FI" dirty="0" smtClean="0"/>
              <a:t>ympärillä </a:t>
            </a:r>
            <a:r>
              <a:rPr lang="fi-FI" u="sng" dirty="0" smtClean="0"/>
              <a:t>ihmisen tukiverkostot</a:t>
            </a:r>
            <a:r>
              <a:rPr lang="fi-FI" dirty="0" smtClean="0"/>
              <a:t>: läheiset </a:t>
            </a:r>
            <a:r>
              <a:rPr lang="fi-FI" dirty="0"/>
              <a:t>ja muut tärkeät ihmiset </a:t>
            </a:r>
            <a:r>
              <a:rPr lang="fi-FI" dirty="0" smtClean="0"/>
              <a:t>tärkeä </a:t>
            </a:r>
            <a:r>
              <a:rPr lang="fi-FI" dirty="0"/>
              <a:t>sosiaalisen tuen </a:t>
            </a:r>
            <a:r>
              <a:rPr lang="fi-FI" dirty="0" smtClean="0"/>
              <a:t>lähde</a:t>
            </a:r>
          </a:p>
          <a:p>
            <a:pPr lvl="1"/>
            <a:r>
              <a:rPr lang="fi-FI" dirty="0" smtClean="0"/>
              <a:t>työpaikan </a:t>
            </a:r>
            <a:r>
              <a:rPr lang="fi-FI" u="sng" dirty="0"/>
              <a:t>toimintaympäristö</a:t>
            </a:r>
            <a:r>
              <a:rPr lang="fi-FI" dirty="0"/>
              <a:t> </a:t>
            </a:r>
            <a:r>
              <a:rPr lang="fi-FI" dirty="0" smtClean="0"/>
              <a:t>= fyysinen ympäristö, </a:t>
            </a:r>
            <a:r>
              <a:rPr lang="fi-FI" dirty="0"/>
              <a:t>jossa työpaikka </a:t>
            </a:r>
            <a:r>
              <a:rPr lang="fi-FI" dirty="0" smtClean="0"/>
              <a:t>sijaitsee</a:t>
            </a:r>
          </a:p>
          <a:p>
            <a:pPr lvl="2"/>
            <a:r>
              <a:rPr lang="fi-FI" dirty="0" smtClean="0"/>
              <a:t>erilaisia tukiorganisaatioita </a:t>
            </a:r>
            <a:br>
              <a:rPr lang="fi-FI" dirty="0" smtClean="0"/>
            </a:br>
            <a:r>
              <a:rPr lang="fi-FI" dirty="0" smtClean="0"/>
              <a:t>(esim. työsuojelutoiminta </a:t>
            </a:r>
            <a:r>
              <a:rPr lang="fi-FI" dirty="0"/>
              <a:t>ja </a:t>
            </a:r>
            <a:r>
              <a:rPr lang="fi-FI" dirty="0" smtClean="0"/>
              <a:t>työterveyshuolto)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26702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Työsuojelu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62500" lnSpcReduction="20000"/>
          </a:bodyPr>
          <a:lstStyle/>
          <a:p>
            <a:r>
              <a:rPr lang="fi-FI" u="sng" dirty="0" smtClean="0"/>
              <a:t>tehtävät</a:t>
            </a:r>
            <a:r>
              <a:rPr lang="fi-FI" dirty="0" smtClean="0"/>
              <a:t> </a:t>
            </a:r>
          </a:p>
          <a:p>
            <a:pPr lvl="1"/>
            <a:r>
              <a:rPr lang="fi-FI" dirty="0" smtClean="0"/>
              <a:t>ylläpitää </a:t>
            </a:r>
            <a:r>
              <a:rPr lang="fi-FI" dirty="0"/>
              <a:t>ja edistää työntekijöiden turvallisuutta, terveyttä ja työ- ja </a:t>
            </a:r>
            <a:r>
              <a:rPr lang="fi-FI" dirty="0" smtClean="0"/>
              <a:t>toimintakykyä</a:t>
            </a:r>
          </a:p>
          <a:p>
            <a:pPr lvl="1"/>
            <a:r>
              <a:rPr lang="fi-FI" dirty="0" smtClean="0"/>
              <a:t>ehkäistä työtapaturmia </a:t>
            </a:r>
            <a:r>
              <a:rPr lang="fi-FI" dirty="0"/>
              <a:t>ja ammattitauteja </a:t>
            </a:r>
            <a:r>
              <a:rPr lang="fi-FI" dirty="0" smtClean="0"/>
              <a:t>työympäristössä</a:t>
            </a:r>
          </a:p>
          <a:p>
            <a:pPr lvl="1"/>
            <a:r>
              <a:rPr lang="fi-FI" dirty="0" smtClean="0"/>
              <a:t>kaikkien </a:t>
            </a:r>
            <a:r>
              <a:rPr lang="fi-FI" dirty="0"/>
              <a:t>työntekijöiden </a:t>
            </a:r>
            <a:r>
              <a:rPr lang="fi-FI" dirty="0" err="1"/>
              <a:t>psykososiaalinen</a:t>
            </a:r>
            <a:r>
              <a:rPr lang="fi-FI" dirty="0"/>
              <a:t> </a:t>
            </a:r>
            <a:r>
              <a:rPr lang="fi-FI" dirty="0" smtClean="0"/>
              <a:t>hyvinvoinnin tukeminen </a:t>
            </a:r>
          </a:p>
          <a:p>
            <a:r>
              <a:rPr lang="fi-FI" dirty="0" smtClean="0"/>
              <a:t>voidaan </a:t>
            </a:r>
            <a:r>
              <a:rPr lang="fi-FI" dirty="0"/>
              <a:t>asettaa erilaisia terveyteen liittyviä </a:t>
            </a:r>
            <a:r>
              <a:rPr lang="fi-FI" dirty="0" smtClean="0"/>
              <a:t>tavoitteita </a:t>
            </a:r>
            <a:br>
              <a:rPr lang="fi-FI" dirty="0" smtClean="0"/>
            </a:br>
            <a:r>
              <a:rPr lang="fi-FI" dirty="0" smtClean="0"/>
              <a:t>(esim. sairauspoissaolojen </a:t>
            </a:r>
            <a:r>
              <a:rPr lang="fi-FI" dirty="0"/>
              <a:t>ja ammattitautien </a:t>
            </a:r>
            <a:r>
              <a:rPr lang="fi-FI" dirty="0" smtClean="0"/>
              <a:t>vähentäminen, työympäristön turvallisuuden parantaminen)</a:t>
            </a:r>
          </a:p>
          <a:p>
            <a:r>
              <a:rPr lang="fi-FI" u="sng" dirty="0" smtClean="0"/>
              <a:t>työnantajalla</a:t>
            </a:r>
            <a:r>
              <a:rPr lang="fi-FI" dirty="0" smtClean="0"/>
              <a:t> velvoite </a:t>
            </a:r>
          </a:p>
          <a:p>
            <a:pPr lvl="1"/>
            <a:r>
              <a:rPr lang="fi-FI" dirty="0" smtClean="0"/>
              <a:t>huolehtia </a:t>
            </a:r>
            <a:r>
              <a:rPr lang="fi-FI" dirty="0"/>
              <a:t>työntekijän terveydestä ja turvallisuudesta </a:t>
            </a:r>
            <a:r>
              <a:rPr lang="fi-FI" dirty="0" smtClean="0"/>
              <a:t>töissä</a:t>
            </a:r>
          </a:p>
          <a:p>
            <a:pPr lvl="1"/>
            <a:r>
              <a:rPr lang="fi-FI" dirty="0" smtClean="0"/>
              <a:t>kiinnittää </a:t>
            </a:r>
            <a:r>
              <a:rPr lang="fi-FI" dirty="0"/>
              <a:t>huomiota jatkuvaan ja järjestelmälliseen työolosuhteiden ja työympäristön arviointiin ja </a:t>
            </a:r>
            <a:r>
              <a:rPr lang="fi-FI" dirty="0" smtClean="0"/>
              <a:t>kehittämiseen </a:t>
            </a:r>
          </a:p>
          <a:p>
            <a:r>
              <a:rPr lang="fi-FI" u="sng" dirty="0" smtClean="0"/>
              <a:t>työntekijällä</a:t>
            </a:r>
            <a:r>
              <a:rPr lang="fi-FI" dirty="0" smtClean="0"/>
              <a:t> velvollisuus </a:t>
            </a:r>
          </a:p>
          <a:p>
            <a:pPr lvl="1"/>
            <a:r>
              <a:rPr lang="fi-FI" dirty="0" smtClean="0"/>
              <a:t>noudattaa työnantajan </a:t>
            </a:r>
            <a:r>
              <a:rPr lang="fi-FI" dirty="0"/>
              <a:t>antamia määräyksiä ja </a:t>
            </a:r>
            <a:r>
              <a:rPr lang="fi-FI" dirty="0" smtClean="0"/>
              <a:t>ohjeita</a:t>
            </a:r>
          </a:p>
          <a:p>
            <a:pPr lvl="1"/>
            <a:r>
              <a:rPr lang="fi-FI" dirty="0" smtClean="0"/>
              <a:t>toimia </a:t>
            </a:r>
            <a:r>
              <a:rPr lang="fi-FI" dirty="0"/>
              <a:t>niin, että </a:t>
            </a:r>
            <a:r>
              <a:rPr lang="fi-FI" dirty="0" smtClean="0"/>
              <a:t>työpaikan </a:t>
            </a:r>
            <a:r>
              <a:rPr lang="fi-FI" dirty="0"/>
              <a:t>olosuhteet säilyvät terveyttä, turvallisuutta, järjestystä, siisteyttä, huolellisuutta ja varovaisuutta </a:t>
            </a:r>
            <a:r>
              <a:rPr lang="fi-FI" dirty="0" smtClean="0"/>
              <a:t>ylläpitävinä</a:t>
            </a:r>
          </a:p>
          <a:p>
            <a:pPr lvl="1"/>
            <a:r>
              <a:rPr lang="fi-FI" dirty="0" smtClean="0"/>
              <a:t>välttää </a:t>
            </a:r>
            <a:r>
              <a:rPr lang="fi-FI" dirty="0"/>
              <a:t>muihin työntekijöihin kohdistuvaa häirintää ja epäasiallista </a:t>
            </a:r>
            <a:r>
              <a:rPr lang="fi-FI" dirty="0" smtClean="0"/>
              <a:t>kohtelua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42480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Työterveyshuolto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i-FI" dirty="0" smtClean="0"/>
              <a:t>pyrkii </a:t>
            </a:r>
            <a:r>
              <a:rPr lang="fi-FI" dirty="0"/>
              <a:t>työstä johtuvien haittojen ehkäisyyn ja työntekijöiden terveyden ja työkyvyn </a:t>
            </a:r>
            <a:r>
              <a:rPr lang="fi-FI" dirty="0" smtClean="0"/>
              <a:t>edistämiseen, kohdistuu </a:t>
            </a:r>
            <a:r>
              <a:rPr lang="fi-FI" dirty="0"/>
              <a:t>myös </a:t>
            </a:r>
            <a:r>
              <a:rPr lang="fi-FI" dirty="0" smtClean="0"/>
              <a:t>työyhteisöön</a:t>
            </a:r>
          </a:p>
          <a:p>
            <a:r>
              <a:rPr lang="fi-FI" dirty="0" smtClean="0"/>
              <a:t>työnantaja </a:t>
            </a:r>
            <a:r>
              <a:rPr lang="fi-FI" dirty="0"/>
              <a:t>ja työterveyshuollon tarjoaja tekevät </a:t>
            </a:r>
            <a:r>
              <a:rPr lang="fi-FI" u="sng" dirty="0" smtClean="0"/>
              <a:t>työterveyssopimuksen</a:t>
            </a:r>
            <a:r>
              <a:rPr lang="fi-FI" dirty="0"/>
              <a:t>, jossa kuvataan tarkemmin palvelujen saatavuus ja kustannukset </a:t>
            </a:r>
            <a:endParaRPr lang="fi-FI" dirty="0" smtClean="0"/>
          </a:p>
          <a:p>
            <a:pPr lvl="1"/>
            <a:r>
              <a:rPr lang="fi-FI" dirty="0" smtClean="0"/>
              <a:t>työterveyslääkäri </a:t>
            </a:r>
            <a:r>
              <a:rPr lang="fi-FI" dirty="0"/>
              <a:t>ja -hoitaja sekä tarpeen mukaan myös muita terveydenhuollon </a:t>
            </a:r>
            <a:r>
              <a:rPr lang="fi-FI" dirty="0" smtClean="0"/>
              <a:t>ammattilaisia (esim. fysioterapeutti, psykologi)</a:t>
            </a:r>
          </a:p>
          <a:p>
            <a:pPr lvl="1"/>
            <a:r>
              <a:rPr lang="fi-FI" dirty="0"/>
              <a:t>i</a:t>
            </a:r>
            <a:r>
              <a:rPr lang="fi-FI" dirty="0" smtClean="0"/>
              <a:t>soilla </a:t>
            </a:r>
            <a:r>
              <a:rPr lang="fi-FI" dirty="0"/>
              <a:t>työnantajilla voi olla </a:t>
            </a:r>
            <a:r>
              <a:rPr lang="fi-FI" dirty="0" smtClean="0"/>
              <a:t>oma työterveyshuolto</a:t>
            </a:r>
          </a:p>
          <a:p>
            <a:pPr lvl="1"/>
            <a:r>
              <a:rPr lang="fi-FI" dirty="0"/>
              <a:t>p</a:t>
            </a:r>
            <a:r>
              <a:rPr lang="fi-FI" dirty="0" smtClean="0"/>
              <a:t>ienemmät </a:t>
            </a:r>
            <a:r>
              <a:rPr lang="fi-FI" dirty="0"/>
              <a:t>työpaikat käyttävät </a:t>
            </a:r>
            <a:r>
              <a:rPr lang="fi-FI" dirty="0" smtClean="0"/>
              <a:t>ostopalveluita </a:t>
            </a:r>
            <a:br>
              <a:rPr lang="fi-FI" dirty="0" smtClean="0"/>
            </a:br>
            <a:r>
              <a:rPr lang="fi-FI" dirty="0" smtClean="0"/>
              <a:t>(kunnalliset </a:t>
            </a:r>
            <a:r>
              <a:rPr lang="fi-FI" dirty="0"/>
              <a:t>tai </a:t>
            </a:r>
            <a:r>
              <a:rPr lang="fi-FI" dirty="0" smtClean="0"/>
              <a:t>yksityiset palveluntarjoajat)</a:t>
            </a:r>
          </a:p>
          <a:p>
            <a:r>
              <a:rPr lang="fi-FI" dirty="0" smtClean="0"/>
              <a:t>tulee </a:t>
            </a:r>
            <a:r>
              <a:rPr lang="fi-FI" dirty="0"/>
              <a:t>selvittää kunkin työpaikan terveysvaarat ja tehdä selvityksen perusteella suunnitelma riskien poistamiseksi tai vaaran vähentämiseksi mahdollisimman varhaisessa </a:t>
            </a:r>
            <a:r>
              <a:rPr lang="fi-FI" dirty="0" smtClean="0"/>
              <a:t>vaiheessa </a:t>
            </a:r>
            <a:br>
              <a:rPr lang="fi-FI" dirty="0" smtClean="0"/>
            </a:br>
            <a:r>
              <a:rPr lang="fi-FI" dirty="0" smtClean="0"/>
              <a:t>(esim. työntekijöiden terveystarkastukset)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13907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Työhyvinvoinnin edistäminen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55000" lnSpcReduction="20000"/>
          </a:bodyPr>
          <a:lstStyle/>
          <a:p>
            <a:r>
              <a:rPr lang="fi-FI" dirty="0"/>
              <a:t>t</a:t>
            </a:r>
            <a:r>
              <a:rPr lang="fi-FI" dirty="0" smtClean="0"/>
              <a:t>yöhyvinvoinnin </a:t>
            </a:r>
            <a:r>
              <a:rPr lang="fi-FI" u="sng" dirty="0" smtClean="0"/>
              <a:t>mittareita</a:t>
            </a:r>
          </a:p>
          <a:p>
            <a:pPr lvl="1"/>
            <a:r>
              <a:rPr lang="fi-FI" dirty="0" smtClean="0"/>
              <a:t>työntekijöiden arviot ilmapiiristä</a:t>
            </a:r>
          </a:p>
          <a:p>
            <a:pPr lvl="1"/>
            <a:r>
              <a:rPr lang="fi-FI" dirty="0" smtClean="0"/>
              <a:t>pitkäaikaisen </a:t>
            </a:r>
            <a:r>
              <a:rPr lang="fi-FI" dirty="0"/>
              <a:t>työstressin </a:t>
            </a:r>
            <a:r>
              <a:rPr lang="fi-FI" dirty="0" smtClean="0"/>
              <a:t>kokemus</a:t>
            </a:r>
          </a:p>
          <a:p>
            <a:pPr lvl="1"/>
            <a:r>
              <a:rPr lang="fi-FI" dirty="0" smtClean="0"/>
              <a:t>sairauspoissaololuvut</a:t>
            </a:r>
          </a:p>
          <a:p>
            <a:r>
              <a:rPr lang="fi-FI" dirty="0"/>
              <a:t>t</a:t>
            </a:r>
            <a:r>
              <a:rPr lang="fi-FI" dirty="0" smtClean="0"/>
              <a:t>yöntekijöiden työhyvinvointia lisää </a:t>
            </a:r>
          </a:p>
          <a:p>
            <a:pPr lvl="1"/>
            <a:r>
              <a:rPr lang="fi-FI" dirty="0" smtClean="0"/>
              <a:t>mahdollisuus </a:t>
            </a:r>
            <a:r>
              <a:rPr lang="fi-FI" dirty="0"/>
              <a:t>osallistua päätöksentekoon työntekoa koskevissa </a:t>
            </a:r>
            <a:r>
              <a:rPr lang="fi-FI" dirty="0" smtClean="0"/>
              <a:t>asioissa</a:t>
            </a:r>
          </a:p>
          <a:p>
            <a:pPr lvl="1"/>
            <a:r>
              <a:rPr lang="fi-FI" dirty="0"/>
              <a:t>j</a:t>
            </a:r>
            <a:r>
              <a:rPr lang="fi-FI" dirty="0" smtClean="0"/>
              <a:t>oustavat </a:t>
            </a:r>
            <a:r>
              <a:rPr lang="fi-FI" dirty="0"/>
              <a:t>työajat sekä etätyömahdollisuuksien </a:t>
            </a:r>
            <a:r>
              <a:rPr lang="fi-FI" dirty="0" smtClean="0"/>
              <a:t>lisääntyminen</a:t>
            </a:r>
          </a:p>
          <a:p>
            <a:pPr lvl="1"/>
            <a:r>
              <a:rPr lang="fi-FI" b="1" dirty="0" smtClean="0"/>
              <a:t>työnimun</a:t>
            </a:r>
            <a:r>
              <a:rPr lang="fi-FI" dirty="0" smtClean="0"/>
              <a:t> kokemus</a:t>
            </a:r>
          </a:p>
          <a:p>
            <a:pPr lvl="2"/>
            <a:r>
              <a:rPr lang="fi-FI" sz="2700" dirty="0" smtClean="0"/>
              <a:t>myönteinen </a:t>
            </a:r>
            <a:r>
              <a:rPr lang="fi-FI" sz="2700" dirty="0"/>
              <a:t>tunne- ja </a:t>
            </a:r>
            <a:r>
              <a:rPr lang="fi-FI" sz="2700" dirty="0" smtClean="0"/>
              <a:t>motivaatiotila työssä </a:t>
            </a:r>
          </a:p>
          <a:p>
            <a:pPr lvl="2"/>
            <a:r>
              <a:rPr lang="fi-FI" sz="2700" u="sng" dirty="0" smtClean="0"/>
              <a:t>tarmokkuus</a:t>
            </a:r>
            <a:r>
              <a:rPr lang="fi-FI" sz="2700" dirty="0" smtClean="0"/>
              <a:t> = </a:t>
            </a:r>
            <a:r>
              <a:rPr lang="fi-FI" sz="2700" dirty="0"/>
              <a:t>energisyyttä ja halua panostaa </a:t>
            </a:r>
            <a:r>
              <a:rPr lang="fi-FI" sz="2700" dirty="0" smtClean="0"/>
              <a:t>työhön, sinnikkyyttä</a:t>
            </a:r>
          </a:p>
          <a:p>
            <a:pPr lvl="2"/>
            <a:r>
              <a:rPr lang="fi-FI" sz="2700" u="sng" dirty="0"/>
              <a:t>o</a:t>
            </a:r>
            <a:r>
              <a:rPr lang="fi-FI" sz="2700" u="sng" dirty="0" smtClean="0"/>
              <a:t>mistautuminen</a:t>
            </a:r>
            <a:r>
              <a:rPr lang="fi-FI" sz="2700" dirty="0" smtClean="0"/>
              <a:t> = työntekijän kokemus </a:t>
            </a:r>
            <a:r>
              <a:rPr lang="fi-FI" sz="2700" dirty="0"/>
              <a:t>työn mielekkyydestä ja </a:t>
            </a:r>
            <a:r>
              <a:rPr lang="fi-FI" sz="2700" dirty="0" smtClean="0"/>
              <a:t>merkityksellisyydestä</a:t>
            </a:r>
          </a:p>
          <a:p>
            <a:pPr lvl="2"/>
            <a:r>
              <a:rPr lang="fi-FI" sz="2700" u="sng" dirty="0"/>
              <a:t>u</a:t>
            </a:r>
            <a:r>
              <a:rPr lang="fi-FI" sz="2700" u="sng" dirty="0" smtClean="0"/>
              <a:t>ppoutuminen</a:t>
            </a:r>
            <a:r>
              <a:rPr lang="fi-FI" sz="2700" dirty="0" smtClean="0"/>
              <a:t> = </a:t>
            </a:r>
            <a:r>
              <a:rPr lang="fi-FI" sz="2700" dirty="0"/>
              <a:t>näkyy syvänä keskittymisenä ja </a:t>
            </a:r>
            <a:r>
              <a:rPr lang="fi-FI" sz="2700" dirty="0" smtClean="0"/>
              <a:t>paneutumisena </a:t>
            </a:r>
            <a:r>
              <a:rPr lang="fi-FI" sz="2700" dirty="0"/>
              <a:t>työtehtävään siten, että työstään kokee </a:t>
            </a:r>
            <a:r>
              <a:rPr lang="fi-FI" sz="2700" dirty="0" smtClean="0"/>
              <a:t>mielihyvää</a:t>
            </a:r>
          </a:p>
          <a:p>
            <a:r>
              <a:rPr lang="fi-FI" dirty="0" smtClean="0"/>
              <a:t>ei </a:t>
            </a:r>
            <a:r>
              <a:rPr lang="fi-FI" dirty="0"/>
              <a:t>kannata kehittää lyhytaikaisilla tempauksilla vaan määrätietoisella ja pitkäkestoisella toiminnalla yhdessä työyhteisön, esimiesten ja johtajien </a:t>
            </a:r>
            <a:r>
              <a:rPr lang="fi-FI" dirty="0" smtClean="0"/>
              <a:t>kanssa </a:t>
            </a:r>
          </a:p>
          <a:p>
            <a:r>
              <a:rPr lang="fi-FI" dirty="0" smtClean="0"/>
              <a:t>työturvallisuuden </a:t>
            </a:r>
            <a:r>
              <a:rPr lang="fi-FI" dirty="0"/>
              <a:t>parantaminen ja toimiva työterveyshuolto kulkevat käsi </a:t>
            </a:r>
            <a:r>
              <a:rPr lang="fi-FI" dirty="0" smtClean="0"/>
              <a:t>kädessä </a:t>
            </a:r>
          </a:p>
          <a:p>
            <a:r>
              <a:rPr lang="fi-FI" dirty="0" smtClean="0"/>
              <a:t>työnantajan </a:t>
            </a:r>
            <a:r>
              <a:rPr lang="fi-FI" dirty="0"/>
              <a:t>kannattava investointi tulevaisuuteen: </a:t>
            </a:r>
            <a:r>
              <a:rPr lang="fi-FI" dirty="0" smtClean="0"/>
              <a:t>vaikuttaa </a:t>
            </a:r>
            <a:r>
              <a:rPr lang="fi-FI" dirty="0"/>
              <a:t>muun muassa taloudelliseen tulokseen, asiakastyytyväisyyteen ja henkilöstön </a:t>
            </a:r>
            <a:r>
              <a:rPr lang="fi-FI" dirty="0" smtClean="0"/>
              <a:t>työkykyyn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16449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Opiskelukyky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62500" lnSpcReduction="20000"/>
          </a:bodyPr>
          <a:lstStyle/>
          <a:p>
            <a:r>
              <a:rPr lang="fi-FI" dirty="0" smtClean="0"/>
              <a:t>kokonaisuus</a:t>
            </a:r>
            <a:r>
              <a:rPr lang="fi-FI" dirty="0"/>
              <a:t>, jossa eri osatekijät vaikuttavat </a:t>
            </a:r>
            <a:r>
              <a:rPr lang="fi-FI" dirty="0" smtClean="0"/>
              <a:t>toisiinsa</a:t>
            </a:r>
          </a:p>
          <a:p>
            <a:r>
              <a:rPr lang="fi-FI" dirty="0"/>
              <a:t>o</a:t>
            </a:r>
            <a:r>
              <a:rPr lang="fi-FI" dirty="0" smtClean="0"/>
              <a:t>piskelija </a:t>
            </a:r>
            <a:r>
              <a:rPr lang="fi-FI" dirty="0"/>
              <a:t>itse voi </a:t>
            </a:r>
            <a:r>
              <a:rPr lang="fi-FI" u="sng" dirty="0" smtClean="0"/>
              <a:t>kehittää</a:t>
            </a:r>
          </a:p>
          <a:p>
            <a:pPr lvl="1"/>
            <a:r>
              <a:rPr lang="fi-FI" dirty="0" smtClean="0"/>
              <a:t>terveelliset elämäntavat</a:t>
            </a:r>
          </a:p>
          <a:p>
            <a:pPr lvl="1"/>
            <a:r>
              <a:rPr lang="fi-FI" dirty="0" smtClean="0"/>
              <a:t>opiskelutaidot </a:t>
            </a:r>
            <a:r>
              <a:rPr lang="fi-FI" dirty="0"/>
              <a:t>kehittyvät opiskelun ja aktiivisen osallistumisen </a:t>
            </a:r>
            <a:r>
              <a:rPr lang="fi-FI" dirty="0" smtClean="0"/>
              <a:t>kautta</a:t>
            </a:r>
          </a:p>
          <a:p>
            <a:pPr lvl="1"/>
            <a:r>
              <a:rPr lang="fi-FI" dirty="0" smtClean="0"/>
              <a:t>yhden </a:t>
            </a:r>
            <a:r>
              <a:rPr lang="fi-FI" dirty="0"/>
              <a:t>osa-alueen puutteita </a:t>
            </a:r>
            <a:r>
              <a:rPr lang="fi-FI" dirty="0" smtClean="0"/>
              <a:t>voi osin korvata toisen </a:t>
            </a:r>
            <a:r>
              <a:rPr lang="fi-FI" dirty="0"/>
              <a:t>osa-alueen </a:t>
            </a:r>
            <a:r>
              <a:rPr lang="fi-FI" dirty="0" smtClean="0"/>
              <a:t>vahvuuksill</a:t>
            </a:r>
            <a:r>
              <a:rPr lang="fi-FI" dirty="0"/>
              <a:t>a</a:t>
            </a:r>
            <a:r>
              <a:rPr lang="fi-FI" dirty="0" smtClean="0"/>
              <a:t> </a:t>
            </a:r>
          </a:p>
          <a:p>
            <a:r>
              <a:rPr lang="fi-FI" dirty="0" smtClean="0"/>
              <a:t>myös kouluyhteisö </a:t>
            </a:r>
            <a:r>
              <a:rPr lang="fi-FI" dirty="0"/>
              <a:t>ja kunta </a:t>
            </a:r>
            <a:r>
              <a:rPr lang="fi-FI" dirty="0" smtClean="0"/>
              <a:t>vastuussa </a:t>
            </a:r>
            <a:r>
              <a:rPr lang="fi-FI" dirty="0"/>
              <a:t>hyvinvoinnin toteutumisesta ja </a:t>
            </a:r>
            <a:r>
              <a:rPr lang="fi-FI" dirty="0" smtClean="0"/>
              <a:t>kehittämisestä</a:t>
            </a:r>
          </a:p>
          <a:p>
            <a:pPr lvl="1"/>
            <a:r>
              <a:rPr lang="fi-FI" dirty="0"/>
              <a:t>l</a:t>
            </a:r>
            <a:r>
              <a:rPr lang="fi-FI" dirty="0" smtClean="0"/>
              <a:t>asten </a:t>
            </a:r>
            <a:r>
              <a:rPr lang="fi-FI" dirty="0"/>
              <a:t>ja nuorten lakisääteisellä </a:t>
            </a:r>
            <a:r>
              <a:rPr lang="fi-FI" u="sng" dirty="0" smtClean="0"/>
              <a:t>hyvinvointisuunnitelmalla</a:t>
            </a:r>
            <a:r>
              <a:rPr lang="fi-FI" dirty="0" smtClean="0"/>
              <a:t> </a:t>
            </a:r>
            <a:r>
              <a:rPr lang="fi-FI" dirty="0"/>
              <a:t>ohjataan, johdetaan ja kehitetään lasten, nuorten ja perheiden hyvinvointia </a:t>
            </a:r>
            <a:r>
              <a:rPr lang="fi-FI" dirty="0" smtClean="0"/>
              <a:t>kunnassa</a:t>
            </a:r>
          </a:p>
          <a:p>
            <a:pPr lvl="1"/>
            <a:r>
              <a:rPr lang="fi-FI" dirty="0"/>
              <a:t>o</a:t>
            </a:r>
            <a:r>
              <a:rPr lang="fi-FI" dirty="0" smtClean="0"/>
              <a:t>ppilaitokset </a:t>
            </a:r>
            <a:r>
              <a:rPr lang="fi-FI" dirty="0"/>
              <a:t>täydentävät </a:t>
            </a:r>
            <a:r>
              <a:rPr lang="fi-FI" dirty="0" smtClean="0"/>
              <a:t>tekemällä </a:t>
            </a:r>
            <a:r>
              <a:rPr lang="fi-FI" dirty="0"/>
              <a:t>oppilaitoksen oman </a:t>
            </a:r>
            <a:r>
              <a:rPr lang="fi-FI" dirty="0" smtClean="0"/>
              <a:t>hyvinvointisuunnitelman </a:t>
            </a:r>
            <a:r>
              <a:rPr lang="fi-FI" dirty="0"/>
              <a:t>yhteistyössä </a:t>
            </a:r>
            <a:r>
              <a:rPr lang="fi-FI" dirty="0" smtClean="0"/>
              <a:t>henkilöstön</a:t>
            </a:r>
            <a:r>
              <a:rPr lang="fi-FI" dirty="0"/>
              <a:t>, opiskelijoiden ja heidän huoltajiensa </a:t>
            </a:r>
            <a:r>
              <a:rPr lang="fi-FI" dirty="0" smtClean="0"/>
              <a:t>kanssa</a:t>
            </a:r>
          </a:p>
          <a:p>
            <a:r>
              <a:rPr lang="fi-FI" dirty="0" smtClean="0"/>
              <a:t>opiskelutaidot </a:t>
            </a:r>
            <a:r>
              <a:rPr lang="fi-FI" u="sng" dirty="0"/>
              <a:t>vastaavat</a:t>
            </a:r>
            <a:r>
              <a:rPr lang="fi-FI" dirty="0"/>
              <a:t> työntekijän </a:t>
            </a:r>
            <a:r>
              <a:rPr lang="fi-FI" dirty="0" smtClean="0"/>
              <a:t>ammattitaitoja</a:t>
            </a:r>
          </a:p>
          <a:p>
            <a:pPr lvl="1"/>
            <a:r>
              <a:rPr lang="fi-FI" dirty="0" smtClean="0"/>
              <a:t>monia </a:t>
            </a:r>
            <a:r>
              <a:rPr lang="fi-FI" dirty="0"/>
              <a:t>työhyvinvoinnin malleja voidaan soveltaa opiskeluhyvinvoinnin </a:t>
            </a:r>
            <a:r>
              <a:rPr lang="fi-FI" dirty="0" smtClean="0"/>
              <a:t>kehittämiseen</a:t>
            </a:r>
          </a:p>
          <a:p>
            <a:pPr lvl="1"/>
            <a:r>
              <a:rPr lang="fi-FI" dirty="0"/>
              <a:t>o</a:t>
            </a:r>
            <a:r>
              <a:rPr lang="fi-FI" dirty="0" smtClean="0"/>
              <a:t>piskelukykymalli: keskeiset osatekijät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71214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1343</TotalTime>
  <Words>726</Words>
  <Application>Microsoft Office PowerPoint</Application>
  <PresentationFormat>Näytössä katseltava diaesitys (4:3)</PresentationFormat>
  <Paragraphs>107</Paragraphs>
  <Slides>11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5" baseType="lpstr">
      <vt:lpstr>Arial</vt:lpstr>
      <vt:lpstr>Calibri</vt:lpstr>
      <vt:lpstr>Wingdings</vt:lpstr>
      <vt:lpstr>Office Theme</vt:lpstr>
      <vt:lpstr>Terve 2: Ihminen, ympäristö ja terveys</vt:lpstr>
      <vt:lpstr>Työhyvinvointi </vt:lpstr>
      <vt:lpstr>Työkyky</vt:lpstr>
      <vt:lpstr>Työkyky ja terveys</vt:lpstr>
      <vt:lpstr>Työkykytalo</vt:lpstr>
      <vt:lpstr>Työsuojelu</vt:lpstr>
      <vt:lpstr>Työterveyshuolto</vt:lpstr>
      <vt:lpstr>Työhyvinvoinnin edistäminen</vt:lpstr>
      <vt:lpstr>Opiskelukyky</vt:lpstr>
      <vt:lpstr>Ergonomia</vt:lpstr>
      <vt:lpstr>Ergonomian osa-alueet</vt:lpstr>
    </vt:vector>
  </TitlesOfParts>
  <Company>University of Jyväskylä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Terve 1: Terveyden perusteet</dc:title>
  <dc:creator>Hämäläinen Elina</dc:creator>
  <cp:lastModifiedBy>oppilas lukio</cp:lastModifiedBy>
  <cp:revision>955</cp:revision>
  <dcterms:created xsi:type="dcterms:W3CDTF">2017-06-09T06:02:13Z</dcterms:created>
  <dcterms:modified xsi:type="dcterms:W3CDTF">2017-09-10T19:32:50Z</dcterms:modified>
</cp:coreProperties>
</file>