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3" r:id="rId4"/>
    <p:sldId id="264" r:id="rId5"/>
    <p:sldId id="259" r:id="rId6"/>
    <p:sldId id="260" r:id="rId7"/>
    <p:sldId id="258" r:id="rId8"/>
    <p:sldId id="262" r:id="rId9"/>
    <p:sldId id="266" r:id="rId10"/>
    <p:sldId id="26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55"/>
    <p:restoredTop sz="94697"/>
  </p:normalViewPr>
  <p:slideViewPr>
    <p:cSldViewPr snapToGrid="0" snapToObjects="1">
      <p:cViewPr varScale="1">
        <p:scale>
          <a:sx n="69" d="100"/>
          <a:sy n="69" d="100"/>
        </p:scale>
        <p:origin x="3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891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5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2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3346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1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0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660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9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5C0BA81-E5E4-0042-87C4-5B73F08AB9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8B361-4976-D64D-A6E7-F89382E0D2D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482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12" Type="http://schemas.openxmlformats.org/officeDocument/2006/relationships/image" Target="../media/image10.png"/><Relationship Id="rId2" Type="http://schemas.openxmlformats.org/officeDocument/2006/relationships/audio" Target="../media/media3.m4a"/><Relationship Id="rId16" Type="http://schemas.openxmlformats.org/officeDocument/2006/relationships/image" Target="../media/image4.png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891CA7-1672-884E-97B9-0061D808EDC9}"/>
              </a:ext>
            </a:extLst>
          </p:cNvPr>
          <p:cNvSpPr txBox="1"/>
          <p:nvPr/>
        </p:nvSpPr>
        <p:spPr>
          <a:xfrm>
            <a:off x="1793388" y="5750004"/>
            <a:ext cx="8605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MOI KAIKKI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304799-3826-4945-AF9A-4C7BFF449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86174" y="627637"/>
            <a:ext cx="2616100" cy="15987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B106AB2-3009-3E4A-93FF-6B24F7FD0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7548" y="576471"/>
            <a:ext cx="2616099" cy="1649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2CC47-02D2-0942-AC10-810679F0A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050" y="1289154"/>
            <a:ext cx="2921977" cy="3895970"/>
          </a:xfrm>
          <a:prstGeom prst="rect">
            <a:avLst/>
          </a:prstGeom>
        </p:spPr>
      </p:pic>
      <p:pic>
        <p:nvPicPr>
          <p:cNvPr id="5" name="introduction" descr="introduction">
            <a:hlinkClick r:id="" action="ppaction://media"/>
            <a:extLst>
              <a:ext uri="{FF2B5EF4-FFF2-40B4-BE49-F238E27FC236}">
                <a16:creationId xmlns:a16="http://schemas.microsoft.com/office/drawing/2014/main" id="{73A69ECC-2FA2-2241-BD92-D2ECF0D2C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6108" y="31753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BD65D0-15A3-F74A-AD69-7AFC2A64D8C4}"/>
              </a:ext>
            </a:extLst>
          </p:cNvPr>
          <p:cNvSpPr/>
          <p:nvPr/>
        </p:nvSpPr>
        <p:spPr>
          <a:xfrm>
            <a:off x="9136380" y="4160400"/>
            <a:ext cx="1958340" cy="184404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0EC66C-C0AD-3543-B967-95FCA8817A12}"/>
              </a:ext>
            </a:extLst>
          </p:cNvPr>
          <p:cNvSpPr/>
          <p:nvPr/>
        </p:nvSpPr>
        <p:spPr>
          <a:xfrm>
            <a:off x="1520190" y="4073932"/>
            <a:ext cx="1958340" cy="18440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7ED6F3-C7DD-D540-90BE-69CDC4A687D0}"/>
              </a:ext>
            </a:extLst>
          </p:cNvPr>
          <p:cNvSpPr/>
          <p:nvPr/>
        </p:nvSpPr>
        <p:spPr>
          <a:xfrm>
            <a:off x="1604010" y="1188720"/>
            <a:ext cx="1958340" cy="1844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F8CB38-DB61-AD4A-83FE-BB1D5D16F20A}"/>
              </a:ext>
            </a:extLst>
          </p:cNvPr>
          <p:cNvSpPr/>
          <p:nvPr/>
        </p:nvSpPr>
        <p:spPr>
          <a:xfrm>
            <a:off x="9136380" y="1188720"/>
            <a:ext cx="1958340" cy="184404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65975-E7AA-8F49-B44C-A931CA0E5A43}"/>
              </a:ext>
            </a:extLst>
          </p:cNvPr>
          <p:cNvSpPr txBox="1"/>
          <p:nvPr/>
        </p:nvSpPr>
        <p:spPr>
          <a:xfrm>
            <a:off x="5429250" y="1576030"/>
            <a:ext cx="1958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Comic Sans MS" panose="030F0902030302020204" pitchFamily="66" charset="0"/>
              </a:rPr>
              <a:t>mavi</a:t>
            </a:r>
            <a:endParaRPr lang="en-US" sz="54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F20011-1876-B54B-B7D3-99093D32829A}"/>
              </a:ext>
            </a:extLst>
          </p:cNvPr>
          <p:cNvSpPr txBox="1"/>
          <p:nvPr/>
        </p:nvSpPr>
        <p:spPr>
          <a:xfrm>
            <a:off x="5288280" y="4072622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kırmızı</a:t>
            </a:r>
            <a:endParaRPr lang="en-US" sz="5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9172C-C670-8942-B6FE-E6DEDDA3C6A0}"/>
              </a:ext>
            </a:extLst>
          </p:cNvPr>
          <p:cNvSpPr txBox="1"/>
          <p:nvPr/>
        </p:nvSpPr>
        <p:spPr>
          <a:xfrm>
            <a:off x="5402580" y="5371565"/>
            <a:ext cx="215265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beyaz</a:t>
            </a:r>
            <a:endParaRPr lang="en-US" sz="5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EBA0515-ACAE-8840-A7D7-C9F42EE2A8A4}"/>
              </a:ext>
            </a:extLst>
          </p:cNvPr>
          <p:cNvSpPr/>
          <p:nvPr/>
        </p:nvSpPr>
        <p:spPr>
          <a:xfrm>
            <a:off x="1073467" y="3194624"/>
            <a:ext cx="3019425" cy="615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9663C-E3FD-124B-9AD7-23D39B30AB34}"/>
              </a:ext>
            </a:extLst>
          </p:cNvPr>
          <p:cNvSpPr/>
          <p:nvPr/>
        </p:nvSpPr>
        <p:spPr>
          <a:xfrm>
            <a:off x="1123950" y="6123592"/>
            <a:ext cx="3019425" cy="615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A576190-A140-AC41-A1B6-811EA5336233}"/>
              </a:ext>
            </a:extLst>
          </p:cNvPr>
          <p:cNvSpPr/>
          <p:nvPr/>
        </p:nvSpPr>
        <p:spPr>
          <a:xfrm>
            <a:off x="8586787" y="3194624"/>
            <a:ext cx="3019425" cy="615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FAF2F60-A654-534C-862C-DD1C40C239F2}"/>
              </a:ext>
            </a:extLst>
          </p:cNvPr>
          <p:cNvSpPr/>
          <p:nvPr/>
        </p:nvSpPr>
        <p:spPr>
          <a:xfrm>
            <a:off x="8637270" y="6123592"/>
            <a:ext cx="3019425" cy="615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A786B-7CCD-DD4B-8DFB-0C3CB5DA38F8}"/>
              </a:ext>
            </a:extLst>
          </p:cNvPr>
          <p:cNvSpPr txBox="1"/>
          <p:nvPr/>
        </p:nvSpPr>
        <p:spPr>
          <a:xfrm>
            <a:off x="1386840" y="119033"/>
            <a:ext cx="1007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Print and match the color words to the correct colors.</a:t>
            </a:r>
          </a:p>
        </p:txBody>
      </p:sp>
      <p:pic>
        <p:nvPicPr>
          <p:cNvPr id="2" name="matching game" descr="matching game">
            <a:hlinkClick r:id="" action="ppaction://media"/>
            <a:extLst>
              <a:ext uri="{FF2B5EF4-FFF2-40B4-BE49-F238E27FC236}">
                <a16:creationId xmlns:a16="http://schemas.microsoft.com/office/drawing/2014/main" id="{45EB8298-79BF-A643-8B33-756235EA4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8760" y="200720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2E2DC8-640F-194F-AB90-EEF04494BA69}"/>
              </a:ext>
            </a:extLst>
          </p:cNvPr>
          <p:cNvSpPr txBox="1"/>
          <p:nvPr/>
        </p:nvSpPr>
        <p:spPr>
          <a:xfrm>
            <a:off x="5379027" y="2670655"/>
            <a:ext cx="1958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sarı</a:t>
            </a:r>
            <a:endParaRPr lang="en-US" sz="54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D3AE88-A0F2-3149-91AE-F2B050BC64E4}"/>
              </a:ext>
            </a:extLst>
          </p:cNvPr>
          <p:cNvSpPr txBox="1"/>
          <p:nvPr/>
        </p:nvSpPr>
        <p:spPr>
          <a:xfrm>
            <a:off x="1107219" y="185317"/>
            <a:ext cx="1021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Draw and color the Turkish and Finnish flags.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585B88C-8B11-A644-9E23-20FB3E235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24435" y="2879018"/>
            <a:ext cx="4457061" cy="27237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F666F40-B1CA-BD4E-83DD-000A6D45D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60959" y="2879018"/>
            <a:ext cx="4457060" cy="2810932"/>
          </a:xfrm>
          <a:prstGeom prst="rect">
            <a:avLst/>
          </a:prstGeom>
        </p:spPr>
      </p:pic>
      <p:pic>
        <p:nvPicPr>
          <p:cNvPr id="2" name="flags" descr="flags">
            <a:hlinkClick r:id="" action="ppaction://media"/>
            <a:extLst>
              <a:ext uri="{FF2B5EF4-FFF2-40B4-BE49-F238E27FC236}">
                <a16:creationId xmlns:a16="http://schemas.microsoft.com/office/drawing/2014/main" id="{E179624A-88C9-D648-A933-963D7F401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0705" y="1939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080B0B-2758-244F-A519-0B59F3E2B568}"/>
              </a:ext>
            </a:extLst>
          </p:cNvPr>
          <p:cNvSpPr/>
          <p:nvPr/>
        </p:nvSpPr>
        <p:spPr>
          <a:xfrm>
            <a:off x="1779561" y="1863047"/>
            <a:ext cx="8968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THANK YOU VERY MUCH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5202C7-C431-8741-A511-3719D7E5C047}"/>
              </a:ext>
            </a:extLst>
          </p:cNvPr>
          <p:cNvSpPr/>
          <p:nvPr/>
        </p:nvSpPr>
        <p:spPr>
          <a:xfrm>
            <a:off x="3305428" y="4548081"/>
            <a:ext cx="5581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KIITOS PALJON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6137B-B278-F546-A0D9-A4F06E6C8896}"/>
              </a:ext>
            </a:extLst>
          </p:cNvPr>
          <p:cNvSpPr/>
          <p:nvPr/>
        </p:nvSpPr>
        <p:spPr>
          <a:xfrm>
            <a:off x="1947587" y="3205564"/>
            <a:ext cx="8632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ÇOK TEŞEKKÜR EDERİM</a:t>
            </a: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578CEF-3E96-214F-91DB-A091EACBD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9586" y="184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7140DE-09AD-D54D-8BA6-01D24B4957DB}"/>
              </a:ext>
            </a:extLst>
          </p:cNvPr>
          <p:cNvSpPr txBox="1"/>
          <p:nvPr/>
        </p:nvSpPr>
        <p:spPr>
          <a:xfrm>
            <a:off x="1173480" y="304800"/>
            <a:ext cx="1014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Minun</a:t>
            </a:r>
            <a:r>
              <a:rPr lang="en-US" sz="3600" dirty="0"/>
              <a:t> </a:t>
            </a:r>
            <a:r>
              <a:rPr lang="en-US" sz="3600" dirty="0" err="1"/>
              <a:t>nimi</a:t>
            </a:r>
            <a:r>
              <a:rPr lang="en-US" sz="3600" dirty="0"/>
              <a:t> on MERYEM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F7F1C-B18E-3F4A-A19F-97FAA3CFC1A8}"/>
              </a:ext>
            </a:extLst>
          </p:cNvPr>
          <p:cNvSpPr txBox="1"/>
          <p:nvPr/>
        </p:nvSpPr>
        <p:spPr>
          <a:xfrm>
            <a:off x="1173480" y="1383977"/>
            <a:ext cx="1014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Minun</a:t>
            </a:r>
            <a:r>
              <a:rPr lang="en-US" sz="3600" dirty="0"/>
              <a:t> </a:t>
            </a:r>
            <a:r>
              <a:rPr lang="en-US" sz="3600" dirty="0" err="1"/>
              <a:t>kotimaa</a:t>
            </a:r>
            <a:r>
              <a:rPr lang="en-US" sz="3600" dirty="0"/>
              <a:t> on</a:t>
            </a:r>
          </a:p>
          <a:p>
            <a:r>
              <a:rPr lang="en-US" sz="3600" dirty="0" err="1"/>
              <a:t>Turkki</a:t>
            </a:r>
            <a:r>
              <a:rPr lang="en-US" sz="36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7C21C0-1F6C-4E4D-B505-F18E3AC0C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54" y="1234440"/>
            <a:ext cx="5699046" cy="4160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075D8E-A509-8F44-9DC0-5104F1B10D42}"/>
              </a:ext>
            </a:extLst>
          </p:cNvPr>
          <p:cNvSpPr txBox="1"/>
          <p:nvPr/>
        </p:nvSpPr>
        <p:spPr>
          <a:xfrm>
            <a:off x="1173480" y="2828835"/>
            <a:ext cx="1014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Opiskelen</a:t>
            </a:r>
            <a:r>
              <a:rPr lang="en-US" sz="3600" dirty="0"/>
              <a:t> </a:t>
            </a:r>
            <a:r>
              <a:rPr lang="en-US" sz="3600" dirty="0" err="1"/>
              <a:t>Tampereen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yliopistossa</a:t>
            </a:r>
            <a:r>
              <a:rPr lang="en-US" sz="3600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C29E4-CD3C-DE42-B2AA-93FECF25D7B0}"/>
              </a:ext>
            </a:extLst>
          </p:cNvPr>
          <p:cNvSpPr/>
          <p:nvPr/>
        </p:nvSpPr>
        <p:spPr>
          <a:xfrm>
            <a:off x="1726553" y="5376415"/>
            <a:ext cx="4776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Hauska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Tavata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85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186E6-AFE0-8C48-B2AE-38A22B612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94" y="155049"/>
            <a:ext cx="4822270" cy="35204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5A64E1-6A85-9D44-B7F6-42FF04873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25908" y="3675489"/>
            <a:ext cx="4687969" cy="2956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B95B1-4933-9B45-89AB-5DE17439E320}"/>
              </a:ext>
            </a:extLst>
          </p:cNvPr>
          <p:cNvSpPr txBox="1"/>
          <p:nvPr/>
        </p:nvSpPr>
        <p:spPr>
          <a:xfrm>
            <a:off x="6625908" y="1561326"/>
            <a:ext cx="467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  <a:cs typeface="Consolas" panose="020B0609020204030204" pitchFamily="49" charset="0"/>
              </a:rPr>
              <a:t>Here is Turkey.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3D9A3-3683-4642-B5BA-F5E43EC13C99}"/>
              </a:ext>
            </a:extLst>
          </p:cNvPr>
          <p:cNvSpPr txBox="1"/>
          <p:nvPr/>
        </p:nvSpPr>
        <p:spPr>
          <a:xfrm>
            <a:off x="1169789" y="4784585"/>
            <a:ext cx="4678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  <a:cs typeface="Consolas" panose="020B0609020204030204" pitchFamily="49" charset="0"/>
              </a:rPr>
              <a:t>Here is Turkish flag.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6E6DBB-8AE4-1A47-AC7E-25A27A563372}"/>
              </a:ext>
            </a:extLst>
          </p:cNvPr>
          <p:cNvCxnSpPr/>
          <p:nvPr/>
        </p:nvCxnSpPr>
        <p:spPr>
          <a:xfrm flipH="1">
            <a:off x="5276969" y="2788920"/>
            <a:ext cx="1143000" cy="3200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F22FDB-87EB-6C43-860C-5A56DD76CBDC}"/>
              </a:ext>
            </a:extLst>
          </p:cNvPr>
          <p:cNvCxnSpPr>
            <a:cxnSpLocks/>
          </p:cNvCxnSpPr>
          <p:nvPr/>
        </p:nvCxnSpPr>
        <p:spPr>
          <a:xfrm>
            <a:off x="5002649" y="5574416"/>
            <a:ext cx="14173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ere is Turkey" descr="here is Turkey">
            <a:hlinkClick r:id="" action="ppaction://media"/>
            <a:extLst>
              <a:ext uri="{FF2B5EF4-FFF2-40B4-BE49-F238E27FC236}">
                <a16:creationId xmlns:a16="http://schemas.microsoft.com/office/drawing/2014/main" id="{DB37C113-B1E3-1342-A067-B92D17C67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7377" y="2521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A9678D-A189-994E-B335-9C089DCF9208}"/>
              </a:ext>
            </a:extLst>
          </p:cNvPr>
          <p:cNvSpPr txBox="1"/>
          <p:nvPr/>
        </p:nvSpPr>
        <p:spPr>
          <a:xfrm>
            <a:off x="1596452" y="3200400"/>
            <a:ext cx="8484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F0"/>
                </a:solidFill>
                <a:latin typeface="Comic Sans MS" panose="030F0902030302020204" pitchFamily="66" charset="0"/>
              </a:rPr>
              <a:t>C</a:t>
            </a:r>
            <a:r>
              <a:rPr lang="en-US" sz="11500" dirty="0">
                <a:solidFill>
                  <a:srgbClr val="FFFF00"/>
                </a:solidFill>
                <a:latin typeface="Comic Sans MS" panose="030F0902030302020204" pitchFamily="66" charset="0"/>
              </a:rPr>
              <a:t>o</a:t>
            </a:r>
            <a:r>
              <a:rPr lang="en-US" sz="11500" dirty="0">
                <a:solidFill>
                  <a:srgbClr val="FF0000"/>
                </a:solidFill>
                <a:latin typeface="Comic Sans MS" panose="030F0902030302020204" pitchFamily="66" charset="0"/>
              </a:rPr>
              <a:t>l</a:t>
            </a:r>
            <a:r>
              <a:rPr lang="en-US" sz="11500" dirty="0">
                <a:solidFill>
                  <a:srgbClr val="00B0F0"/>
                </a:solidFill>
                <a:latin typeface="Comic Sans MS" panose="030F0902030302020204" pitchFamily="66" charset="0"/>
              </a:rPr>
              <a:t>o</a:t>
            </a:r>
            <a:r>
              <a:rPr lang="en-US" sz="11500" dirty="0">
                <a:solidFill>
                  <a:srgbClr val="FFFF00"/>
                </a:solidFill>
                <a:latin typeface="Comic Sans MS" panose="030F0902030302020204" pitchFamily="66" charset="0"/>
              </a:rPr>
              <a:t>r</a:t>
            </a:r>
            <a:r>
              <a:rPr lang="en-US" sz="11500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1483A-3796-C649-858B-E8B6D7640735}"/>
              </a:ext>
            </a:extLst>
          </p:cNvPr>
          <p:cNvSpPr txBox="1"/>
          <p:nvPr/>
        </p:nvSpPr>
        <p:spPr>
          <a:xfrm>
            <a:off x="1881265" y="869430"/>
            <a:ext cx="81996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5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R</a:t>
            </a:r>
            <a:r>
              <a:rPr lang="fi-FI" sz="115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e</a:t>
            </a:r>
            <a:r>
              <a:rPr lang="fi-FI" sz="115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n</a:t>
            </a:r>
            <a:r>
              <a:rPr lang="fi-FI" sz="115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k</a:t>
            </a:r>
            <a:r>
              <a:rPr lang="fi-FI" sz="115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l</a:t>
            </a:r>
            <a:r>
              <a:rPr lang="fi-FI" sz="115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e</a:t>
            </a:r>
            <a:r>
              <a:rPr lang="fi-FI" sz="115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r</a:t>
            </a:r>
            <a:endParaRPr lang="fi-FI" sz="115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Graphic 5" descr="In love face with no fill">
            <a:extLst>
              <a:ext uri="{FF2B5EF4-FFF2-40B4-BE49-F238E27FC236}">
                <a16:creationId xmlns:a16="http://schemas.microsoft.com/office/drawing/2014/main" id="{D43C36ED-CCDC-0F4A-AF66-B643C858A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1444" y="5531370"/>
            <a:ext cx="914400" cy="914400"/>
          </a:xfrm>
          <a:prstGeom prst="rect">
            <a:avLst/>
          </a:prstGeom>
        </p:spPr>
      </p:pic>
      <p:pic>
        <p:nvPicPr>
          <p:cNvPr id="8" name="Graphic 7" descr="Funny face with no fill">
            <a:extLst>
              <a:ext uri="{FF2B5EF4-FFF2-40B4-BE49-F238E27FC236}">
                <a16:creationId xmlns:a16="http://schemas.microsoft.com/office/drawing/2014/main" id="{84405A03-DDA5-A04F-92D6-F02FCAAF0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59873" y="5531370"/>
            <a:ext cx="914400" cy="914400"/>
          </a:xfrm>
          <a:prstGeom prst="rect">
            <a:avLst/>
          </a:prstGeom>
        </p:spPr>
      </p:pic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1A948778-24B7-B642-96B4-3B3BB519D9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10294" y="5531370"/>
            <a:ext cx="914400" cy="914400"/>
          </a:xfrm>
          <a:prstGeom prst="rect">
            <a:avLst/>
          </a:prstGeom>
        </p:spPr>
      </p:pic>
      <p:pic>
        <p:nvPicPr>
          <p:cNvPr id="12" name="Graphic 11" descr="Grinning face with no fill">
            <a:extLst>
              <a:ext uri="{FF2B5EF4-FFF2-40B4-BE49-F238E27FC236}">
                <a16:creationId xmlns:a16="http://schemas.microsoft.com/office/drawing/2014/main" id="{E1CE6BA5-C8DD-2A4C-9FF4-086B861D4E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06462" y="5531370"/>
            <a:ext cx="914400" cy="914400"/>
          </a:xfrm>
          <a:prstGeom prst="rect">
            <a:avLst/>
          </a:prstGeom>
        </p:spPr>
      </p:pic>
      <p:pic>
        <p:nvPicPr>
          <p:cNvPr id="14" name="Graphic 13" descr="Winking face with no fill">
            <a:extLst>
              <a:ext uri="{FF2B5EF4-FFF2-40B4-BE49-F238E27FC236}">
                <a16:creationId xmlns:a16="http://schemas.microsoft.com/office/drawing/2014/main" id="{F0554E8A-E6C4-784E-9033-7D40FFCC3E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490482" y="5531370"/>
            <a:ext cx="914400" cy="914400"/>
          </a:xfrm>
          <a:prstGeom prst="rect">
            <a:avLst/>
          </a:prstGeom>
        </p:spPr>
      </p:pic>
      <p:pic>
        <p:nvPicPr>
          <p:cNvPr id="16" name="Graphic 15" descr="Tongue face with no fill">
            <a:extLst>
              <a:ext uri="{FF2B5EF4-FFF2-40B4-BE49-F238E27FC236}">
                <a16:creationId xmlns:a16="http://schemas.microsoft.com/office/drawing/2014/main" id="{F604F4D9-85E8-A545-AFE2-C283EAB7B0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249268" y="5531370"/>
            <a:ext cx="914400" cy="914400"/>
          </a:xfrm>
          <a:prstGeom prst="rect">
            <a:avLst/>
          </a:prstGeom>
        </p:spPr>
      </p:pic>
      <p:pic>
        <p:nvPicPr>
          <p:cNvPr id="18" name="colors" descr="colors">
            <a:hlinkClick r:id="" action="ppaction://media"/>
            <a:extLst>
              <a:ext uri="{FF2B5EF4-FFF2-40B4-BE49-F238E27FC236}">
                <a16:creationId xmlns:a16="http://schemas.microsoft.com/office/drawing/2014/main" id="{63424AD3-C64C-144D-B1AF-C49E090B6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04335" y="661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7E86B63-FCD5-2340-8EF3-BD84949FD3CA}"/>
              </a:ext>
            </a:extLst>
          </p:cNvPr>
          <p:cNvSpPr/>
          <p:nvPr/>
        </p:nvSpPr>
        <p:spPr>
          <a:xfrm>
            <a:off x="3939540" y="381000"/>
            <a:ext cx="3771900" cy="368808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75F35-2778-9F45-84B9-92C2B8354B3A}"/>
              </a:ext>
            </a:extLst>
          </p:cNvPr>
          <p:cNvSpPr txBox="1"/>
          <p:nvPr/>
        </p:nvSpPr>
        <p:spPr>
          <a:xfrm>
            <a:off x="2220884" y="4571048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Comic Sans MS" panose="030F0902030302020204" pitchFamily="66" charset="0"/>
              </a:rPr>
              <a:t>sininen</a:t>
            </a:r>
            <a:endParaRPr lang="en-US" sz="54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94F58-FB8D-E349-B165-FFD5BB8491E6}"/>
              </a:ext>
            </a:extLst>
          </p:cNvPr>
          <p:cNvSpPr txBox="1"/>
          <p:nvPr/>
        </p:nvSpPr>
        <p:spPr>
          <a:xfrm>
            <a:off x="7711440" y="4571048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Comic Sans MS" panose="030F0902030302020204" pitchFamily="66" charset="0"/>
              </a:rPr>
              <a:t>mavi</a:t>
            </a:r>
            <a:endParaRPr lang="en-US" sz="54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3DCEC096-175F-254C-8063-CA8713347263}"/>
              </a:ext>
            </a:extLst>
          </p:cNvPr>
          <p:cNvSpPr/>
          <p:nvPr/>
        </p:nvSpPr>
        <p:spPr>
          <a:xfrm>
            <a:off x="5269230" y="4766013"/>
            <a:ext cx="1386840" cy="533400"/>
          </a:xfrm>
          <a:prstGeom prst="mathEqual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2" name="mavi" descr="mavi">
            <a:hlinkClick r:id="" action="ppaction://media"/>
            <a:extLst>
              <a:ext uri="{FF2B5EF4-FFF2-40B4-BE49-F238E27FC236}">
                <a16:creationId xmlns:a16="http://schemas.microsoft.com/office/drawing/2014/main" id="{6D1174B9-84BD-134C-857C-2F435CCC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5085" y="728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7E86B63-FCD5-2340-8EF3-BD84949FD3CA}"/>
              </a:ext>
            </a:extLst>
          </p:cNvPr>
          <p:cNvSpPr/>
          <p:nvPr/>
        </p:nvSpPr>
        <p:spPr>
          <a:xfrm>
            <a:off x="3939540" y="381000"/>
            <a:ext cx="3771900" cy="3688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3DCEC096-175F-254C-8063-CA8713347263}"/>
              </a:ext>
            </a:extLst>
          </p:cNvPr>
          <p:cNvSpPr/>
          <p:nvPr/>
        </p:nvSpPr>
        <p:spPr>
          <a:xfrm>
            <a:off x="5583555" y="4633377"/>
            <a:ext cx="1386840" cy="533400"/>
          </a:xfrm>
          <a:prstGeom prst="mathEqual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AB8B3-2335-8D4D-8009-7E25846D74E1}"/>
              </a:ext>
            </a:extLst>
          </p:cNvPr>
          <p:cNvSpPr txBox="1"/>
          <p:nvPr/>
        </p:nvSpPr>
        <p:spPr>
          <a:xfrm>
            <a:off x="1815724" y="4449913"/>
            <a:ext cx="3607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keltainen</a:t>
            </a:r>
            <a:endParaRPr lang="en-US" sz="54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3923A-9E21-5C49-B250-F54B9E63E8B0}"/>
              </a:ext>
            </a:extLst>
          </p:cNvPr>
          <p:cNvSpPr txBox="1"/>
          <p:nvPr/>
        </p:nvSpPr>
        <p:spPr>
          <a:xfrm>
            <a:off x="7484225" y="4438412"/>
            <a:ext cx="3607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sarı</a:t>
            </a:r>
            <a:endParaRPr lang="en-US" sz="54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sari" descr="sari">
            <a:hlinkClick r:id="" action="ppaction://media"/>
            <a:extLst>
              <a:ext uri="{FF2B5EF4-FFF2-40B4-BE49-F238E27FC236}">
                <a16:creationId xmlns:a16="http://schemas.microsoft.com/office/drawing/2014/main" id="{A3886ABC-7995-D346-9FB5-A27B5C6FE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832" y="4184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B030F84-7148-8E48-B97A-FABD01612DC3}"/>
              </a:ext>
            </a:extLst>
          </p:cNvPr>
          <p:cNvSpPr/>
          <p:nvPr/>
        </p:nvSpPr>
        <p:spPr>
          <a:xfrm>
            <a:off x="3939540" y="381000"/>
            <a:ext cx="3771900" cy="3688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0F41A-9C28-4640-ABB2-6EADBCA50062}"/>
              </a:ext>
            </a:extLst>
          </p:cNvPr>
          <p:cNvSpPr txBox="1"/>
          <p:nvPr/>
        </p:nvSpPr>
        <p:spPr>
          <a:xfrm>
            <a:off x="1550670" y="4438412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punainen</a:t>
            </a:r>
            <a:endParaRPr lang="en-US" sz="5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67761-C31B-274E-A0B2-6200FE46A284}"/>
              </a:ext>
            </a:extLst>
          </p:cNvPr>
          <p:cNvSpPr txBox="1"/>
          <p:nvPr/>
        </p:nvSpPr>
        <p:spPr>
          <a:xfrm>
            <a:off x="7574280" y="4518184"/>
            <a:ext cx="425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kırmızı</a:t>
            </a:r>
            <a:endParaRPr lang="en-US" sz="5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BD877B23-BE9A-C049-9989-1B04FC0E334D}"/>
              </a:ext>
            </a:extLst>
          </p:cNvPr>
          <p:cNvSpPr/>
          <p:nvPr/>
        </p:nvSpPr>
        <p:spPr>
          <a:xfrm>
            <a:off x="5132070" y="4828342"/>
            <a:ext cx="1386840" cy="5334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kirmizi" descr="kirmizi">
            <a:hlinkClick r:id="" action="ppaction://media"/>
            <a:extLst>
              <a:ext uri="{FF2B5EF4-FFF2-40B4-BE49-F238E27FC236}">
                <a16:creationId xmlns:a16="http://schemas.microsoft.com/office/drawing/2014/main" id="{3F2AB28F-DC42-9242-BC40-BC12E05DD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4718" y="574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B030F84-7148-8E48-B97A-FABD01612DC3}"/>
              </a:ext>
            </a:extLst>
          </p:cNvPr>
          <p:cNvSpPr/>
          <p:nvPr/>
        </p:nvSpPr>
        <p:spPr>
          <a:xfrm>
            <a:off x="3939540" y="381000"/>
            <a:ext cx="3771900" cy="368808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0F41A-9C28-4640-ABB2-6EADBCA50062}"/>
              </a:ext>
            </a:extLst>
          </p:cNvPr>
          <p:cNvSpPr txBox="1"/>
          <p:nvPr/>
        </p:nvSpPr>
        <p:spPr>
          <a:xfrm>
            <a:off x="1550670" y="4438412"/>
            <a:ext cx="3581400" cy="92333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valkoinen</a:t>
            </a:r>
            <a:endParaRPr lang="en-US" sz="5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67761-C31B-274E-A0B2-6200FE46A284}"/>
              </a:ext>
            </a:extLst>
          </p:cNvPr>
          <p:cNvSpPr txBox="1"/>
          <p:nvPr/>
        </p:nvSpPr>
        <p:spPr>
          <a:xfrm>
            <a:off x="7574280" y="4438412"/>
            <a:ext cx="3581400" cy="92333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beyaz</a:t>
            </a:r>
            <a:endParaRPr lang="en-US" sz="5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BD877B23-BE9A-C049-9989-1B04FC0E334D}"/>
              </a:ext>
            </a:extLst>
          </p:cNvPr>
          <p:cNvSpPr/>
          <p:nvPr/>
        </p:nvSpPr>
        <p:spPr>
          <a:xfrm>
            <a:off x="5402580" y="4633377"/>
            <a:ext cx="1386840" cy="533400"/>
          </a:xfrm>
          <a:prstGeom prst="mathEqual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beyaz" descr="beyaz">
            <a:hlinkClick r:id="" action="ppaction://media"/>
            <a:extLst>
              <a:ext uri="{FF2B5EF4-FFF2-40B4-BE49-F238E27FC236}">
                <a16:creationId xmlns:a16="http://schemas.microsoft.com/office/drawing/2014/main" id="{E4447B1E-C5C3-8D48-911D-ADE1DEE2E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6064" y="604487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BBD29-DC91-744D-A41C-400121785145}"/>
              </a:ext>
            </a:extLst>
          </p:cNvPr>
          <p:cNvSpPr txBox="1"/>
          <p:nvPr/>
        </p:nvSpPr>
        <p:spPr>
          <a:xfrm>
            <a:off x="1236345" y="5991903"/>
            <a:ext cx="971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The</a:t>
            </a:r>
            <a:r>
              <a:rPr lang="fi-FI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fi-FI" sz="28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letter</a:t>
            </a:r>
            <a:r>
              <a:rPr lang="fi-FI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 ”y” </a:t>
            </a:r>
            <a:r>
              <a:rPr lang="fi-FI" sz="28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makes</a:t>
            </a:r>
            <a:r>
              <a:rPr lang="fi-FI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 /y/ sound in </a:t>
            </a:r>
            <a:r>
              <a:rPr lang="fi-FI" sz="28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Turkish</a:t>
            </a:r>
            <a:r>
              <a:rPr lang="fi-FI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fi-FI" sz="2800" dirty="0" err="1">
                <a:solidFill>
                  <a:srgbClr val="7030A0"/>
                </a:solidFill>
                <a:latin typeface="Comic Sans MS" panose="030F0902030302020204" pitchFamily="66" charset="0"/>
              </a:rPr>
              <a:t>like</a:t>
            </a:r>
            <a:r>
              <a:rPr lang="fi-FI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 in English.</a:t>
            </a:r>
          </a:p>
        </p:txBody>
      </p:sp>
    </p:spTree>
    <p:extLst>
      <p:ext uri="{BB962C8B-B14F-4D97-AF65-F5344CB8AC3E}">
        <p14:creationId xmlns:p14="http://schemas.microsoft.com/office/powerpoint/2010/main" val="21478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D5752D2-98C6-854E-8DFF-F84CF5A95E8E}"/>
              </a:ext>
            </a:extLst>
          </p:cNvPr>
          <p:cNvSpPr/>
          <p:nvPr/>
        </p:nvSpPr>
        <p:spPr>
          <a:xfrm>
            <a:off x="2377440" y="274165"/>
            <a:ext cx="2135678" cy="212390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18A24C-7BA0-A140-9445-E48D021EE26B}"/>
              </a:ext>
            </a:extLst>
          </p:cNvPr>
          <p:cNvSpPr/>
          <p:nvPr/>
        </p:nvSpPr>
        <p:spPr>
          <a:xfrm>
            <a:off x="7923762" y="3709328"/>
            <a:ext cx="2135678" cy="2123901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C266A5-D22A-6A49-B6B8-57DDD4FE6AB0}"/>
              </a:ext>
            </a:extLst>
          </p:cNvPr>
          <p:cNvSpPr/>
          <p:nvPr/>
        </p:nvSpPr>
        <p:spPr>
          <a:xfrm>
            <a:off x="2377440" y="3709329"/>
            <a:ext cx="2135678" cy="21239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EC89DF-711F-7A4F-ABDB-2BA5A4B18CF7}"/>
              </a:ext>
            </a:extLst>
          </p:cNvPr>
          <p:cNvSpPr/>
          <p:nvPr/>
        </p:nvSpPr>
        <p:spPr>
          <a:xfrm>
            <a:off x="7839596" y="274165"/>
            <a:ext cx="2135678" cy="21239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22446-0389-0042-AE49-C32111A9955B}"/>
              </a:ext>
            </a:extLst>
          </p:cNvPr>
          <p:cNvSpPr txBox="1"/>
          <p:nvPr/>
        </p:nvSpPr>
        <p:spPr>
          <a:xfrm>
            <a:off x="2636174" y="2505360"/>
            <a:ext cx="187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Comic Sans MS" panose="030F0902030302020204" pitchFamily="66" charset="0"/>
              </a:rPr>
              <a:t>mavi</a:t>
            </a:r>
            <a:endParaRPr lang="en-US" sz="54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3426D-B947-2D48-A9BE-69783A697140}"/>
              </a:ext>
            </a:extLst>
          </p:cNvPr>
          <p:cNvSpPr txBox="1"/>
          <p:nvPr/>
        </p:nvSpPr>
        <p:spPr>
          <a:xfrm>
            <a:off x="2285307" y="5934670"/>
            <a:ext cx="262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kırmızı</a:t>
            </a:r>
            <a:endParaRPr lang="en-US" sz="5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DF71E-6B71-2147-AA48-D4AE571B9AF6}"/>
              </a:ext>
            </a:extLst>
          </p:cNvPr>
          <p:cNvSpPr txBox="1"/>
          <p:nvPr/>
        </p:nvSpPr>
        <p:spPr>
          <a:xfrm>
            <a:off x="7958053" y="5934670"/>
            <a:ext cx="2152650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beyaz</a:t>
            </a:r>
            <a:endParaRPr lang="en-US" sz="54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8CC81-EF2F-3044-A1B3-FA5E70B10FD6}"/>
              </a:ext>
            </a:extLst>
          </p:cNvPr>
          <p:cNvSpPr txBox="1"/>
          <p:nvPr/>
        </p:nvSpPr>
        <p:spPr>
          <a:xfrm>
            <a:off x="8182496" y="2507367"/>
            <a:ext cx="187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sarı</a:t>
            </a:r>
            <a:endParaRPr lang="en-US" sz="5400" b="1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3" name="colors game" descr="colors game">
            <a:hlinkClick r:id="" action="ppaction://media"/>
            <a:extLst>
              <a:ext uri="{FF2B5EF4-FFF2-40B4-BE49-F238E27FC236}">
                <a16:creationId xmlns:a16="http://schemas.microsoft.com/office/drawing/2014/main" id="{ECA0813A-630F-4644-9ADE-E7795F3E4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{72E974C6-1C83-1E4E-8458-87AF97565EED}tf10001071</Template>
  <TotalTime>174</TotalTime>
  <Words>89</Words>
  <Application>Microsoft Office PowerPoint</Application>
  <PresentationFormat>Laajakuva</PresentationFormat>
  <Paragraphs>33</Paragraphs>
  <Slides>12</Slides>
  <Notes>0</Notes>
  <HiddenSlides>0</HiddenSlides>
  <MMClips>11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Arial</vt:lpstr>
      <vt:lpstr>Arial Rounded MT Bold</vt:lpstr>
      <vt:lpstr>Comic Sans MS</vt:lpstr>
      <vt:lpstr>Consolas</vt:lpstr>
      <vt:lpstr>Gill Sans MT</vt:lpstr>
      <vt:lpstr>Impact</vt:lpstr>
      <vt:lpstr>Badge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fedakar cansever</dc:creator>
  <cp:lastModifiedBy>Marketta Karttunen</cp:lastModifiedBy>
  <cp:revision>16</cp:revision>
  <dcterms:created xsi:type="dcterms:W3CDTF">2020-03-30T20:38:28Z</dcterms:created>
  <dcterms:modified xsi:type="dcterms:W3CDTF">2020-04-19T08:09:38Z</dcterms:modified>
</cp:coreProperties>
</file>