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2" r:id="rId9"/>
    <p:sldId id="263" r:id="rId10"/>
    <p:sldId id="264" r:id="rId11"/>
    <p:sldId id="265" r:id="rId12"/>
    <p:sldId id="267" r:id="rId13"/>
    <p:sldId id="268" r:id="rId1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7768D8-381C-4B4F-AA54-0A25EEB2159E}" v="549" dt="2024-02-14T08:52:43.6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21.3.2024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21.3.2024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21.3.2024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21.3.2024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21.3.2024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21.3.2024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21.3.2024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21.3.2024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21.3.2024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21.3.2024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21.3.2024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21.3.2024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areena.yle.fi/1-50003987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SÄ OSAAT!: Symbolismi ja uusromantiikka">
            <a:extLst>
              <a:ext uri="{FF2B5EF4-FFF2-40B4-BE49-F238E27FC236}">
                <a16:creationId xmlns:a16="http://schemas.microsoft.com/office/drawing/2014/main" id="{7B1FAE79-C0F4-F108-CB80-4590F6C287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4697" b="2262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  <a:ea typeface="Calibri Light"/>
                <a:cs typeface="Calibri Light"/>
              </a:rPr>
              <a:t>Symbolismi eli uusromantiikka</a:t>
            </a:r>
            <a:endParaRPr lang="fi-FI">
              <a:solidFill>
                <a:srgbClr val="FFFFFF"/>
              </a:solidFill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782990-F8B0-E091-FD89-EC1B3835D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ea typeface="Calibri Light"/>
                <a:cs typeface="Calibri Light"/>
              </a:rPr>
              <a:t>Mitä kuva symboloi?</a:t>
            </a:r>
            <a:endParaRPr lang="fi-FI" dirty="0"/>
          </a:p>
        </p:txBody>
      </p:sp>
      <p:pic>
        <p:nvPicPr>
          <p:cNvPr id="4" name="Sisällön paikkamerkki 3" descr="Metsätie | Kuvia metsäteistä | Visual Finland -kuvapankki">
            <a:extLst>
              <a:ext uri="{FF2B5EF4-FFF2-40B4-BE49-F238E27FC236}">
                <a16:creationId xmlns:a16="http://schemas.microsoft.com/office/drawing/2014/main" id="{EB3FAC60-1575-6DAD-444B-0254993499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9098" y="2103279"/>
            <a:ext cx="6289929" cy="4137342"/>
          </a:xfrm>
        </p:spPr>
      </p:pic>
    </p:spTree>
    <p:extLst>
      <p:ext uri="{BB962C8B-B14F-4D97-AF65-F5344CB8AC3E}">
        <p14:creationId xmlns:p14="http://schemas.microsoft.com/office/powerpoint/2010/main" val="225070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1E188B0-19AD-8258-A28F-42539870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fi-FI" sz="4000" dirty="0">
                <a:ea typeface="Calibri Light"/>
                <a:cs typeface="Calibri Light"/>
              </a:rPr>
              <a:t>Historiallinen tilanne</a:t>
            </a:r>
            <a:endParaRPr lang="fi-FI" sz="4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33A931E-A393-2708-68B9-94E534792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z="2000">
                <a:ea typeface="Calibri"/>
                <a:cs typeface="Calibri"/>
              </a:rPr>
              <a:t>Poliittinen ilmapiiri oli kireä --&gt; Venäjä suhtautui Suomen autonomiseen asemaan tiukemmin</a:t>
            </a:r>
          </a:p>
          <a:p>
            <a:r>
              <a:rPr lang="fi-FI" sz="2000">
                <a:ea typeface="Calibri"/>
                <a:cs typeface="Calibri"/>
              </a:rPr>
              <a:t>Haluttiin protestoida taiteen avulla, mutta ei uskallettu sanoa asioita suoraan</a:t>
            </a:r>
          </a:p>
          <a:p>
            <a:r>
              <a:rPr lang="fi-FI" sz="2000">
                <a:ea typeface="Calibri"/>
                <a:cs typeface="Calibri"/>
              </a:rPr>
              <a:t>Käytettiin uudelleen ja ihailtiin romantiikan ajan aiheita: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fi-FI" sz="2000">
                <a:ea typeface="Calibri"/>
                <a:cs typeface="Calibri"/>
              </a:rPr>
              <a:t>Esim. Kalevala --&gt; 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fi-FI" dirty="0">
                <a:ea typeface="Calibri"/>
                <a:cs typeface="Calibri"/>
              </a:rPr>
              <a:t>Eino Leinon Helkavirsiä, 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fi-FI" dirty="0">
                <a:ea typeface="Calibri"/>
                <a:cs typeface="Calibri"/>
              </a:rPr>
              <a:t>Akseli Gallen-Kallelan maalaukset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fi-FI" sz="2000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fi-FI" sz="2000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fi-FI" sz="2000">
              <a:ea typeface="Calibri"/>
              <a:cs typeface="Calibri"/>
            </a:endParaRPr>
          </a:p>
          <a:p>
            <a:endParaRPr lang="fi-FI" sz="2000">
              <a:ea typeface="Calibri"/>
              <a:cs typeface="Calibri"/>
            </a:endParaRPr>
          </a:p>
        </p:txBody>
      </p:sp>
      <p:pic>
        <p:nvPicPr>
          <p:cNvPr id="4" name="Kuva 3" descr="Akseli Gallen-Kallela | Ateneumin taidemuseo">
            <a:extLst>
              <a:ext uri="{FF2B5EF4-FFF2-40B4-BE49-F238E27FC236}">
                <a16:creationId xmlns:a16="http://schemas.microsoft.com/office/drawing/2014/main" id="{1C8525E4-3B27-CE19-5A81-AB226757AA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29" r="18826" b="-2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6400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E8FD9FA-BCDB-CFDF-EC79-46CD783EC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>
            <a:normAutofit/>
          </a:bodyPr>
          <a:lstStyle/>
          <a:p>
            <a:pPr algn="ctr"/>
            <a:r>
              <a:rPr lang="fi-FI">
                <a:solidFill>
                  <a:schemeClr val="tx1">
                    <a:lumMod val="85000"/>
                    <a:lumOff val="15000"/>
                  </a:schemeClr>
                </a:solidFill>
                <a:ea typeface="Calibri Light"/>
                <a:cs typeface="Calibri Light"/>
              </a:rPr>
              <a:t>Muista heidät:</a:t>
            </a:r>
            <a:endParaRPr lang="fi-FI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Kuva 3" descr="Aino Kallas – Wikipedia">
            <a:extLst>
              <a:ext uri="{FF2B5EF4-FFF2-40B4-BE49-F238E27FC236}">
                <a16:creationId xmlns:a16="http://schemas.microsoft.com/office/drawing/2014/main" id="{D8324DC5-2C76-E561-578C-5249552D87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03" r="-1" b="-1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27C7E87-794A-6FA0-5459-7960C7B8A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966" y="2147357"/>
            <a:ext cx="3810000" cy="410104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2000">
                <a:solidFill>
                  <a:schemeClr val="tx1">
                    <a:lumMod val="85000"/>
                    <a:lumOff val="15000"/>
                  </a:schemeClr>
                </a:solidFill>
                <a:ea typeface="Calibri"/>
                <a:cs typeface="Calibri"/>
              </a:rPr>
              <a:t>Aino Kallas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fi-FI" sz="2000">
                <a:solidFill>
                  <a:schemeClr val="tx1">
                    <a:lumMod val="85000"/>
                    <a:lumOff val="15000"/>
                  </a:schemeClr>
                </a:solidFill>
                <a:ea typeface="Calibri"/>
                <a:cs typeface="Calibri"/>
              </a:rPr>
              <a:t>Sudenmorsian</a:t>
            </a:r>
          </a:p>
          <a:p>
            <a:pPr marL="457200" lvl="1" indent="0">
              <a:buNone/>
            </a:pPr>
            <a:endParaRPr lang="fi-FI" sz="200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  <a:p>
            <a:r>
              <a:rPr lang="fi-FI" sz="2000">
                <a:solidFill>
                  <a:schemeClr val="tx1">
                    <a:lumMod val="85000"/>
                    <a:lumOff val="15000"/>
                  </a:schemeClr>
                </a:solidFill>
                <a:ea typeface="Calibri"/>
                <a:cs typeface="Calibri"/>
              </a:rPr>
              <a:t>Eino Leino</a:t>
            </a:r>
            <a:endParaRPr lang="fi-FI" sz="20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fi-FI" sz="2000">
                <a:solidFill>
                  <a:schemeClr val="tx1">
                    <a:lumMod val="85000"/>
                    <a:lumOff val="15000"/>
                  </a:schemeClr>
                </a:solidFill>
                <a:ea typeface="Calibri"/>
                <a:cs typeface="Calibri"/>
              </a:rPr>
              <a:t>Helkavirsiä, Nocturne</a:t>
            </a:r>
          </a:p>
          <a:p>
            <a:pPr marL="457200" lvl="1" indent="0">
              <a:buNone/>
            </a:pPr>
            <a:endParaRPr lang="fi-FI" sz="200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</p:txBody>
      </p:sp>
      <p:pic>
        <p:nvPicPr>
          <p:cNvPr id="5" name="Kuva 4" descr="Runoruhtinas Eino Leino (1878–1926) – Reijo Heikkinen">
            <a:extLst>
              <a:ext uri="{FF2B5EF4-FFF2-40B4-BE49-F238E27FC236}">
                <a16:creationId xmlns:a16="http://schemas.microsoft.com/office/drawing/2014/main" id="{9982E2E2-71A9-E17E-1F27-0E43A6E9FB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18" r="21067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84267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4F61E33-D494-747C-E8C2-5E97A1F13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ea typeface="Calibri Light"/>
                <a:cs typeface="Calibri Light"/>
              </a:rPr>
              <a:t>Eino Leino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B81393C-87BF-DC47-5D2B-4A12685D6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ea typeface="Calibri"/>
                <a:cs typeface="Calibri"/>
                <a:hlinkClick r:id="rId2"/>
              </a:rPr>
              <a:t>https://areena.yle.fi/1-50003987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7338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D141F35-D75E-877C-06BA-E6F39D068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fi-FI" sz="4000">
                <a:ea typeface="Calibri Light"/>
                <a:cs typeface="Calibri Light"/>
              </a:rPr>
              <a:t>Symbolismi</a:t>
            </a:r>
            <a:endParaRPr lang="fi-FI" sz="40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9EC7A52-5BD7-4D95-F0E9-811F854F0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sz="2000">
                <a:ea typeface="Calibri"/>
                <a:cs typeface="Calibri"/>
              </a:rPr>
              <a:t>1800-l. Loppu ja 1900-l. Alku</a:t>
            </a:r>
          </a:p>
          <a:p>
            <a:r>
              <a:rPr lang="fi-FI" sz="2000">
                <a:ea typeface="Calibri"/>
                <a:cs typeface="Calibri"/>
              </a:rPr>
              <a:t>Kyllästyttiin realismiin ja kurjuuteen</a:t>
            </a:r>
          </a:p>
          <a:p>
            <a:r>
              <a:rPr lang="fi-FI" sz="2000">
                <a:ea typeface="Calibri"/>
                <a:cs typeface="Calibri"/>
              </a:rPr>
              <a:t>Haluttiin keskittyä ihmisen sisäiseen maailmaan</a:t>
            </a:r>
          </a:p>
          <a:p>
            <a:r>
              <a:rPr lang="fi-FI" sz="2000">
                <a:ea typeface="Calibri"/>
                <a:cs typeface="Calibri"/>
              </a:rPr>
              <a:t>Haluttiin tavoittaa pinnallisen maailman alla oleva "syvempi totuus"</a:t>
            </a:r>
          </a:p>
          <a:p>
            <a:r>
              <a:rPr lang="fi-FI" sz="2000">
                <a:ea typeface="Calibri"/>
                <a:cs typeface="Calibri"/>
              </a:rPr>
              <a:t>Asioita kuvattiin symbolein ja vertauskuvin </a:t>
            </a:r>
          </a:p>
        </p:txBody>
      </p:sp>
      <p:pic>
        <p:nvPicPr>
          <p:cNvPr id="4" name="Kuva 3" descr="Hyökkäys (maalaus) – Wikipedia">
            <a:extLst>
              <a:ext uri="{FF2B5EF4-FFF2-40B4-BE49-F238E27FC236}">
                <a16:creationId xmlns:a16="http://schemas.microsoft.com/office/drawing/2014/main" id="{94A11F64-D7DE-62D9-1712-CDFE13F7F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36" r="-1" b="-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62830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D588F3-5A29-9FC5-6EDF-42942ADE9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ea typeface="Calibri Light"/>
                <a:cs typeface="Calibri Light"/>
              </a:rPr>
              <a:t>Mitä kuva symboloi?</a:t>
            </a:r>
            <a:endParaRPr lang="fi-FI" dirty="0"/>
          </a:p>
        </p:txBody>
      </p:sp>
      <p:pic>
        <p:nvPicPr>
          <p:cNvPr id="7" name="Sisällön paikkamerkki 6" descr="Kun sydän särkyy | Voi hyvin">
            <a:extLst>
              <a:ext uri="{FF2B5EF4-FFF2-40B4-BE49-F238E27FC236}">
                <a16:creationId xmlns:a16="http://schemas.microsoft.com/office/drawing/2014/main" id="{1A3479B4-8B33-54B9-11A7-1DC64FF694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166136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9BA3F6-37A6-B003-5769-978D07D32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ea typeface="Calibri Light"/>
                <a:cs typeface="Calibri Light"/>
              </a:rPr>
              <a:t>Mitä kuva symboloi? </a:t>
            </a:r>
            <a:endParaRPr lang="fi-FI"/>
          </a:p>
        </p:txBody>
      </p:sp>
      <p:pic>
        <p:nvPicPr>
          <p:cNvPr id="4" name="Sisällön paikkamerkki 3" descr="Pääkallo pieni - Pilailupuoti">
            <a:extLst>
              <a:ext uri="{FF2B5EF4-FFF2-40B4-BE49-F238E27FC236}">
                <a16:creationId xmlns:a16="http://schemas.microsoft.com/office/drawing/2014/main" id="{92671306-C9A9-C5AB-EE7E-3E1D97618F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3064" y="1825625"/>
            <a:ext cx="3805871" cy="4351338"/>
          </a:xfrm>
        </p:spPr>
      </p:pic>
    </p:spTree>
    <p:extLst>
      <p:ext uri="{BB962C8B-B14F-4D97-AF65-F5344CB8AC3E}">
        <p14:creationId xmlns:p14="http://schemas.microsoft.com/office/powerpoint/2010/main" val="1046626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EEB8D5A-276C-9B5B-D25A-4B33FF4AE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ea typeface="Calibri Light"/>
                <a:cs typeface="Calibri Light"/>
              </a:rPr>
              <a:t>Mitä kuva symboloi?</a:t>
            </a:r>
            <a:endParaRPr lang="fi-FI" dirty="0"/>
          </a:p>
        </p:txBody>
      </p:sp>
      <p:pic>
        <p:nvPicPr>
          <p:cNvPr id="4" name="Sisällön paikkamerkki 3" descr="Joutsenen lento päättyi voimalinjaan – kulotti kuollessaan kolme hehtaaria  peltoa - MTVuutiset.fi">
            <a:extLst>
              <a:ext uri="{FF2B5EF4-FFF2-40B4-BE49-F238E27FC236}">
                <a16:creationId xmlns:a16="http://schemas.microsoft.com/office/drawing/2014/main" id="{06F536FA-F83D-3EA8-9CD4-2141CB908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631102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3D7A67-77F8-A0C3-800C-57B766020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ea typeface="Calibri Light"/>
                <a:cs typeface="Calibri Light"/>
              </a:rPr>
              <a:t>Mitä kuva symboloi?</a:t>
            </a:r>
            <a:endParaRPr lang="fi-FI" dirty="0"/>
          </a:p>
        </p:txBody>
      </p:sp>
      <p:pic>
        <p:nvPicPr>
          <p:cNvPr id="4" name="Sisällön paikkamerkki 3" descr="Juliste Punainen laskun musta joutsen kosteikko puisto, malesia - PIXERS.FI">
            <a:extLst>
              <a:ext uri="{FF2B5EF4-FFF2-40B4-BE49-F238E27FC236}">
                <a16:creationId xmlns:a16="http://schemas.microsoft.com/office/drawing/2014/main" id="{D9682664-552D-8AC2-DF39-F4F8B90AD9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7075" y="2062956"/>
            <a:ext cx="5657850" cy="3876675"/>
          </a:xfrm>
        </p:spPr>
      </p:pic>
    </p:spTree>
    <p:extLst>
      <p:ext uri="{BB962C8B-B14F-4D97-AF65-F5344CB8AC3E}">
        <p14:creationId xmlns:p14="http://schemas.microsoft.com/office/powerpoint/2010/main" val="315183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B1DACB-3824-C063-FC86-AEB25ECCD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ea typeface="Calibri Light"/>
                <a:cs typeface="Calibri Light"/>
              </a:rPr>
              <a:t>Mitä kuva symboloi?</a:t>
            </a:r>
            <a:endParaRPr lang="fi-FI" dirty="0"/>
          </a:p>
        </p:txBody>
      </p:sp>
      <p:pic>
        <p:nvPicPr>
          <p:cNvPr id="4" name="Sisällön paikkamerkki 3" descr="4 x unelmien mummonmökki - punainen tupa ja puutarha - Etuovi.com Koti">
            <a:extLst>
              <a:ext uri="{FF2B5EF4-FFF2-40B4-BE49-F238E27FC236}">
                <a16:creationId xmlns:a16="http://schemas.microsoft.com/office/drawing/2014/main" id="{5E2B75AA-3FC5-0AEC-F3DF-8D791C34B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348572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D70903-CB21-78C9-5905-C8FF866A6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ea typeface="Calibri Light"/>
                <a:cs typeface="Calibri Light"/>
              </a:rPr>
              <a:t>Mitä kuva symboloi?</a:t>
            </a:r>
            <a:endParaRPr lang="fi-FI" dirty="0"/>
          </a:p>
        </p:txBody>
      </p:sp>
      <p:pic>
        <p:nvPicPr>
          <p:cNvPr id="4" name="Sisällön paikkamerkki 3" descr="Käärme unessa: Uneksimme samoista asioista – tästä se johtuu | Anna.fi">
            <a:extLst>
              <a:ext uri="{FF2B5EF4-FFF2-40B4-BE49-F238E27FC236}">
                <a16:creationId xmlns:a16="http://schemas.microsoft.com/office/drawing/2014/main" id="{51C47EF8-F806-6295-9C45-AC48D99FB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9321" y="1825625"/>
            <a:ext cx="6853357" cy="4351338"/>
          </a:xfrm>
        </p:spPr>
      </p:pic>
    </p:spTree>
    <p:extLst>
      <p:ext uri="{BB962C8B-B14F-4D97-AF65-F5344CB8AC3E}">
        <p14:creationId xmlns:p14="http://schemas.microsoft.com/office/powerpoint/2010/main" val="1188576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915B47-C7C6-AA64-8A9A-D9179FE15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ea typeface="Calibri Light"/>
                <a:cs typeface="Calibri Light"/>
              </a:rPr>
              <a:t>Mitä kuva symboloi?</a:t>
            </a:r>
            <a:endParaRPr lang="fi-FI" dirty="0"/>
          </a:p>
        </p:txBody>
      </p:sp>
      <p:pic>
        <p:nvPicPr>
          <p:cNvPr id="4" name="Sisällön paikkamerkki 3" descr="Koirat työssä: näin moneen suomalaiskoirat pystyvät | Apu">
            <a:extLst>
              <a:ext uri="{FF2B5EF4-FFF2-40B4-BE49-F238E27FC236}">
                <a16:creationId xmlns:a16="http://schemas.microsoft.com/office/drawing/2014/main" id="{3280FB17-3D7C-3573-5C0A-A86732E16E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1700" y="1825625"/>
            <a:ext cx="6528600" cy="4351338"/>
          </a:xfrm>
        </p:spPr>
      </p:pic>
    </p:spTree>
    <p:extLst>
      <p:ext uri="{BB962C8B-B14F-4D97-AF65-F5344CB8AC3E}">
        <p14:creationId xmlns:p14="http://schemas.microsoft.com/office/powerpoint/2010/main" val="1337758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Laajakuva</PresentationFormat>
  <Paragraphs>0</Paragraphs>
  <Slides>13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4" baseType="lpstr">
      <vt:lpstr>Office-teema</vt:lpstr>
      <vt:lpstr>Symbolismi eli uusromantiikka</vt:lpstr>
      <vt:lpstr>Symbolismi</vt:lpstr>
      <vt:lpstr>Mitä kuva symboloi?</vt:lpstr>
      <vt:lpstr>Mitä kuva symboloi? </vt:lpstr>
      <vt:lpstr>Mitä kuva symboloi?</vt:lpstr>
      <vt:lpstr>Mitä kuva symboloi?</vt:lpstr>
      <vt:lpstr>Mitä kuva symboloi?</vt:lpstr>
      <vt:lpstr>Mitä kuva symboloi?</vt:lpstr>
      <vt:lpstr>Mitä kuva symboloi?</vt:lpstr>
      <vt:lpstr>Mitä kuva symboloi?</vt:lpstr>
      <vt:lpstr>Historiallinen tilanne</vt:lpstr>
      <vt:lpstr>Muista heidät:</vt:lpstr>
      <vt:lpstr>Eino Leino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lastModifiedBy/>
  <cp:revision>113</cp:revision>
  <dcterms:created xsi:type="dcterms:W3CDTF">2024-02-14T08:17:37Z</dcterms:created>
  <dcterms:modified xsi:type="dcterms:W3CDTF">2024-03-21T12:52:11Z</dcterms:modified>
</cp:coreProperties>
</file>