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handoutMasterIdLst>
    <p:handoutMasterId r:id="rId16"/>
  </p:handoutMasterIdLst>
  <p:sldIdLst>
    <p:sldId id="256" r:id="rId4"/>
    <p:sldId id="271" r:id="rId5"/>
    <p:sldId id="275" r:id="rId6"/>
    <p:sldId id="273" r:id="rId7"/>
    <p:sldId id="279" r:id="rId8"/>
    <p:sldId id="280" r:id="rId9"/>
    <p:sldId id="281" r:id="rId10"/>
    <p:sldId id="282" r:id="rId11"/>
    <p:sldId id="283" r:id="rId12"/>
    <p:sldId id="284" r:id="rId13"/>
    <p:sldId id="285" r:id="rId14"/>
    <p:sldId id="286" r:id="rId15"/>
  </p:sldIdLst>
  <p:sldSz cx="13004800" cy="9753600"/>
  <p:notesSz cx="6669088" cy="9775825"/>
  <p:defaultTextStyle>
    <a:defPPr>
      <a:defRPr lang="en-US"/>
    </a:defPPr>
    <a:lvl1pPr algn="l" rtl="0" eaLnBrk="0" fontAlgn="base" hangingPunct="0">
      <a:spcBef>
        <a:spcPct val="0"/>
      </a:spcBef>
      <a:spcAft>
        <a:spcPct val="0"/>
      </a:spcAft>
      <a:defRPr sz="4200" kern="1200">
        <a:solidFill>
          <a:srgbClr val="000000"/>
        </a:solidFill>
        <a:latin typeface="Helvetica Neue Light" charset="0"/>
        <a:ea typeface="ヒラギノ角ゴ ProN W3" charset="0"/>
        <a:cs typeface="+mn-cs"/>
        <a:sym typeface="Helvetica Neue Light" charset="0"/>
      </a:defRPr>
    </a:lvl1pPr>
    <a:lvl2pPr marL="457200" algn="l" rtl="0" eaLnBrk="0" fontAlgn="base" hangingPunct="0">
      <a:spcBef>
        <a:spcPct val="0"/>
      </a:spcBef>
      <a:spcAft>
        <a:spcPct val="0"/>
      </a:spcAft>
      <a:defRPr sz="4200" kern="1200">
        <a:solidFill>
          <a:srgbClr val="000000"/>
        </a:solidFill>
        <a:latin typeface="Helvetica Neue Light" charset="0"/>
        <a:ea typeface="ヒラギノ角ゴ ProN W3" charset="0"/>
        <a:cs typeface="+mn-cs"/>
        <a:sym typeface="Helvetica Neue Light" charset="0"/>
      </a:defRPr>
    </a:lvl2pPr>
    <a:lvl3pPr marL="914400" algn="l" rtl="0" eaLnBrk="0" fontAlgn="base" hangingPunct="0">
      <a:spcBef>
        <a:spcPct val="0"/>
      </a:spcBef>
      <a:spcAft>
        <a:spcPct val="0"/>
      </a:spcAft>
      <a:defRPr sz="4200" kern="1200">
        <a:solidFill>
          <a:srgbClr val="000000"/>
        </a:solidFill>
        <a:latin typeface="Helvetica Neue Light" charset="0"/>
        <a:ea typeface="ヒラギノ角ゴ ProN W3" charset="0"/>
        <a:cs typeface="+mn-cs"/>
        <a:sym typeface="Helvetica Neue Light" charset="0"/>
      </a:defRPr>
    </a:lvl3pPr>
    <a:lvl4pPr marL="1371600" algn="l" rtl="0" eaLnBrk="0" fontAlgn="base" hangingPunct="0">
      <a:spcBef>
        <a:spcPct val="0"/>
      </a:spcBef>
      <a:spcAft>
        <a:spcPct val="0"/>
      </a:spcAft>
      <a:defRPr sz="4200" kern="1200">
        <a:solidFill>
          <a:srgbClr val="000000"/>
        </a:solidFill>
        <a:latin typeface="Helvetica Neue Light" charset="0"/>
        <a:ea typeface="ヒラギノ角ゴ ProN W3" charset="0"/>
        <a:cs typeface="+mn-cs"/>
        <a:sym typeface="Helvetica Neue Light" charset="0"/>
      </a:defRPr>
    </a:lvl4pPr>
    <a:lvl5pPr marL="1828800" algn="l" rtl="0" eaLnBrk="0" fontAlgn="base" hangingPunct="0">
      <a:spcBef>
        <a:spcPct val="0"/>
      </a:spcBef>
      <a:spcAft>
        <a:spcPct val="0"/>
      </a:spcAft>
      <a:defRPr sz="4200" kern="1200">
        <a:solidFill>
          <a:srgbClr val="000000"/>
        </a:solidFill>
        <a:latin typeface="Helvetica Neue Light" charset="0"/>
        <a:ea typeface="ヒラギノ角ゴ ProN W3" charset="0"/>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0"/>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0"/>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0"/>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0"/>
        <a:cs typeface="+mn-cs"/>
        <a:sym typeface="Helvetica Neue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392" y="4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90838" cy="488950"/>
          </a:xfrm>
          <a:prstGeom prst="rect">
            <a:avLst/>
          </a:prstGeom>
        </p:spPr>
        <p:txBody>
          <a:bodyPr vert="horz" lIns="89904" tIns="44952" rIns="89904" bIns="44952" rtlCol="0"/>
          <a:lstStyle>
            <a:lvl1pPr algn="l" eaLnBrk="1" hangingPunct="1">
              <a:defRPr sz="1200">
                <a:ea typeface="ヒラギノ角ゴ ProN W3" charset="-128"/>
              </a:defRPr>
            </a:lvl1pPr>
          </a:lstStyle>
          <a:p>
            <a:pPr>
              <a:defRPr/>
            </a:pPr>
            <a:endParaRPr lang="fi-FI"/>
          </a:p>
        </p:txBody>
      </p:sp>
      <p:sp>
        <p:nvSpPr>
          <p:cNvPr id="3" name="Päivämäärän paikkamerkki 2"/>
          <p:cNvSpPr>
            <a:spLocks noGrp="1"/>
          </p:cNvSpPr>
          <p:nvPr>
            <p:ph type="dt" sz="quarter" idx="1"/>
          </p:nvPr>
        </p:nvSpPr>
        <p:spPr>
          <a:xfrm>
            <a:off x="3776663" y="0"/>
            <a:ext cx="2890837" cy="488950"/>
          </a:xfrm>
          <a:prstGeom prst="rect">
            <a:avLst/>
          </a:prstGeom>
        </p:spPr>
        <p:txBody>
          <a:bodyPr vert="horz" lIns="89904" tIns="44952" rIns="89904" bIns="44952" rtlCol="0"/>
          <a:lstStyle>
            <a:lvl1pPr algn="r" eaLnBrk="1" hangingPunct="1">
              <a:defRPr sz="1200">
                <a:ea typeface="ヒラギノ角ゴ ProN W3" charset="-128"/>
              </a:defRPr>
            </a:lvl1pPr>
          </a:lstStyle>
          <a:p>
            <a:pPr>
              <a:defRPr/>
            </a:pPr>
            <a:fld id="{472103D7-C55D-1042-8BA1-1D95057C94CD}" type="datetimeFigureOut">
              <a:rPr lang="fi-FI"/>
              <a:pPr>
                <a:defRPr/>
              </a:pPr>
              <a:t>24.10.2017</a:t>
            </a:fld>
            <a:endParaRPr lang="fi-FI"/>
          </a:p>
        </p:txBody>
      </p:sp>
      <p:sp>
        <p:nvSpPr>
          <p:cNvPr id="4" name="Alatunnisteen paikkamerkki 3"/>
          <p:cNvSpPr>
            <a:spLocks noGrp="1"/>
          </p:cNvSpPr>
          <p:nvPr>
            <p:ph type="ftr" sz="quarter" idx="2"/>
          </p:nvPr>
        </p:nvSpPr>
        <p:spPr>
          <a:xfrm>
            <a:off x="0" y="9285288"/>
            <a:ext cx="2890838" cy="488950"/>
          </a:xfrm>
          <a:prstGeom prst="rect">
            <a:avLst/>
          </a:prstGeom>
        </p:spPr>
        <p:txBody>
          <a:bodyPr vert="horz" lIns="89904" tIns="44952" rIns="89904" bIns="44952" rtlCol="0" anchor="b"/>
          <a:lstStyle>
            <a:lvl1pPr algn="l" eaLnBrk="1" hangingPunct="1">
              <a:defRPr sz="1200">
                <a:ea typeface="ヒラギノ角ゴ ProN W3" charset="-128"/>
              </a:defRPr>
            </a:lvl1pPr>
          </a:lstStyle>
          <a:p>
            <a:pPr>
              <a:defRPr/>
            </a:pPr>
            <a:endParaRPr lang="fi-FI"/>
          </a:p>
        </p:txBody>
      </p:sp>
      <p:sp>
        <p:nvSpPr>
          <p:cNvPr id="5" name="Dian numeron paikkamerkki 4"/>
          <p:cNvSpPr>
            <a:spLocks noGrp="1"/>
          </p:cNvSpPr>
          <p:nvPr>
            <p:ph type="sldNum" sz="quarter" idx="3"/>
          </p:nvPr>
        </p:nvSpPr>
        <p:spPr>
          <a:xfrm>
            <a:off x="3776663" y="9285288"/>
            <a:ext cx="2890837" cy="488950"/>
          </a:xfrm>
          <a:prstGeom prst="rect">
            <a:avLst/>
          </a:prstGeom>
        </p:spPr>
        <p:txBody>
          <a:bodyPr vert="horz" wrap="square" lIns="89904" tIns="44952" rIns="89904" bIns="44952" numCol="1" anchor="b" anchorCtr="0" compatLnSpc="1">
            <a:prstTxWarp prst="textNoShape">
              <a:avLst/>
            </a:prstTxWarp>
          </a:bodyPr>
          <a:lstStyle>
            <a:lvl1pPr algn="r" eaLnBrk="1" hangingPunct="1">
              <a:defRPr sz="1200">
                <a:ea typeface="ヒラギノ角ゴ ProN W3" charset="-128"/>
              </a:defRPr>
            </a:lvl1pPr>
          </a:lstStyle>
          <a:p>
            <a:pPr>
              <a:defRPr/>
            </a:pPr>
            <a:fld id="{6815CCC0-9F90-3244-9160-1F40ACA4A15E}" type="slidenum">
              <a:rPr lang="fi-FI" altLang="fi-FI"/>
              <a:pPr>
                <a:defRPr/>
              </a:pPr>
              <a:t>‹#›</a:t>
            </a:fld>
            <a:endParaRPr lang="fi-FI" altLang="fi-FI"/>
          </a:p>
        </p:txBody>
      </p:sp>
    </p:spTree>
    <p:extLst>
      <p:ext uri="{BB962C8B-B14F-4D97-AF65-F5344CB8AC3E}">
        <p14:creationId xmlns:p14="http://schemas.microsoft.com/office/powerpoint/2010/main" val="8819451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fi-FI" smtClean="0"/>
              <a:t>Click to edit Master title style</a:t>
            </a:r>
            <a:endParaRPr lang="fi-FI"/>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Click to edit Master subtitle style</a:t>
            </a:r>
            <a:endParaRPr lang="fi-FI"/>
          </a:p>
        </p:txBody>
      </p:sp>
    </p:spTree>
    <p:extLst>
      <p:ext uri="{BB962C8B-B14F-4D97-AF65-F5344CB8AC3E}">
        <p14:creationId xmlns:p14="http://schemas.microsoft.com/office/powerpoint/2010/main" val="9203910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74462476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fi-FI" smtClean="0"/>
              <a:t>Click to edit Master title style</a:t>
            </a:r>
            <a:endParaRPr lang="fi-FI"/>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6675963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fi-FI" smtClean="0"/>
              <a:t>Click to edit Master title style</a:t>
            </a:r>
            <a:endParaRPr lang="fi-FI"/>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Click to edit Master subtitle style</a:t>
            </a:r>
            <a:endParaRPr lang="fi-FI"/>
          </a:p>
        </p:txBody>
      </p:sp>
    </p:spTree>
    <p:extLst>
      <p:ext uri="{BB962C8B-B14F-4D97-AF65-F5344CB8AC3E}">
        <p14:creationId xmlns:p14="http://schemas.microsoft.com/office/powerpoint/2010/main" val="2630765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200591099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fi-FI" smtClean="0"/>
              <a:t>Click to edit Master title style</a:t>
            </a:r>
            <a:endParaRPr lang="fi-FI"/>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Click to edit Master text styles</a:t>
            </a:r>
          </a:p>
        </p:txBody>
      </p:sp>
    </p:spTree>
    <p:extLst>
      <p:ext uri="{BB962C8B-B14F-4D97-AF65-F5344CB8AC3E}">
        <p14:creationId xmlns:p14="http://schemas.microsoft.com/office/powerpoint/2010/main" val="25148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20792079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fi-FI" smtClean="0"/>
              <a:t>Click to edit Master title style</a:t>
            </a:r>
            <a:endParaRPr lang="fi-FI"/>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39396040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Tree>
    <p:extLst>
      <p:ext uri="{BB962C8B-B14F-4D97-AF65-F5344CB8AC3E}">
        <p14:creationId xmlns:p14="http://schemas.microsoft.com/office/powerpoint/2010/main" val="139338809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925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fi-FI" smtClean="0"/>
              <a:t>Click to edit Master title style</a:t>
            </a:r>
            <a:endParaRPr lang="fi-FI"/>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9361597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68711337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fi-FI" smtClean="0"/>
              <a:t>Click to edit Master title style</a:t>
            </a:r>
            <a:endParaRPr lang="fi-FI"/>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157198924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207933128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fi-FI" smtClean="0"/>
              <a:t>Click to edit Master title style</a:t>
            </a:r>
            <a:endParaRPr lang="fi-FI"/>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31953617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fi-FI" smtClean="0"/>
              <a:t>Click to edit Master title style</a:t>
            </a:r>
            <a:endParaRPr lang="fi-FI"/>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Click to edit Master subtitle style</a:t>
            </a:r>
            <a:endParaRPr lang="fi-FI"/>
          </a:p>
        </p:txBody>
      </p:sp>
    </p:spTree>
    <p:extLst>
      <p:ext uri="{BB962C8B-B14F-4D97-AF65-F5344CB8AC3E}">
        <p14:creationId xmlns:p14="http://schemas.microsoft.com/office/powerpoint/2010/main" val="38080342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66194633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fi-FI" smtClean="0"/>
              <a:t>Click to edit Master title style</a:t>
            </a:r>
            <a:endParaRPr lang="fi-FI"/>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Click to edit Master text styles</a:t>
            </a:r>
          </a:p>
        </p:txBody>
      </p:sp>
    </p:spTree>
    <p:extLst>
      <p:ext uri="{BB962C8B-B14F-4D97-AF65-F5344CB8AC3E}">
        <p14:creationId xmlns:p14="http://schemas.microsoft.com/office/powerpoint/2010/main" val="136677769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94758113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fi-FI" smtClean="0"/>
              <a:t>Click to edit Master title style</a:t>
            </a:r>
            <a:endParaRPr lang="fi-FI"/>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05033795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Tree>
    <p:extLst>
      <p:ext uri="{BB962C8B-B14F-4D97-AF65-F5344CB8AC3E}">
        <p14:creationId xmlns:p14="http://schemas.microsoft.com/office/powerpoint/2010/main" val="71434731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5244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fi-FI" smtClean="0"/>
              <a:t>Click to edit Master title style</a:t>
            </a:r>
            <a:endParaRPr lang="fi-FI"/>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Click to edit Master text styles</a:t>
            </a:r>
          </a:p>
        </p:txBody>
      </p:sp>
    </p:spTree>
    <p:extLst>
      <p:ext uri="{BB962C8B-B14F-4D97-AF65-F5344CB8AC3E}">
        <p14:creationId xmlns:p14="http://schemas.microsoft.com/office/powerpoint/2010/main" val="129497412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fi-FI" smtClean="0"/>
              <a:t>Click to edit Master title style</a:t>
            </a:r>
            <a:endParaRPr lang="fi-FI"/>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26504393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fi-FI" smtClean="0"/>
              <a:t>Click to edit Master title style</a:t>
            </a:r>
            <a:endParaRPr lang="fi-FI"/>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71233166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208447889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fi-FI" smtClean="0"/>
              <a:t>Click to edit Master title style</a:t>
            </a:r>
            <a:endParaRPr lang="fi-FI"/>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19359875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20308737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fi-FI" smtClean="0"/>
              <a:t>Click to edit Master title style</a:t>
            </a:r>
            <a:endParaRPr lang="fi-FI"/>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Tree>
    <p:extLst>
      <p:ext uri="{BB962C8B-B14F-4D97-AF65-F5344CB8AC3E}">
        <p14:creationId xmlns:p14="http://schemas.microsoft.com/office/powerpoint/2010/main" val="79071991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fi-FI" smtClean="0"/>
              <a:t>Click to edit Master title style</a:t>
            </a:r>
            <a:endParaRPr lang="fi-FI"/>
          </a:p>
        </p:txBody>
      </p:sp>
    </p:spTree>
    <p:extLst>
      <p:ext uri="{BB962C8B-B14F-4D97-AF65-F5344CB8AC3E}">
        <p14:creationId xmlns:p14="http://schemas.microsoft.com/office/powerpoint/2010/main" val="10008709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962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fi-FI" smtClean="0"/>
              <a:t>Click to edit Master title style</a:t>
            </a:r>
            <a:endParaRPr lang="fi-FI"/>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3479472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fi-FI" smtClean="0"/>
              <a:t>Click to edit Master title style</a:t>
            </a:r>
            <a:endParaRPr lang="fi-FI"/>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3518633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fi-FI">
                <a:sym typeface="Helvetica Neue" charset="0"/>
              </a:rPr>
              <a:t>Click to edit Master text styles</a:t>
            </a:r>
          </a:p>
          <a:p>
            <a:pPr lvl="1"/>
            <a:r>
              <a:rPr lang="en-US" altLang="fi-FI">
                <a:sym typeface="Helvetica Neue" charset="0"/>
              </a:rPr>
              <a:t>Second level</a:t>
            </a:r>
          </a:p>
          <a:p>
            <a:pPr lvl="2"/>
            <a:r>
              <a:rPr lang="en-US" altLang="fi-FI">
                <a:sym typeface="Helvetica Neue" charset="0"/>
              </a:rPr>
              <a:t>Third level</a:t>
            </a:r>
          </a:p>
          <a:p>
            <a:pPr lvl="3"/>
            <a:r>
              <a:rPr lang="en-US" altLang="fi-FI">
                <a:sym typeface="Helvetica Neue" charset="0"/>
              </a:rPr>
              <a:t>Fourth level</a:t>
            </a:r>
          </a:p>
          <a:p>
            <a:pPr lvl="4"/>
            <a:r>
              <a:rPr lang="en-US" altLang="fi-FI">
                <a:sym typeface="Helvetica Neue" charset="0"/>
              </a:rPr>
              <a:t>Fifth level</a:t>
            </a:r>
          </a:p>
        </p:txBody>
      </p:sp>
      <p:sp>
        <p:nvSpPr>
          <p:cNvPr id="1027" name="Line 2"/>
          <p:cNvSpPr>
            <a:spLocks noChangeShapeType="1"/>
          </p:cNvSpPr>
          <p:nvPr/>
        </p:nvSpPr>
        <p:spPr bwMode="auto">
          <a:xfrm>
            <a:off x="9066213" y="519113"/>
            <a:ext cx="0" cy="7964487"/>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8" name="Line 3"/>
          <p:cNvSpPr>
            <a:spLocks noChangeShapeType="1"/>
          </p:cNvSpPr>
          <p:nvPr/>
        </p:nvSpPr>
        <p:spPr bwMode="auto">
          <a:xfrm>
            <a:off x="9066213" y="3092450"/>
            <a:ext cx="3430587" cy="0"/>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9" name="Line 4"/>
          <p:cNvSpPr>
            <a:spLocks noChangeShapeType="1"/>
          </p:cNvSpPr>
          <p:nvPr/>
        </p:nvSpPr>
        <p:spPr bwMode="auto">
          <a:xfrm>
            <a:off x="9066213" y="5873750"/>
            <a:ext cx="3430587" cy="0"/>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a:lstStyle/>
          <a:p>
            <a:endParaRPr lang="fi-FI"/>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push dir="u"/>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fi-FI">
                <a:sym typeface="Helvetica Neue" charset="0"/>
              </a:rPr>
              <a:t>Click to edit Master text styles</a:t>
            </a:r>
          </a:p>
          <a:p>
            <a:pPr lvl="1"/>
            <a:r>
              <a:rPr lang="en-US" altLang="fi-FI">
                <a:sym typeface="Helvetica Neue" charset="0"/>
              </a:rPr>
              <a:t>Second level</a:t>
            </a:r>
          </a:p>
          <a:p>
            <a:pPr lvl="2"/>
            <a:r>
              <a:rPr lang="en-US" altLang="fi-FI">
                <a:sym typeface="Helvetica Neue" charset="0"/>
              </a:rPr>
              <a:t>Third level</a:t>
            </a:r>
          </a:p>
          <a:p>
            <a:pPr lvl="3"/>
            <a:r>
              <a:rPr lang="en-US" altLang="fi-FI">
                <a:sym typeface="Helvetica Neue" charset="0"/>
              </a:rPr>
              <a:t>Fourth level</a:t>
            </a:r>
          </a:p>
          <a:p>
            <a:pPr lvl="4"/>
            <a:r>
              <a:rPr lang="en-US" altLang="fi-FI">
                <a:sym typeface="Helvetica Neue" charset="0"/>
              </a:rPr>
              <a:t>Fifth level</a:t>
            </a:r>
          </a:p>
        </p:txBody>
      </p:sp>
      <p:sp>
        <p:nvSpPr>
          <p:cNvPr id="2051" name="Line 2"/>
          <p:cNvSpPr>
            <a:spLocks noChangeShapeType="1"/>
          </p:cNvSpPr>
          <p:nvPr/>
        </p:nvSpPr>
        <p:spPr bwMode="auto">
          <a:xfrm>
            <a:off x="647700" y="1968500"/>
            <a:ext cx="4876800" cy="0"/>
          </a:xfrm>
          <a:prstGeom prst="line">
            <a:avLst/>
          </a:prstGeom>
          <a:noFill/>
          <a:ln w="12700">
            <a:solidFill>
              <a:srgbClr val="888888"/>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052"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fi-FI">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push dir="u"/>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fi-FI">
                <a:sym typeface="Helvetica Neue" charset="0"/>
              </a:rPr>
              <a:t>Click to edit Master text styles</a:t>
            </a:r>
          </a:p>
          <a:p>
            <a:pPr lvl="1"/>
            <a:r>
              <a:rPr lang="en-US" altLang="fi-FI">
                <a:sym typeface="Helvetica Neue" charset="0"/>
              </a:rPr>
              <a:t>Second level</a:t>
            </a:r>
          </a:p>
          <a:p>
            <a:pPr lvl="2"/>
            <a:r>
              <a:rPr lang="en-US" altLang="fi-FI">
                <a:sym typeface="Helvetica Neue" charset="0"/>
              </a:rPr>
              <a:t>Third level</a:t>
            </a:r>
          </a:p>
          <a:p>
            <a:pPr lvl="3"/>
            <a:r>
              <a:rPr lang="en-US" altLang="fi-FI">
                <a:sym typeface="Helvetica Neue" charset="0"/>
              </a:rPr>
              <a:t>Fourth level</a:t>
            </a:r>
          </a:p>
          <a:p>
            <a:pPr lvl="4"/>
            <a:r>
              <a:rPr lang="en-US" altLang="fi-FI">
                <a:sym typeface="Helvetica Neue" charset="0"/>
              </a:rPr>
              <a:t>Fifth level</a:t>
            </a:r>
          </a:p>
        </p:txBody>
      </p:sp>
      <p:sp>
        <p:nvSpPr>
          <p:cNvPr id="3075" name="Line 2"/>
          <p:cNvSpPr>
            <a:spLocks noChangeShapeType="1"/>
          </p:cNvSpPr>
          <p:nvPr/>
        </p:nvSpPr>
        <p:spPr bwMode="auto">
          <a:xfrm>
            <a:off x="4430713" y="1778000"/>
            <a:ext cx="0" cy="5054600"/>
          </a:xfrm>
          <a:prstGeom prst="line">
            <a:avLst/>
          </a:prstGeom>
          <a:noFill/>
          <a:ln w="12700">
            <a:solidFill>
              <a:srgbClr val="9A9A9A"/>
            </a:solidFill>
            <a:round/>
            <a:headEnd/>
            <a:tailEnd/>
          </a:ln>
          <a:extLst>
            <a:ext uri="{909E8E84-426E-40DD-AFC4-6F175D3DCCD1}">
              <a14:hiddenFill xmlns:a14="http://schemas.microsoft.com/office/drawing/2010/main">
                <a:noFill/>
              </a14:hiddenFill>
            </a:ext>
          </a:extLst>
        </p:spPr>
        <p:txBody>
          <a:bodyPr/>
          <a:lstStyle/>
          <a:p>
            <a:endParaRPr lang="fi-F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buChar char="–"/>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buChar char="»"/>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l="732" r="18719"/>
          <a:stretch>
            <a:fillRect/>
          </a:stretch>
        </p:blipFill>
        <p:spPr bwMode="auto">
          <a:xfrm>
            <a:off x="9247188" y="3148013"/>
            <a:ext cx="3249612" cy="2665412"/>
          </a:xfrm>
          <a:prstGeom prst="rect">
            <a:avLst/>
          </a:prstGeom>
          <a:noFill/>
          <a:ln w="25400">
            <a:solidFill>
              <a:schemeClr val="tx1"/>
            </a:solidFill>
            <a:miter lim="800000"/>
            <a:headEnd/>
            <a:tailEn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r="256"/>
          <a:stretch>
            <a:fillRect/>
          </a:stretch>
        </p:blipFill>
        <p:spPr bwMode="auto">
          <a:xfrm>
            <a:off x="9247188" y="5956300"/>
            <a:ext cx="3249612" cy="2552700"/>
          </a:xfrm>
          <a:prstGeom prst="rect">
            <a:avLst/>
          </a:prstGeom>
          <a:noFill/>
          <a:ln w="25400">
            <a:solidFill>
              <a:schemeClr val="tx1"/>
            </a:solidFill>
            <a:miter lim="800000"/>
            <a:headEnd/>
            <a:tailEn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t="2907" b="40697"/>
          <a:stretch>
            <a:fillRect/>
          </a:stretch>
        </p:blipFill>
        <p:spPr bwMode="auto">
          <a:xfrm>
            <a:off x="9247188" y="555625"/>
            <a:ext cx="3249612" cy="2463800"/>
          </a:xfrm>
          <a:prstGeom prst="rect">
            <a:avLst/>
          </a:prstGeom>
          <a:noFill/>
          <a:ln w="25400">
            <a:solidFill>
              <a:schemeClr val="tx1"/>
            </a:solidFill>
            <a:miter lim="800000"/>
            <a:headEnd/>
            <a:tailEn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
        <p:nvSpPr>
          <p:cNvPr id="5125" name="Rectangle 5"/>
          <p:cNvSpPr>
            <a:spLocks noGrp="1" noChangeArrowheads="1"/>
          </p:cNvSpPr>
          <p:nvPr>
            <p:ph type="body" idx="1"/>
          </p:nvPr>
        </p:nvSpPr>
        <p:spPr>
          <a:xfrm>
            <a:off x="381720" y="1780899"/>
            <a:ext cx="8713787" cy="2941637"/>
          </a:xfrm>
        </p:spPr>
        <p:txBody>
          <a:bodyPr/>
          <a:lstStyle/>
          <a:p>
            <a:pPr marL="0" indent="0" algn="ctr" eaLnBrk="1" hangingPunct="1">
              <a:buFontTx/>
              <a:buNone/>
            </a:pPr>
            <a:r>
              <a:rPr lang="fi-FI" altLang="fi-FI" sz="5400" dirty="0" smtClean="0">
                <a:solidFill>
                  <a:schemeClr val="tx1"/>
                </a:solidFill>
              </a:rPr>
              <a:t>Oulu </a:t>
            </a:r>
            <a:r>
              <a:rPr lang="fi-FI" altLang="fi-FI" sz="5400" dirty="0" err="1" smtClean="0">
                <a:solidFill>
                  <a:schemeClr val="tx1"/>
                </a:solidFill>
              </a:rPr>
              <a:t>Teacher</a:t>
            </a:r>
            <a:r>
              <a:rPr lang="fi-FI" altLang="fi-FI" sz="5400" dirty="0" smtClean="0">
                <a:solidFill>
                  <a:schemeClr val="tx1"/>
                </a:solidFill>
              </a:rPr>
              <a:t> Training School</a:t>
            </a:r>
          </a:p>
          <a:p>
            <a:pPr marL="0" indent="0" algn="ctr" eaLnBrk="1" hangingPunct="1">
              <a:buFontTx/>
              <a:buNone/>
            </a:pPr>
            <a:r>
              <a:rPr lang="fi-FI" altLang="fi-FI" sz="5400" dirty="0" err="1" smtClean="0">
                <a:solidFill>
                  <a:schemeClr val="tx1"/>
                </a:solidFill>
                <a:latin typeface="Helvetica Neue Light" charset="0"/>
                <a:sym typeface="Helvetica Neue Light" charset="0"/>
              </a:rPr>
              <a:t>Upper</a:t>
            </a:r>
            <a:r>
              <a:rPr lang="fi-FI" altLang="fi-FI" sz="5400" dirty="0" smtClean="0">
                <a:solidFill>
                  <a:schemeClr val="tx1"/>
                </a:solidFill>
                <a:latin typeface="Helvetica Neue Light" charset="0"/>
                <a:sym typeface="Helvetica Neue Light" charset="0"/>
              </a:rPr>
              <a:t> Secondary School</a:t>
            </a:r>
          </a:p>
          <a:p>
            <a:pPr marL="0" indent="0" algn="ctr" eaLnBrk="1" hangingPunct="1">
              <a:buFontTx/>
              <a:buNone/>
            </a:pPr>
            <a:r>
              <a:rPr lang="fi-FI" altLang="fi-FI" sz="5400" dirty="0" smtClean="0">
                <a:solidFill>
                  <a:schemeClr val="tx1"/>
                </a:solidFill>
                <a:latin typeface="Helvetica Neue Light" charset="0"/>
                <a:sym typeface="Helvetica Neue Light" charset="0"/>
              </a:rPr>
              <a:t>Norssi</a:t>
            </a:r>
            <a:endParaRPr lang="en-US" altLang="fi-FI" sz="5400" dirty="0">
              <a:solidFill>
                <a:schemeClr val="tx1"/>
              </a:solidFill>
              <a:latin typeface="Helvetica Neue Light" charset="0"/>
              <a:sym typeface="Helvetica Neue Light" charset="0"/>
            </a:endParaRPr>
          </a:p>
        </p:txBody>
      </p:sp>
      <p:sp>
        <p:nvSpPr>
          <p:cNvPr id="5126" name="Rectangle 3"/>
          <p:cNvSpPr txBox="1">
            <a:spLocks noChangeArrowheads="1"/>
          </p:cNvSpPr>
          <p:nvPr/>
        </p:nvSpPr>
        <p:spPr bwMode="auto">
          <a:xfrm>
            <a:off x="1893888" y="5740400"/>
            <a:ext cx="52562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lstStyle>
            <a:lvl1pPr>
              <a:buChar char="•"/>
              <a:defRPr sz="2000">
                <a:solidFill>
                  <a:srgbClr val="727272"/>
                </a:solidFill>
                <a:latin typeface="Helvetica Neue" charset="0"/>
                <a:ea typeface="ヒラギノ角ゴ ProN W3" charset="0"/>
                <a:sym typeface="Helvetica Neue" charset="0"/>
              </a:defRPr>
            </a:lvl1pPr>
            <a:lvl2pPr marL="742950" indent="-285750">
              <a:buChar char="–"/>
              <a:defRPr sz="2000">
                <a:solidFill>
                  <a:srgbClr val="727272"/>
                </a:solidFill>
                <a:latin typeface="Helvetica Neue" charset="0"/>
                <a:ea typeface="ヒラギノ角ゴ ProN W3" charset="0"/>
                <a:sym typeface="Helvetica Neue" charset="0"/>
              </a:defRPr>
            </a:lvl2pPr>
            <a:lvl3pPr marL="1143000" indent="-228600">
              <a:buChar char="•"/>
              <a:defRPr sz="2000">
                <a:solidFill>
                  <a:srgbClr val="727272"/>
                </a:solidFill>
                <a:latin typeface="Helvetica Neue" charset="0"/>
                <a:ea typeface="ヒラギノ角ゴ ProN W3" charset="0"/>
                <a:sym typeface="Helvetica Neue" charset="0"/>
              </a:defRPr>
            </a:lvl3pPr>
            <a:lvl4pPr marL="1600200" indent="-228600">
              <a:buChar char="–"/>
              <a:defRPr sz="2000">
                <a:solidFill>
                  <a:srgbClr val="727272"/>
                </a:solidFill>
                <a:latin typeface="Helvetica Neue" charset="0"/>
                <a:ea typeface="ヒラギノ角ゴ ProN W3" charset="0"/>
                <a:sym typeface="Helvetica Neue" charset="0"/>
              </a:defRPr>
            </a:lvl4pPr>
            <a:lvl5pPr marL="2057400" indent="-228600">
              <a:buChar char="»"/>
              <a:defRPr sz="2000">
                <a:solidFill>
                  <a:srgbClr val="727272"/>
                </a:solidFill>
                <a:latin typeface="Helvetica Neue" charset="0"/>
                <a:ea typeface="ヒラギノ角ゴ ProN W3" charset="0"/>
                <a:sym typeface="Helvetica Neue" charset="0"/>
              </a:defRPr>
            </a:lvl5pPr>
            <a:lvl6pPr marL="2514600" indent="-228600" eaLnBrk="0" fontAlgn="base" hangingPunct="0">
              <a:spcBef>
                <a:spcPct val="0"/>
              </a:spcBef>
              <a:spcAft>
                <a:spcPct val="0"/>
              </a:spcAft>
              <a:buChar char="»"/>
              <a:defRPr sz="2000">
                <a:solidFill>
                  <a:srgbClr val="727272"/>
                </a:solidFill>
                <a:latin typeface="Helvetica Neue" charset="0"/>
                <a:ea typeface="ヒラギノ角ゴ ProN W3" charset="0"/>
                <a:sym typeface="Helvetica Neue" charset="0"/>
              </a:defRPr>
            </a:lvl6pPr>
            <a:lvl7pPr marL="2971800" indent="-228600" eaLnBrk="0" fontAlgn="base" hangingPunct="0">
              <a:spcBef>
                <a:spcPct val="0"/>
              </a:spcBef>
              <a:spcAft>
                <a:spcPct val="0"/>
              </a:spcAft>
              <a:buChar char="»"/>
              <a:defRPr sz="2000">
                <a:solidFill>
                  <a:srgbClr val="727272"/>
                </a:solidFill>
                <a:latin typeface="Helvetica Neue" charset="0"/>
                <a:ea typeface="ヒラギノ角ゴ ProN W3" charset="0"/>
                <a:sym typeface="Helvetica Neue" charset="0"/>
              </a:defRPr>
            </a:lvl7pPr>
            <a:lvl8pPr marL="3429000" indent="-228600" eaLnBrk="0" fontAlgn="base" hangingPunct="0">
              <a:spcBef>
                <a:spcPct val="0"/>
              </a:spcBef>
              <a:spcAft>
                <a:spcPct val="0"/>
              </a:spcAft>
              <a:buChar char="»"/>
              <a:defRPr sz="2000">
                <a:solidFill>
                  <a:srgbClr val="727272"/>
                </a:solidFill>
                <a:latin typeface="Helvetica Neue" charset="0"/>
                <a:ea typeface="ヒラギノ角ゴ ProN W3" charset="0"/>
                <a:sym typeface="Helvetica Neue" charset="0"/>
              </a:defRPr>
            </a:lvl8pPr>
            <a:lvl9pPr marL="3886200" indent="-228600" eaLnBrk="0" fontAlgn="base" hangingPunct="0">
              <a:spcBef>
                <a:spcPct val="0"/>
              </a:spcBef>
              <a:spcAft>
                <a:spcPct val="0"/>
              </a:spcAft>
              <a:buChar char="»"/>
              <a:defRPr sz="2000">
                <a:solidFill>
                  <a:srgbClr val="727272"/>
                </a:solidFill>
                <a:latin typeface="Helvetica Neue" charset="0"/>
                <a:ea typeface="ヒラギノ角ゴ ProN W3" charset="0"/>
                <a:sym typeface="Helvetica Neue" charset="0"/>
              </a:defRPr>
            </a:lvl9pPr>
          </a:lstStyle>
          <a:p>
            <a:pPr algn="ctr" eaLnBrk="1" hangingPunct="1">
              <a:buFontTx/>
              <a:buNone/>
            </a:pPr>
            <a:endParaRPr lang="fi-FI" altLang="fi-FI" sz="2400" dirty="0" smtClean="0"/>
          </a:p>
          <a:p>
            <a:pPr algn="ctr" eaLnBrk="1" hangingPunct="1">
              <a:buFontTx/>
              <a:buNone/>
            </a:pPr>
            <a:r>
              <a:rPr lang="fi-FI" altLang="fi-FI" sz="2400" dirty="0" err="1" smtClean="0"/>
              <a:t>Principal</a:t>
            </a:r>
            <a:r>
              <a:rPr lang="fi-FI" altLang="fi-FI" sz="2400" dirty="0" smtClean="0"/>
              <a:t> </a:t>
            </a:r>
            <a:r>
              <a:rPr lang="fi-FI" altLang="fi-FI" sz="2400" dirty="0"/>
              <a:t>Eija </a:t>
            </a:r>
            <a:r>
              <a:rPr lang="fi-FI" altLang="fi-FI" sz="2400" dirty="0" smtClean="0"/>
              <a:t>Kumpulainen</a:t>
            </a:r>
          </a:p>
          <a:p>
            <a:pPr algn="ctr" eaLnBrk="1" hangingPunct="1">
              <a:buFontTx/>
              <a:buNone/>
            </a:pPr>
            <a:r>
              <a:rPr lang="fi-FI" altLang="fi-FI" sz="2400" dirty="0" smtClean="0"/>
              <a:t>22.11.2016</a:t>
            </a:r>
            <a:endParaRPr lang="fi-FI" altLang="fi-FI"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9925" y="628650"/>
            <a:ext cx="11861800" cy="1584325"/>
          </a:xfrm>
        </p:spPr>
        <p:txBody>
          <a:bodyPr/>
          <a:lstStyle/>
          <a:p>
            <a:r>
              <a:rPr lang="en-US" altLang="fi-FI" b="1" smtClean="0">
                <a:latin typeface="Cambria" panose="02040503050406030204" pitchFamily="18" charset="0"/>
              </a:rPr>
              <a:t>THE TESTS</a:t>
            </a:r>
            <a:r>
              <a:rPr lang="fi-FI" altLang="fi-FI" smtClean="0"/>
              <a:t/>
            </a:r>
            <a:br>
              <a:rPr lang="fi-FI" altLang="fi-FI" smtClean="0"/>
            </a:br>
            <a:endParaRPr lang="fi-FI" altLang="fi-FI" smtClean="0"/>
          </a:p>
        </p:txBody>
      </p:sp>
      <p:sp>
        <p:nvSpPr>
          <p:cNvPr id="3" name="Content Placeholder 2"/>
          <p:cNvSpPr>
            <a:spLocks noGrp="1"/>
          </p:cNvSpPr>
          <p:nvPr>
            <p:ph idx="1"/>
          </p:nvPr>
        </p:nvSpPr>
        <p:spPr>
          <a:xfrm>
            <a:off x="571499" y="2324100"/>
            <a:ext cx="11960225" cy="6565900"/>
          </a:xfrm>
        </p:spPr>
        <p:txBody>
          <a:bodyPr/>
          <a:lstStyle/>
          <a:p>
            <a:pPr>
              <a:spcBef>
                <a:spcPts val="600"/>
              </a:spcBef>
              <a:defRPr/>
            </a:pPr>
            <a:r>
              <a:rPr lang="en-US" sz="2000" dirty="0" smtClean="0">
                <a:solidFill>
                  <a:schemeClr val="tx1"/>
                </a:solidFill>
              </a:rPr>
              <a:t>The </a:t>
            </a:r>
            <a:r>
              <a:rPr lang="en-US" sz="2000" dirty="0">
                <a:solidFill>
                  <a:schemeClr val="tx1"/>
                </a:solidFill>
              </a:rPr>
              <a:t>examination consists of at least four </a:t>
            </a:r>
            <a:r>
              <a:rPr lang="en-US" sz="2000" dirty="0" smtClean="0">
                <a:solidFill>
                  <a:schemeClr val="tx1"/>
                </a:solidFill>
              </a:rPr>
              <a:t>tests.</a:t>
            </a:r>
          </a:p>
          <a:p>
            <a:pPr marL="0" indent="0">
              <a:spcBef>
                <a:spcPts val="600"/>
              </a:spcBef>
              <a:buFontTx/>
              <a:buNone/>
              <a:defRPr/>
            </a:pPr>
            <a:endParaRPr lang="en-US" sz="2000" dirty="0" smtClean="0">
              <a:solidFill>
                <a:schemeClr val="tx1"/>
              </a:solidFill>
            </a:endParaRPr>
          </a:p>
          <a:p>
            <a:pPr>
              <a:spcBef>
                <a:spcPts val="600"/>
              </a:spcBef>
              <a:defRPr/>
            </a:pPr>
            <a:r>
              <a:rPr lang="en-US" sz="2000" dirty="0" smtClean="0">
                <a:solidFill>
                  <a:schemeClr val="tx1"/>
                </a:solidFill>
              </a:rPr>
              <a:t>The </a:t>
            </a:r>
            <a:r>
              <a:rPr lang="en-US" sz="2000" dirty="0">
                <a:solidFill>
                  <a:schemeClr val="tx1"/>
                </a:solidFill>
              </a:rPr>
              <a:t>test in the candidate´s mother </a:t>
            </a:r>
            <a:r>
              <a:rPr lang="en-US" sz="2000" dirty="0" smtClean="0">
                <a:solidFill>
                  <a:schemeClr val="tx1"/>
                </a:solidFill>
              </a:rPr>
              <a:t>tongue </a:t>
            </a:r>
            <a:r>
              <a:rPr lang="en-US" sz="2000" dirty="0">
                <a:solidFill>
                  <a:schemeClr val="tx1"/>
                </a:solidFill>
              </a:rPr>
              <a:t>is compulsory for all candidates</a:t>
            </a:r>
            <a:r>
              <a:rPr lang="en-US" sz="2000" dirty="0" smtClean="0">
                <a:solidFill>
                  <a:schemeClr val="tx1"/>
                </a:solidFill>
              </a:rPr>
              <a:t>.</a:t>
            </a:r>
          </a:p>
          <a:p>
            <a:pPr marL="0" indent="0">
              <a:spcBef>
                <a:spcPts val="600"/>
              </a:spcBef>
              <a:buFontTx/>
              <a:buNone/>
              <a:defRPr/>
            </a:pPr>
            <a:endParaRPr lang="en-US" sz="2000" dirty="0" smtClean="0">
              <a:solidFill>
                <a:schemeClr val="tx1"/>
              </a:solidFill>
            </a:endParaRPr>
          </a:p>
          <a:p>
            <a:pPr>
              <a:spcBef>
                <a:spcPts val="600"/>
              </a:spcBef>
              <a:defRPr/>
            </a:pPr>
            <a:r>
              <a:rPr lang="en-US" sz="2000" dirty="0" smtClean="0">
                <a:solidFill>
                  <a:schemeClr val="tx1"/>
                </a:solidFill>
              </a:rPr>
              <a:t> </a:t>
            </a:r>
            <a:r>
              <a:rPr lang="en-US" sz="2000" dirty="0">
                <a:solidFill>
                  <a:schemeClr val="tx1"/>
                </a:solidFill>
              </a:rPr>
              <a:t>The candidate then chooses three other compulsory tests from among the following four tests: the test in the second national language, a foreign language test, the mathematics test, and one test in the general studies battery of tests (sciences and humanities). </a:t>
            </a:r>
            <a:endParaRPr lang="en-US" sz="2000" dirty="0" smtClean="0">
              <a:solidFill>
                <a:schemeClr val="tx1"/>
              </a:solidFill>
            </a:endParaRPr>
          </a:p>
          <a:p>
            <a:pPr marL="0" indent="0">
              <a:spcBef>
                <a:spcPts val="600"/>
              </a:spcBef>
              <a:buFontTx/>
              <a:buNone/>
              <a:defRPr/>
            </a:pPr>
            <a:endParaRPr lang="en-US" sz="2000" dirty="0" smtClean="0">
              <a:solidFill>
                <a:schemeClr val="tx1"/>
              </a:solidFill>
            </a:endParaRPr>
          </a:p>
          <a:p>
            <a:pPr>
              <a:spcBef>
                <a:spcPts val="600"/>
              </a:spcBef>
              <a:defRPr/>
            </a:pPr>
            <a:r>
              <a:rPr lang="en-US" sz="2000" dirty="0" smtClean="0">
                <a:solidFill>
                  <a:schemeClr val="tx1"/>
                </a:solidFill>
              </a:rPr>
              <a:t>As </a:t>
            </a:r>
            <a:r>
              <a:rPr lang="en-US" sz="2000" dirty="0">
                <a:solidFill>
                  <a:schemeClr val="tx1"/>
                </a:solidFill>
              </a:rPr>
              <a:t>part of his or her examination, the candidate may additionally include one or more optional tests</a:t>
            </a:r>
            <a:r>
              <a:rPr lang="en-US" sz="2000" dirty="0" smtClean="0">
                <a:solidFill>
                  <a:schemeClr val="tx1"/>
                </a:solidFill>
              </a:rPr>
              <a:t>.</a:t>
            </a:r>
          </a:p>
          <a:p>
            <a:pPr>
              <a:spcBef>
                <a:spcPts val="600"/>
              </a:spcBef>
              <a:defRPr/>
            </a:pPr>
            <a:endParaRPr lang="fi-FI" sz="2000" dirty="0">
              <a:solidFill>
                <a:schemeClr val="tx1"/>
              </a:solidFill>
            </a:endParaRPr>
          </a:p>
          <a:p>
            <a:pPr>
              <a:spcBef>
                <a:spcPts val="600"/>
              </a:spcBef>
              <a:defRPr/>
            </a:pPr>
            <a:r>
              <a:rPr lang="en-US" sz="2000" dirty="0">
                <a:solidFill>
                  <a:schemeClr val="tx1"/>
                </a:solidFill>
              </a:rPr>
              <a:t>The headmaster of the upper secondary school will check to see whether the candidate fulfils the requirements laid down concerning participation in the examination and in the tests that are part of it.</a:t>
            </a:r>
            <a:endParaRPr lang="fi-FI" sz="2000" dirty="0">
              <a:solidFill>
                <a:schemeClr val="tx1"/>
              </a:solidFill>
            </a:endParaRPr>
          </a:p>
          <a:p>
            <a:pPr>
              <a:defRPr/>
            </a:pPr>
            <a:endParaRPr lang="fi-FI" sz="2000" dirty="0"/>
          </a:p>
        </p:txBody>
      </p:sp>
    </p:spTree>
    <p:extLst>
      <p:ext uri="{BB962C8B-B14F-4D97-AF65-F5344CB8AC3E}">
        <p14:creationId xmlns:p14="http://schemas.microsoft.com/office/powerpoint/2010/main" val="38082819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8488" y="555625"/>
            <a:ext cx="11861800" cy="1800225"/>
          </a:xfrm>
        </p:spPr>
        <p:txBody>
          <a:bodyPr/>
          <a:lstStyle/>
          <a:p>
            <a:r>
              <a:rPr lang="en-US" altLang="fi-FI" b="1" dirty="0" smtClean="0">
                <a:latin typeface="+mn-lt"/>
              </a:rPr>
              <a:t>THE LEVELS OF THE TESTS</a:t>
            </a:r>
            <a:r>
              <a:rPr lang="fi-FI" altLang="fi-FI" dirty="0" smtClean="0">
                <a:latin typeface="+mn-lt"/>
              </a:rPr>
              <a:t/>
            </a:r>
            <a:br>
              <a:rPr lang="fi-FI" altLang="fi-FI" dirty="0" smtClean="0">
                <a:latin typeface="+mn-lt"/>
              </a:rPr>
            </a:br>
            <a:endParaRPr lang="fi-FI" altLang="fi-FI" dirty="0" smtClean="0">
              <a:latin typeface="+mn-lt"/>
            </a:endParaRPr>
          </a:p>
        </p:txBody>
      </p:sp>
      <p:sp>
        <p:nvSpPr>
          <p:cNvPr id="9219" name="Content Placeholder 2"/>
          <p:cNvSpPr>
            <a:spLocks noGrp="1"/>
          </p:cNvSpPr>
          <p:nvPr>
            <p:ph idx="1"/>
          </p:nvPr>
        </p:nvSpPr>
        <p:spPr bwMode="auto">
          <a:xfrm>
            <a:off x="650875" y="2355850"/>
            <a:ext cx="11703050" cy="635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ts val="0"/>
              </a:spcBef>
              <a:spcAft>
                <a:spcPts val="600"/>
              </a:spcAft>
            </a:pPr>
            <a:r>
              <a:rPr lang="en-US" altLang="fi-FI" sz="2400" dirty="0" smtClean="0">
                <a:solidFill>
                  <a:schemeClr val="tx1"/>
                </a:solidFill>
                <a:latin typeface="+mj-lt"/>
              </a:rPr>
              <a:t>Tests are arranged at two different levels of difficulty in mathematics, the second national language and foreign languages. </a:t>
            </a:r>
          </a:p>
          <a:p>
            <a:pPr>
              <a:spcBef>
                <a:spcPts val="0"/>
              </a:spcBef>
              <a:spcAft>
                <a:spcPts val="600"/>
              </a:spcAft>
            </a:pPr>
            <a:endParaRPr lang="en-US" altLang="fi-FI" sz="2400" dirty="0" smtClean="0">
              <a:solidFill>
                <a:schemeClr val="tx1"/>
              </a:solidFill>
              <a:latin typeface="+mj-lt"/>
            </a:endParaRPr>
          </a:p>
          <a:p>
            <a:pPr>
              <a:spcBef>
                <a:spcPts val="0"/>
              </a:spcBef>
              <a:spcAft>
                <a:spcPts val="600"/>
              </a:spcAft>
            </a:pPr>
            <a:r>
              <a:rPr lang="en-US" altLang="fi-FI" sz="2400" dirty="0" smtClean="0">
                <a:solidFill>
                  <a:schemeClr val="tx1"/>
                </a:solidFill>
                <a:latin typeface="+mj-lt"/>
              </a:rPr>
              <a:t>The levels in mathematics and foreign languages are the advanced course  (level A) and the basic course (level B) , and in the second national language the advanced course and the intermediate course. </a:t>
            </a:r>
          </a:p>
          <a:p>
            <a:pPr>
              <a:spcBef>
                <a:spcPts val="0"/>
              </a:spcBef>
              <a:spcAft>
                <a:spcPts val="600"/>
              </a:spcAft>
            </a:pPr>
            <a:endParaRPr lang="en-US" altLang="fi-FI" sz="2400" dirty="0" smtClean="0">
              <a:solidFill>
                <a:schemeClr val="tx1"/>
              </a:solidFill>
              <a:latin typeface="+mj-lt"/>
            </a:endParaRPr>
          </a:p>
          <a:p>
            <a:pPr>
              <a:spcBef>
                <a:spcPts val="0"/>
              </a:spcBef>
              <a:spcAft>
                <a:spcPts val="600"/>
              </a:spcAft>
            </a:pPr>
            <a:r>
              <a:rPr lang="en-US" altLang="fi-FI" sz="2400" dirty="0" smtClean="0">
                <a:solidFill>
                  <a:schemeClr val="tx1"/>
                </a:solidFill>
                <a:latin typeface="+mj-lt"/>
              </a:rPr>
              <a:t>The candidate may choose which level of each of the above-mentioned subjects he or she takes, regardless of his or her studies at the upper secondary school. </a:t>
            </a:r>
          </a:p>
          <a:p>
            <a:pPr>
              <a:spcBef>
                <a:spcPts val="0"/>
              </a:spcBef>
              <a:spcAft>
                <a:spcPts val="600"/>
              </a:spcAft>
            </a:pPr>
            <a:endParaRPr lang="en-US" altLang="fi-FI" sz="2400" dirty="0" smtClean="0">
              <a:solidFill>
                <a:schemeClr val="tx1"/>
              </a:solidFill>
              <a:latin typeface="+mj-lt"/>
            </a:endParaRPr>
          </a:p>
          <a:p>
            <a:pPr>
              <a:spcBef>
                <a:spcPts val="0"/>
              </a:spcBef>
              <a:spcAft>
                <a:spcPts val="600"/>
              </a:spcAft>
            </a:pPr>
            <a:r>
              <a:rPr lang="en-US" altLang="fi-FI" sz="2400" dirty="0" smtClean="0">
                <a:solidFill>
                  <a:schemeClr val="tx1"/>
                </a:solidFill>
                <a:latin typeface="+mj-lt"/>
              </a:rPr>
              <a:t>The candidate must take a test based on the advanced course in at least one compulsory test. </a:t>
            </a:r>
          </a:p>
          <a:p>
            <a:pPr>
              <a:spcBef>
                <a:spcPts val="0"/>
              </a:spcBef>
              <a:spcAft>
                <a:spcPts val="600"/>
              </a:spcAft>
            </a:pPr>
            <a:endParaRPr lang="en-US" altLang="fi-FI" sz="2400" dirty="0" smtClean="0">
              <a:solidFill>
                <a:schemeClr val="tx1"/>
              </a:solidFill>
              <a:latin typeface="+mj-lt"/>
            </a:endParaRPr>
          </a:p>
          <a:p>
            <a:pPr>
              <a:spcBef>
                <a:spcPts val="0"/>
              </a:spcBef>
              <a:spcAft>
                <a:spcPts val="600"/>
              </a:spcAft>
            </a:pPr>
            <a:r>
              <a:rPr lang="en-US" altLang="fi-FI" sz="2400" dirty="0" smtClean="0">
                <a:solidFill>
                  <a:schemeClr val="tx1"/>
                </a:solidFill>
                <a:latin typeface="+mj-lt"/>
              </a:rPr>
              <a:t>The candidate may take only one test in the same subject on the examination.</a:t>
            </a:r>
            <a:endParaRPr lang="fi-FI" altLang="fi-FI" sz="2400" dirty="0" smtClean="0">
              <a:solidFill>
                <a:schemeClr val="tx1"/>
              </a:solidFill>
              <a:latin typeface="+mj-lt"/>
            </a:endParaRPr>
          </a:p>
          <a:p>
            <a:pPr>
              <a:spcBef>
                <a:spcPts val="0"/>
              </a:spcBef>
              <a:spcAft>
                <a:spcPts val="600"/>
              </a:spcAft>
            </a:pPr>
            <a:endParaRPr lang="fi-FI" altLang="fi-FI" dirty="0" smtClean="0"/>
          </a:p>
        </p:txBody>
      </p:sp>
    </p:spTree>
    <p:extLst>
      <p:ext uri="{BB962C8B-B14F-4D97-AF65-F5344CB8AC3E}">
        <p14:creationId xmlns:p14="http://schemas.microsoft.com/office/powerpoint/2010/main" val="89484115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8488" y="339725"/>
            <a:ext cx="11861800" cy="1657350"/>
          </a:xfrm>
        </p:spPr>
        <p:txBody>
          <a:bodyPr/>
          <a:lstStyle/>
          <a:p>
            <a:r>
              <a:rPr lang="fi-FI" altLang="fi-FI" dirty="0" smtClean="0">
                <a:latin typeface="+mn-lt"/>
              </a:rPr>
              <a:t>DESCRIPTION OF THE TESTS</a:t>
            </a:r>
          </a:p>
        </p:txBody>
      </p:sp>
      <p:sp>
        <p:nvSpPr>
          <p:cNvPr id="3" name="Content Placeholder 2"/>
          <p:cNvSpPr>
            <a:spLocks noGrp="1"/>
          </p:cNvSpPr>
          <p:nvPr>
            <p:ph idx="1"/>
          </p:nvPr>
        </p:nvSpPr>
        <p:spPr>
          <a:xfrm>
            <a:off x="633016" y="2356520"/>
            <a:ext cx="11953875" cy="7200900"/>
          </a:xfrm>
        </p:spPr>
        <p:txBody>
          <a:bodyPr/>
          <a:lstStyle/>
          <a:p>
            <a:pPr>
              <a:spcBef>
                <a:spcPts val="0"/>
              </a:spcBef>
              <a:spcAft>
                <a:spcPts val="600"/>
              </a:spcAft>
              <a:defRPr/>
            </a:pPr>
            <a:r>
              <a:rPr lang="en-US" sz="2000" dirty="0" smtClean="0">
                <a:solidFill>
                  <a:schemeClr val="tx1"/>
                </a:solidFill>
                <a:latin typeface="+mj-lt"/>
              </a:rPr>
              <a:t>The </a:t>
            </a:r>
            <a:r>
              <a:rPr lang="en-US" sz="2000" dirty="0">
                <a:solidFill>
                  <a:schemeClr val="tx1"/>
                </a:solidFill>
                <a:latin typeface="+mj-lt"/>
              </a:rPr>
              <a:t>mother tongue test </a:t>
            </a:r>
            <a:r>
              <a:rPr lang="en-US" sz="2000" dirty="0" smtClean="0">
                <a:solidFill>
                  <a:schemeClr val="tx1"/>
                </a:solidFill>
                <a:latin typeface="+mj-lt"/>
              </a:rPr>
              <a:t>have </a:t>
            </a:r>
            <a:r>
              <a:rPr lang="en-US" sz="2000" dirty="0">
                <a:solidFill>
                  <a:schemeClr val="tx1"/>
                </a:solidFill>
                <a:latin typeface="+mj-lt"/>
              </a:rPr>
              <a:t>two parts: a textual skills section and an essay. In the textual skills test the candidate's analytical skills and linguistic expression are measured. The essay focuses on the candidate's general level of education, development of thinking, linguistic expression and coherency. </a:t>
            </a:r>
            <a:endParaRPr lang="en-US" sz="2000" dirty="0" smtClean="0">
              <a:solidFill>
                <a:schemeClr val="tx1"/>
              </a:solidFill>
              <a:latin typeface="+mj-lt"/>
            </a:endParaRPr>
          </a:p>
          <a:p>
            <a:pPr marL="0" indent="0">
              <a:spcBef>
                <a:spcPts val="0"/>
              </a:spcBef>
              <a:spcAft>
                <a:spcPts val="600"/>
              </a:spcAft>
              <a:buFontTx/>
              <a:buNone/>
              <a:defRPr/>
            </a:pPr>
            <a:endParaRPr lang="en-US" sz="2000" dirty="0" smtClean="0">
              <a:solidFill>
                <a:schemeClr val="tx1"/>
              </a:solidFill>
              <a:latin typeface="+mj-lt"/>
            </a:endParaRPr>
          </a:p>
          <a:p>
            <a:pPr>
              <a:spcBef>
                <a:spcPts val="0"/>
              </a:spcBef>
              <a:spcAft>
                <a:spcPts val="600"/>
              </a:spcAft>
              <a:defRPr/>
            </a:pPr>
            <a:r>
              <a:rPr lang="en-US" sz="2000" dirty="0" smtClean="0">
                <a:solidFill>
                  <a:schemeClr val="tx1"/>
                </a:solidFill>
                <a:latin typeface="+mj-lt"/>
              </a:rPr>
              <a:t>The </a:t>
            </a:r>
            <a:r>
              <a:rPr lang="en-US" sz="2000" dirty="0">
                <a:solidFill>
                  <a:schemeClr val="tx1"/>
                </a:solidFill>
                <a:latin typeface="+mj-lt"/>
              </a:rPr>
              <a:t>second national language tests and the foreign language tests include sections for listening and reading comprehension and sections demonstrating the candidate's skill in written production in the language in question. </a:t>
            </a:r>
            <a:endParaRPr lang="en-US" sz="2000" dirty="0" smtClean="0">
              <a:solidFill>
                <a:schemeClr val="tx1"/>
              </a:solidFill>
              <a:latin typeface="+mj-lt"/>
            </a:endParaRPr>
          </a:p>
          <a:p>
            <a:pPr marL="0" indent="0">
              <a:spcBef>
                <a:spcPts val="0"/>
              </a:spcBef>
              <a:spcAft>
                <a:spcPts val="600"/>
              </a:spcAft>
              <a:buFontTx/>
              <a:buNone/>
              <a:defRPr/>
            </a:pPr>
            <a:endParaRPr lang="en-US" sz="2000" dirty="0" smtClean="0">
              <a:solidFill>
                <a:schemeClr val="tx1"/>
              </a:solidFill>
              <a:latin typeface="+mj-lt"/>
            </a:endParaRPr>
          </a:p>
          <a:p>
            <a:pPr>
              <a:spcBef>
                <a:spcPts val="0"/>
              </a:spcBef>
              <a:spcAft>
                <a:spcPts val="600"/>
              </a:spcAft>
              <a:defRPr/>
            </a:pPr>
            <a:r>
              <a:rPr lang="en-US" sz="2000" dirty="0" smtClean="0">
                <a:solidFill>
                  <a:schemeClr val="tx1"/>
                </a:solidFill>
                <a:latin typeface="+mj-lt"/>
              </a:rPr>
              <a:t>In </a:t>
            </a:r>
            <a:r>
              <a:rPr lang="en-US" sz="2000" dirty="0">
                <a:solidFill>
                  <a:schemeClr val="tx1"/>
                </a:solidFill>
                <a:latin typeface="+mj-lt"/>
              </a:rPr>
              <a:t>the mathematics test the candidate must complete ten questions. The candidate is allowed to use calculators and books of tables that have been approved by the Board as aids.</a:t>
            </a:r>
            <a:endParaRPr lang="fi-FI" sz="2000" dirty="0">
              <a:solidFill>
                <a:schemeClr val="tx1"/>
              </a:solidFill>
              <a:latin typeface="+mj-lt"/>
            </a:endParaRPr>
          </a:p>
          <a:p>
            <a:pPr>
              <a:spcBef>
                <a:spcPts val="0"/>
              </a:spcBef>
              <a:spcAft>
                <a:spcPts val="600"/>
              </a:spcAft>
              <a:defRPr/>
            </a:pPr>
            <a:endParaRPr lang="fi-FI" sz="2000" dirty="0">
              <a:solidFill>
                <a:schemeClr val="tx1"/>
              </a:solidFill>
              <a:latin typeface="+mj-lt"/>
            </a:endParaRPr>
          </a:p>
          <a:p>
            <a:pPr>
              <a:spcBef>
                <a:spcPts val="0"/>
              </a:spcBef>
              <a:spcAft>
                <a:spcPts val="600"/>
              </a:spcAft>
              <a:defRPr/>
            </a:pPr>
            <a:r>
              <a:rPr lang="en-US" sz="2000" dirty="0">
                <a:solidFill>
                  <a:schemeClr val="tx1"/>
                </a:solidFill>
                <a:latin typeface="+mj-lt"/>
              </a:rPr>
              <a:t>The general studies battery includes tests in Evangelical Lutheran religion, Orthodox religion, ethics, philosophy, psychology, history, social studies, physics, chemistry, biology, geography and health education. Furthermore, the tests incorporate questions which cross the boundaries of these disciplines. Depending on the test in question, the candidate answers six or eight test items.</a:t>
            </a:r>
            <a:endParaRPr lang="fi-FI" sz="2000" dirty="0">
              <a:solidFill>
                <a:schemeClr val="tx1"/>
              </a:solidFill>
              <a:latin typeface="+mj-lt"/>
            </a:endParaRPr>
          </a:p>
          <a:p>
            <a:pPr>
              <a:spcBef>
                <a:spcPts val="0"/>
              </a:spcBef>
              <a:spcAft>
                <a:spcPts val="600"/>
              </a:spcAft>
              <a:defRPr/>
            </a:pPr>
            <a:endParaRPr lang="fi-FI" dirty="0"/>
          </a:p>
        </p:txBody>
      </p:sp>
    </p:spTree>
    <p:extLst>
      <p:ext uri="{BB962C8B-B14F-4D97-AF65-F5344CB8AC3E}">
        <p14:creationId xmlns:p14="http://schemas.microsoft.com/office/powerpoint/2010/main" val="14745947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69752" y="2140496"/>
            <a:ext cx="8124825" cy="6400800"/>
          </a:xfrm>
        </p:spPr>
        <p:txBody>
          <a:bodyPr/>
          <a:lstStyle/>
          <a:p>
            <a:pPr eaLnBrk="1" hangingPunct="1">
              <a:defRPr/>
            </a:pPr>
            <a:r>
              <a:rPr lang="fi-FI" sz="3600" dirty="0" smtClean="0">
                <a:solidFill>
                  <a:schemeClr val="tx1"/>
                </a:solidFill>
              </a:rPr>
              <a:t>245 </a:t>
            </a:r>
            <a:r>
              <a:rPr lang="fi-FI" sz="3600" dirty="0" err="1" smtClean="0">
                <a:solidFill>
                  <a:schemeClr val="tx1"/>
                </a:solidFill>
              </a:rPr>
              <a:t>students</a:t>
            </a:r>
            <a:endParaRPr lang="fi-FI" sz="3600" dirty="0" smtClean="0">
              <a:solidFill>
                <a:schemeClr val="tx1"/>
              </a:solidFill>
            </a:endParaRPr>
          </a:p>
          <a:p>
            <a:pPr eaLnBrk="1" hangingPunct="1">
              <a:defRPr/>
            </a:pPr>
            <a:r>
              <a:rPr lang="fi-FI" sz="3600" dirty="0" smtClean="0">
                <a:solidFill>
                  <a:schemeClr val="tx1"/>
                </a:solidFill>
              </a:rPr>
              <a:t>50 </a:t>
            </a:r>
            <a:r>
              <a:rPr lang="fi-FI" sz="3600" dirty="0" err="1" smtClean="0">
                <a:solidFill>
                  <a:schemeClr val="tx1"/>
                </a:solidFill>
              </a:rPr>
              <a:t>teachers</a:t>
            </a:r>
            <a:endParaRPr lang="fi-FI" sz="3600" dirty="0" smtClean="0">
              <a:solidFill>
                <a:schemeClr val="tx1"/>
              </a:solidFill>
            </a:endParaRPr>
          </a:p>
          <a:p>
            <a:pPr eaLnBrk="1" hangingPunct="1">
              <a:defRPr/>
            </a:pPr>
            <a:r>
              <a:rPr lang="fi-FI" sz="3600" dirty="0" smtClean="0">
                <a:solidFill>
                  <a:schemeClr val="tx1"/>
                </a:solidFill>
              </a:rPr>
              <a:t>130 teacher </a:t>
            </a:r>
            <a:r>
              <a:rPr lang="fi-FI" sz="3600" dirty="0" err="1" smtClean="0">
                <a:solidFill>
                  <a:schemeClr val="tx1"/>
                </a:solidFill>
              </a:rPr>
              <a:t>trainees</a:t>
            </a:r>
            <a:endParaRPr lang="fi-FI" sz="3600" dirty="0" smtClean="0">
              <a:solidFill>
                <a:schemeClr val="tx1"/>
              </a:solidFill>
            </a:endParaRPr>
          </a:p>
          <a:p>
            <a:pPr marL="0" indent="0" eaLnBrk="1" hangingPunct="1">
              <a:buNone/>
              <a:defRPr/>
            </a:pPr>
            <a:r>
              <a:rPr lang="fi-FI" sz="3600" dirty="0" smtClean="0">
                <a:solidFill>
                  <a:schemeClr val="tx1"/>
                </a:solidFill>
              </a:rPr>
              <a:t> </a:t>
            </a:r>
          </a:p>
          <a:p>
            <a:pPr marL="0" indent="0" eaLnBrk="1" hangingPunct="1">
              <a:buNone/>
              <a:defRPr/>
            </a:pPr>
            <a:endParaRPr lang="fi-FI" sz="3600" dirty="0">
              <a:solidFill>
                <a:schemeClr val="tx1"/>
              </a:solidFill>
            </a:endParaRPr>
          </a:p>
          <a:p>
            <a:pPr marL="0" indent="0" eaLnBrk="1" hangingPunct="1">
              <a:buNone/>
              <a:defRPr/>
            </a:pPr>
            <a:endParaRPr lang="fi-FI" sz="3600" dirty="0">
              <a:solidFill>
                <a:schemeClr val="tx1"/>
              </a:solidFill>
            </a:endParaRPr>
          </a:p>
          <a:p>
            <a:pPr eaLnBrk="1" hangingPunct="1">
              <a:defRPr/>
            </a:pPr>
            <a:endParaRPr lang="fi-FI" sz="3600" dirty="0" smtClean="0">
              <a:solidFill>
                <a:schemeClr val="tx1"/>
              </a:solidFill>
            </a:endParaRPr>
          </a:p>
          <a:p>
            <a:pPr marL="0" indent="0" eaLnBrk="1" hangingPunct="1">
              <a:buFontTx/>
              <a:buNone/>
              <a:defRPr/>
            </a:pPr>
            <a:r>
              <a:rPr lang="fi-FI" sz="3600" dirty="0" err="1" smtClean="0">
                <a:solidFill>
                  <a:schemeClr val="tx1"/>
                </a:solidFill>
              </a:rPr>
              <a:t>Admission</a:t>
            </a:r>
            <a:r>
              <a:rPr lang="fi-FI" sz="3600" dirty="0">
                <a:solidFill>
                  <a:schemeClr val="tx1"/>
                </a:solidFill>
              </a:rPr>
              <a:t> </a:t>
            </a:r>
            <a:r>
              <a:rPr lang="fi-FI" sz="3600" dirty="0" err="1" smtClean="0">
                <a:solidFill>
                  <a:schemeClr val="tx1"/>
                </a:solidFill>
              </a:rPr>
              <a:t>averages</a:t>
            </a:r>
            <a:r>
              <a:rPr lang="fi-FI" sz="3600" dirty="0" smtClean="0">
                <a:solidFill>
                  <a:schemeClr val="tx1"/>
                </a:solidFill>
              </a:rPr>
              <a:t>:</a:t>
            </a:r>
            <a:endParaRPr lang="fi-FI" sz="3600" dirty="0">
              <a:solidFill>
                <a:schemeClr val="tx1"/>
              </a:solidFill>
            </a:endParaRPr>
          </a:p>
        </p:txBody>
      </p:sp>
      <p:graphicFrame>
        <p:nvGraphicFramePr>
          <p:cNvPr id="5" name="Taulukko 4"/>
          <p:cNvGraphicFramePr>
            <a:graphicFrameLocks noGrp="1"/>
          </p:cNvGraphicFramePr>
          <p:nvPr>
            <p:extLst>
              <p:ext uri="{D42A27DB-BD31-4B8C-83A1-F6EECF244321}">
                <p14:modId xmlns:p14="http://schemas.microsoft.com/office/powerpoint/2010/main" val="641814515"/>
              </p:ext>
            </p:extLst>
          </p:nvPr>
        </p:nvGraphicFramePr>
        <p:xfrm>
          <a:off x="741363" y="6748463"/>
          <a:ext cx="7167559" cy="963612"/>
        </p:xfrm>
        <a:graphic>
          <a:graphicData uri="http://schemas.openxmlformats.org/drawingml/2006/table">
            <a:tbl>
              <a:tblPr firstRow="1" bandRow="1">
                <a:tableStyleId>{5C22544A-7EE6-4342-B048-85BDC9FD1C3A}</a:tableStyleId>
              </a:tblPr>
              <a:tblGrid>
                <a:gridCol w="1023937">
                  <a:extLst>
                    <a:ext uri="{9D8B030D-6E8A-4147-A177-3AD203B41FA5}">
                      <a16:colId xmlns:a16="http://schemas.microsoft.com/office/drawing/2014/main" val="20000"/>
                    </a:ext>
                  </a:extLst>
                </a:gridCol>
                <a:gridCol w="1023937">
                  <a:extLst>
                    <a:ext uri="{9D8B030D-6E8A-4147-A177-3AD203B41FA5}">
                      <a16:colId xmlns:a16="http://schemas.microsoft.com/office/drawing/2014/main" val="20001"/>
                    </a:ext>
                  </a:extLst>
                </a:gridCol>
                <a:gridCol w="1023937">
                  <a:extLst>
                    <a:ext uri="{9D8B030D-6E8A-4147-A177-3AD203B41FA5}">
                      <a16:colId xmlns:a16="http://schemas.microsoft.com/office/drawing/2014/main" val="20002"/>
                    </a:ext>
                  </a:extLst>
                </a:gridCol>
                <a:gridCol w="1023937">
                  <a:extLst>
                    <a:ext uri="{9D8B030D-6E8A-4147-A177-3AD203B41FA5}">
                      <a16:colId xmlns:a16="http://schemas.microsoft.com/office/drawing/2014/main" val="20003"/>
                    </a:ext>
                  </a:extLst>
                </a:gridCol>
                <a:gridCol w="1023937">
                  <a:extLst>
                    <a:ext uri="{9D8B030D-6E8A-4147-A177-3AD203B41FA5}">
                      <a16:colId xmlns:a16="http://schemas.microsoft.com/office/drawing/2014/main" val="20004"/>
                    </a:ext>
                  </a:extLst>
                </a:gridCol>
                <a:gridCol w="1023937">
                  <a:extLst>
                    <a:ext uri="{9D8B030D-6E8A-4147-A177-3AD203B41FA5}">
                      <a16:colId xmlns:a16="http://schemas.microsoft.com/office/drawing/2014/main" val="20005"/>
                    </a:ext>
                  </a:extLst>
                </a:gridCol>
                <a:gridCol w="1023937">
                  <a:extLst>
                    <a:ext uri="{9D8B030D-6E8A-4147-A177-3AD203B41FA5}">
                      <a16:colId xmlns:a16="http://schemas.microsoft.com/office/drawing/2014/main" val="20006"/>
                    </a:ext>
                  </a:extLst>
                </a:gridCol>
              </a:tblGrid>
              <a:tr h="435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a:t>
                      </a:r>
                      <a:r>
                        <a:rPr lang="fi-FI" sz="2000" dirty="0" smtClean="0"/>
                        <a:t>10</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a:t>
                      </a:r>
                      <a:r>
                        <a:rPr lang="fi-FI" sz="2000" dirty="0" smtClean="0"/>
                        <a:t>11</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201</a:t>
                      </a:r>
                      <a:r>
                        <a:rPr lang="fi-FI" sz="2000" dirty="0" smtClean="0"/>
                        <a:t>2</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201</a:t>
                      </a:r>
                      <a:r>
                        <a:rPr lang="fi-FI" sz="2000" dirty="0" smtClean="0"/>
                        <a:t>3</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201</a:t>
                      </a:r>
                      <a:r>
                        <a:rPr lang="fi-FI" sz="2000" dirty="0" smtClean="0"/>
                        <a:t>4</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201</a:t>
                      </a:r>
                      <a:r>
                        <a:rPr lang="fi-FI" sz="2000" dirty="0" smtClean="0"/>
                        <a:t>5</a:t>
                      </a:r>
                      <a:endParaRPr lang="en-GB" sz="2000" dirty="0"/>
                    </a:p>
                  </a:txBody>
                  <a:tcPr marL="130052" marR="130052" marT="65134" marB="65134"/>
                </a:tc>
                <a:tc>
                  <a:txBody>
                    <a:bodyPr/>
                    <a:lstStyle/>
                    <a:p>
                      <a:r>
                        <a:rPr lang="en-GB" sz="2000" dirty="0" smtClean="0"/>
                        <a:t>201</a:t>
                      </a:r>
                      <a:r>
                        <a:rPr lang="fi-FI" sz="2000" dirty="0" smtClean="0"/>
                        <a:t>6</a:t>
                      </a:r>
                      <a:endParaRPr lang="en-GB" sz="2000" dirty="0"/>
                    </a:p>
                  </a:txBody>
                  <a:tcPr marL="130052" marR="130052" marT="65134" marB="65134"/>
                </a:tc>
                <a:extLst>
                  <a:ext uri="{0D108BD9-81ED-4DB2-BD59-A6C34878D82A}">
                    <a16:rowId xmlns:a16="http://schemas.microsoft.com/office/drawing/2014/main" val="10000"/>
                  </a:ext>
                </a:extLst>
              </a:tr>
              <a:tr h="528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8,0</a:t>
                      </a:r>
                      <a:r>
                        <a:rPr lang="fi-FI" sz="2000" dirty="0" smtClean="0"/>
                        <a:t>6</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8,</a:t>
                      </a:r>
                      <a:r>
                        <a:rPr lang="fi-FI" sz="2000" dirty="0" smtClean="0"/>
                        <a:t>33</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2000" dirty="0" smtClean="0"/>
                        <a:t>7,75</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8,</a:t>
                      </a:r>
                      <a:r>
                        <a:rPr lang="fi-FI" sz="2000" dirty="0" smtClean="0"/>
                        <a:t>06</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2000" dirty="0" smtClean="0"/>
                        <a:t>8,00</a:t>
                      </a:r>
                      <a:endParaRPr lang="en-GB" sz="2000" dirty="0"/>
                    </a:p>
                  </a:txBody>
                  <a:tcPr marL="130052" marR="130052" marT="65134" marB="651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8,</a:t>
                      </a:r>
                      <a:r>
                        <a:rPr lang="fi-FI" sz="2000" dirty="0" smtClean="0"/>
                        <a:t>50</a:t>
                      </a:r>
                      <a:endParaRPr lang="en-GB" sz="2000" dirty="0"/>
                    </a:p>
                  </a:txBody>
                  <a:tcPr marL="130052" marR="130052" marT="65134" marB="65134"/>
                </a:tc>
                <a:tc>
                  <a:txBody>
                    <a:bodyPr/>
                    <a:lstStyle/>
                    <a:p>
                      <a:r>
                        <a:rPr lang="en-GB" sz="2000" dirty="0" smtClean="0"/>
                        <a:t>8,</a:t>
                      </a:r>
                      <a:r>
                        <a:rPr lang="fi-FI" sz="2000" dirty="0" smtClean="0"/>
                        <a:t>30</a:t>
                      </a:r>
                      <a:endParaRPr lang="en-GB" sz="2000" dirty="0"/>
                    </a:p>
                  </a:txBody>
                  <a:tcPr marL="130052" marR="130052" marT="65134" marB="65134"/>
                </a:tc>
                <a:extLst>
                  <a:ext uri="{0D108BD9-81ED-4DB2-BD59-A6C34878D82A}">
                    <a16:rowId xmlns:a16="http://schemas.microsoft.com/office/drawing/2014/main" val="10001"/>
                  </a:ext>
                </a:extLst>
              </a:tr>
            </a:tbl>
          </a:graphicData>
        </a:graphic>
      </p:graphicFrame>
      <p:pic>
        <p:nvPicPr>
          <p:cNvPr id="6173"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3148013"/>
            <a:ext cx="3589338"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Kuva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53525" y="336550"/>
            <a:ext cx="3579813"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l="22795" r="22873"/>
          <a:stretch>
            <a:fillRect/>
          </a:stretch>
        </p:blipFill>
        <p:spPr bwMode="auto">
          <a:xfrm>
            <a:off x="9153525" y="5935663"/>
            <a:ext cx="3579813" cy="2989262"/>
          </a:xfrm>
          <a:prstGeom prst="rect">
            <a:avLst/>
          </a:prstGeom>
          <a:noFill/>
          <a:ln w="12700">
            <a:solidFill>
              <a:schemeClr val="tx1"/>
            </a:solidFill>
            <a:miter lim="800000"/>
            <a:headEnd/>
            <a:tailEn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669925" y="339725"/>
            <a:ext cx="9602788" cy="1397000"/>
          </a:xfrm>
        </p:spPr>
        <p:txBody>
          <a:bodyPr/>
          <a:lstStyle/>
          <a:p>
            <a:r>
              <a:rPr lang="fi-FI" altLang="fi-FI" dirty="0" smtClean="0"/>
              <a:t>The </a:t>
            </a:r>
            <a:r>
              <a:rPr lang="fi-FI" altLang="fi-FI" dirty="0" err="1" smtClean="0"/>
              <a:t>size</a:t>
            </a:r>
            <a:r>
              <a:rPr lang="fi-FI" altLang="fi-FI" dirty="0" smtClean="0"/>
              <a:t> of the school is </a:t>
            </a:r>
            <a:r>
              <a:rPr lang="fi-FI" altLang="fi-FI" dirty="0" err="1" smtClean="0"/>
              <a:t>optimal</a:t>
            </a:r>
            <a:endParaRPr lang="fi-FI" altLang="fi-FI" dirty="0"/>
          </a:p>
        </p:txBody>
      </p:sp>
      <p:sp>
        <p:nvSpPr>
          <p:cNvPr id="19459" name="Sisällön paikkamerkki 2"/>
          <p:cNvSpPr>
            <a:spLocks noGrp="1"/>
          </p:cNvSpPr>
          <p:nvPr>
            <p:ph idx="1"/>
          </p:nvPr>
        </p:nvSpPr>
        <p:spPr>
          <a:xfrm>
            <a:off x="7208284" y="1736725"/>
            <a:ext cx="5616575" cy="7705725"/>
          </a:xfrm>
        </p:spPr>
        <p:txBody>
          <a:bodyPr/>
          <a:lstStyle/>
          <a:p>
            <a:pPr eaLnBrk="1" hangingPunct="1">
              <a:spcBef>
                <a:spcPts val="600"/>
              </a:spcBef>
              <a:defRPr/>
            </a:pPr>
            <a:endParaRPr lang="fi-FI" altLang="fi-FI" sz="2400" dirty="0" smtClean="0"/>
          </a:p>
          <a:p>
            <a:pPr marL="0" indent="0" eaLnBrk="1" hangingPunct="1">
              <a:spcBef>
                <a:spcPts val="600"/>
              </a:spcBef>
              <a:buFont typeface="Helvetica Neue" charset="0"/>
              <a:buNone/>
              <a:defRPr/>
            </a:pPr>
            <a:endParaRPr lang="fi-FI" altLang="fi-FI" sz="2400" dirty="0"/>
          </a:p>
          <a:p>
            <a:pPr eaLnBrk="1" hangingPunct="1">
              <a:spcBef>
                <a:spcPts val="600"/>
              </a:spcBef>
              <a:defRPr/>
            </a:pPr>
            <a:r>
              <a:rPr lang="fi-FI" altLang="fi-FI" sz="2400" dirty="0" smtClean="0">
                <a:solidFill>
                  <a:schemeClr val="tx1"/>
                </a:solidFill>
              </a:rPr>
              <a:t>We all know </a:t>
            </a:r>
            <a:r>
              <a:rPr lang="fi-FI" altLang="fi-FI" sz="2400" dirty="0" err="1" smtClean="0">
                <a:solidFill>
                  <a:schemeClr val="tx1"/>
                </a:solidFill>
              </a:rPr>
              <a:t>each</a:t>
            </a:r>
            <a:r>
              <a:rPr lang="fi-FI" altLang="fi-FI" sz="2400" dirty="0" smtClean="0">
                <a:solidFill>
                  <a:schemeClr val="tx1"/>
                </a:solidFill>
              </a:rPr>
              <a:t> </a:t>
            </a:r>
            <a:r>
              <a:rPr lang="fi-FI" altLang="fi-FI" sz="2400" dirty="0" err="1" smtClean="0">
                <a:solidFill>
                  <a:schemeClr val="tx1"/>
                </a:solidFill>
              </a:rPr>
              <a:t>other</a:t>
            </a:r>
            <a:endParaRPr lang="fi-FI" altLang="fi-FI" sz="2400" dirty="0" smtClean="0">
              <a:solidFill>
                <a:schemeClr val="tx1"/>
              </a:solidFill>
            </a:endParaRPr>
          </a:p>
          <a:p>
            <a:pPr eaLnBrk="1" hangingPunct="1">
              <a:spcBef>
                <a:spcPts val="600"/>
              </a:spcBef>
              <a:defRPr/>
            </a:pPr>
            <a:endParaRPr lang="fi-FI" altLang="fi-FI" sz="2400" dirty="0">
              <a:solidFill>
                <a:schemeClr val="tx1"/>
              </a:solidFill>
            </a:endParaRPr>
          </a:p>
          <a:p>
            <a:pPr eaLnBrk="1" hangingPunct="1">
              <a:spcBef>
                <a:spcPts val="600"/>
              </a:spcBef>
              <a:defRPr/>
            </a:pPr>
            <a:r>
              <a:rPr lang="fi-FI" altLang="fi-FI" sz="2400" dirty="0" smtClean="0">
                <a:solidFill>
                  <a:schemeClr val="tx1"/>
                </a:solidFill>
              </a:rPr>
              <a:t>School </a:t>
            </a:r>
            <a:r>
              <a:rPr lang="fi-FI" altLang="fi-FI" sz="2400" dirty="0" err="1" smtClean="0">
                <a:solidFill>
                  <a:schemeClr val="tx1"/>
                </a:solidFill>
              </a:rPr>
              <a:t>nurse</a:t>
            </a:r>
            <a:r>
              <a:rPr lang="fi-FI" altLang="fi-FI" sz="2400" dirty="0" smtClean="0">
                <a:solidFill>
                  <a:schemeClr val="tx1"/>
                </a:solidFill>
              </a:rPr>
              <a:t>, social </a:t>
            </a:r>
            <a:r>
              <a:rPr lang="fi-FI" altLang="fi-FI" sz="2400" dirty="0" err="1" smtClean="0">
                <a:solidFill>
                  <a:schemeClr val="tx1"/>
                </a:solidFill>
              </a:rPr>
              <a:t>worker</a:t>
            </a:r>
            <a:r>
              <a:rPr lang="fi-FI" altLang="fi-FI" sz="2400" dirty="0" smtClean="0">
                <a:solidFill>
                  <a:schemeClr val="tx1"/>
                </a:solidFill>
              </a:rPr>
              <a:t> and </a:t>
            </a:r>
            <a:r>
              <a:rPr lang="fi-FI" altLang="fi-FI" sz="2400" dirty="0" err="1" smtClean="0">
                <a:solidFill>
                  <a:schemeClr val="tx1"/>
                </a:solidFill>
              </a:rPr>
              <a:t>psycologist</a:t>
            </a:r>
            <a:r>
              <a:rPr lang="fi-FI" altLang="fi-FI" sz="2400" dirty="0" smtClean="0">
                <a:solidFill>
                  <a:schemeClr val="tx1"/>
                </a:solidFill>
              </a:rPr>
              <a:t> </a:t>
            </a:r>
            <a:r>
              <a:rPr lang="fi-FI" altLang="fi-FI" sz="2400" dirty="0" err="1" smtClean="0">
                <a:solidFill>
                  <a:schemeClr val="tx1"/>
                </a:solidFill>
              </a:rPr>
              <a:t>have</a:t>
            </a:r>
            <a:r>
              <a:rPr lang="fi-FI" altLang="fi-FI" sz="2400" dirty="0" smtClean="0">
                <a:solidFill>
                  <a:schemeClr val="tx1"/>
                </a:solidFill>
              </a:rPr>
              <a:t>  time to </a:t>
            </a:r>
            <a:r>
              <a:rPr lang="fi-FI" altLang="fi-FI" sz="2400" dirty="0" err="1" smtClean="0">
                <a:solidFill>
                  <a:schemeClr val="tx1"/>
                </a:solidFill>
              </a:rPr>
              <a:t>meet</a:t>
            </a:r>
            <a:r>
              <a:rPr lang="fi-FI" altLang="fi-FI" sz="2400" dirty="0" smtClean="0">
                <a:solidFill>
                  <a:schemeClr val="tx1"/>
                </a:solidFill>
              </a:rPr>
              <a:t> </a:t>
            </a:r>
            <a:r>
              <a:rPr lang="fi-FI" altLang="fi-FI" sz="2400" dirty="0" err="1" smtClean="0">
                <a:solidFill>
                  <a:schemeClr val="tx1"/>
                </a:solidFill>
              </a:rPr>
              <a:t>students</a:t>
            </a:r>
            <a:endParaRPr lang="fi-FI" altLang="fi-FI" sz="2400" dirty="0" smtClean="0">
              <a:solidFill>
                <a:schemeClr val="tx1"/>
              </a:solidFill>
            </a:endParaRPr>
          </a:p>
          <a:p>
            <a:pPr eaLnBrk="1" hangingPunct="1">
              <a:spcBef>
                <a:spcPts val="600"/>
              </a:spcBef>
              <a:defRPr/>
            </a:pPr>
            <a:endParaRPr lang="fi-FI" altLang="fi-FI" sz="2400" dirty="0">
              <a:solidFill>
                <a:schemeClr val="tx1"/>
              </a:solidFill>
            </a:endParaRPr>
          </a:p>
          <a:p>
            <a:pPr eaLnBrk="1" hangingPunct="1">
              <a:spcBef>
                <a:spcPts val="600"/>
              </a:spcBef>
              <a:defRPr/>
            </a:pPr>
            <a:r>
              <a:rPr lang="fi-FI" altLang="fi-FI" sz="2400" dirty="0" smtClean="0">
                <a:solidFill>
                  <a:schemeClr val="tx1"/>
                </a:solidFill>
              </a:rPr>
              <a:t>Student </a:t>
            </a:r>
            <a:r>
              <a:rPr lang="fi-FI" altLang="fi-FI" sz="2400" dirty="0" err="1" smtClean="0">
                <a:solidFill>
                  <a:schemeClr val="tx1"/>
                </a:solidFill>
              </a:rPr>
              <a:t>councellors</a:t>
            </a:r>
            <a:r>
              <a:rPr lang="fi-FI" altLang="fi-FI" sz="2400" dirty="0" smtClean="0">
                <a:solidFill>
                  <a:schemeClr val="tx1"/>
                </a:solidFill>
              </a:rPr>
              <a:t> </a:t>
            </a:r>
            <a:r>
              <a:rPr lang="fi-FI" altLang="fi-FI" sz="2400" dirty="0" err="1" smtClean="0">
                <a:solidFill>
                  <a:schemeClr val="tx1"/>
                </a:solidFill>
              </a:rPr>
              <a:t>have</a:t>
            </a:r>
            <a:r>
              <a:rPr lang="fi-FI" altLang="fi-FI" sz="2400" dirty="0" smtClean="0">
                <a:solidFill>
                  <a:schemeClr val="tx1"/>
                </a:solidFill>
              </a:rPr>
              <a:t> time to </a:t>
            </a:r>
            <a:r>
              <a:rPr lang="fi-FI" altLang="fi-FI" sz="2400" dirty="0" err="1" smtClean="0">
                <a:solidFill>
                  <a:schemeClr val="tx1"/>
                </a:solidFill>
              </a:rPr>
              <a:t>guide</a:t>
            </a:r>
            <a:r>
              <a:rPr lang="fi-FI" altLang="fi-FI" sz="2400" dirty="0" smtClean="0">
                <a:solidFill>
                  <a:schemeClr val="tx1"/>
                </a:solidFill>
              </a:rPr>
              <a:t> </a:t>
            </a:r>
            <a:r>
              <a:rPr lang="fi-FI" altLang="fi-FI" sz="2400" dirty="0" err="1" smtClean="0">
                <a:solidFill>
                  <a:schemeClr val="tx1"/>
                </a:solidFill>
              </a:rPr>
              <a:t>each</a:t>
            </a:r>
            <a:r>
              <a:rPr lang="fi-FI" altLang="fi-FI" sz="2400" dirty="0" smtClean="0">
                <a:solidFill>
                  <a:schemeClr val="tx1"/>
                </a:solidFill>
              </a:rPr>
              <a:t> student </a:t>
            </a:r>
            <a:r>
              <a:rPr lang="fi-FI" altLang="fi-FI" sz="2400" dirty="0" err="1" smtClean="0">
                <a:solidFill>
                  <a:schemeClr val="tx1"/>
                </a:solidFill>
              </a:rPr>
              <a:t>inividually</a:t>
            </a:r>
            <a:endParaRPr lang="fi-FI" altLang="fi-FI" sz="2400" dirty="0" smtClean="0">
              <a:solidFill>
                <a:schemeClr val="tx1"/>
              </a:solidFill>
            </a:endParaRPr>
          </a:p>
          <a:p>
            <a:pPr eaLnBrk="1" hangingPunct="1">
              <a:spcBef>
                <a:spcPts val="600"/>
              </a:spcBef>
              <a:defRPr/>
            </a:pPr>
            <a:endParaRPr lang="fi-FI" altLang="fi-FI" sz="2400" dirty="0">
              <a:solidFill>
                <a:schemeClr val="tx1"/>
              </a:solidFill>
            </a:endParaRPr>
          </a:p>
          <a:p>
            <a:pPr eaLnBrk="1" hangingPunct="1">
              <a:spcBef>
                <a:spcPts val="600"/>
              </a:spcBef>
              <a:defRPr/>
            </a:pPr>
            <a:r>
              <a:rPr lang="fi-FI" altLang="fi-FI" sz="2400" dirty="0" err="1" smtClean="0">
                <a:solidFill>
                  <a:schemeClr val="tx1"/>
                </a:solidFill>
              </a:rPr>
              <a:t>We</a:t>
            </a:r>
            <a:r>
              <a:rPr lang="fi-FI" altLang="fi-FI" sz="2400" dirty="0" smtClean="0">
                <a:solidFill>
                  <a:schemeClr val="tx1"/>
                </a:solidFill>
              </a:rPr>
              <a:t> </a:t>
            </a:r>
            <a:r>
              <a:rPr lang="fi-FI" altLang="fi-FI" sz="2400" dirty="0" err="1" smtClean="0">
                <a:solidFill>
                  <a:schemeClr val="tx1"/>
                </a:solidFill>
              </a:rPr>
              <a:t>can</a:t>
            </a:r>
            <a:r>
              <a:rPr lang="fi-FI" altLang="fi-FI" sz="2400" dirty="0" smtClean="0">
                <a:solidFill>
                  <a:schemeClr val="tx1"/>
                </a:solidFill>
              </a:rPr>
              <a:t> </a:t>
            </a:r>
            <a:r>
              <a:rPr lang="fi-FI" altLang="fi-FI" sz="2400" dirty="0" err="1" smtClean="0">
                <a:solidFill>
                  <a:schemeClr val="tx1"/>
                </a:solidFill>
              </a:rPr>
              <a:t>take</a:t>
            </a:r>
            <a:r>
              <a:rPr lang="fi-FI" altLang="fi-FI" sz="2400" dirty="0" smtClean="0">
                <a:solidFill>
                  <a:schemeClr val="tx1"/>
                </a:solidFill>
              </a:rPr>
              <a:t> good </a:t>
            </a:r>
            <a:r>
              <a:rPr lang="fi-FI" altLang="fi-FI" sz="2400" dirty="0" err="1" smtClean="0">
                <a:solidFill>
                  <a:schemeClr val="tx1"/>
                </a:solidFill>
              </a:rPr>
              <a:t>care</a:t>
            </a:r>
            <a:r>
              <a:rPr lang="fi-FI" altLang="fi-FI" sz="2400" dirty="0" smtClean="0">
                <a:solidFill>
                  <a:schemeClr val="tx1"/>
                </a:solidFill>
              </a:rPr>
              <a:t> of our </a:t>
            </a:r>
            <a:r>
              <a:rPr lang="fi-FI" altLang="fi-FI" sz="2400" dirty="0" err="1" smtClean="0">
                <a:solidFill>
                  <a:schemeClr val="tx1"/>
                </a:solidFill>
              </a:rPr>
              <a:t>students</a:t>
            </a:r>
            <a:endParaRPr lang="fi-FI" altLang="fi-FI" sz="2400" dirty="0">
              <a:solidFill>
                <a:schemeClr val="tx1"/>
              </a:solidFill>
            </a:endParaRPr>
          </a:p>
          <a:p>
            <a:pPr eaLnBrk="1" hangingPunct="1">
              <a:spcBef>
                <a:spcPts val="600"/>
              </a:spcBef>
              <a:defRPr/>
            </a:pPr>
            <a:endParaRPr lang="fi-FI" altLang="fi-FI" sz="2400" dirty="0"/>
          </a:p>
          <a:p>
            <a:pPr marL="0">
              <a:spcBef>
                <a:spcPts val="1200"/>
              </a:spcBef>
              <a:defRPr/>
            </a:pPr>
            <a:endParaRPr lang="fi-FI" altLang="fi-FI" sz="2400" dirty="0" smtClean="0"/>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2716213"/>
            <a:ext cx="6769100" cy="451802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BFBFB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89513" y="773113"/>
            <a:ext cx="7289800" cy="4032250"/>
          </a:xfrm>
          <a:ln w="38100" cap="sq">
            <a:solidFill>
              <a:srgbClr val="000000"/>
            </a:solidFill>
            <a:miter lim="800000"/>
            <a:headEnd/>
            <a:tailEnd/>
          </a:ln>
          <a:effectLst>
            <a:outerShdw blurRad="50800" dist="38100" dir="2700000" algn="tl" rotWithShape="0">
              <a:srgbClr val="000000">
                <a:alpha val="42999"/>
              </a:srgbClr>
            </a:outerShdw>
          </a:effectLst>
        </p:spPr>
      </p:pic>
      <p:pic>
        <p:nvPicPr>
          <p:cNvPr id="23555" name="Kuv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4930775"/>
            <a:ext cx="7273925" cy="4525963"/>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23556" name="Tekstiruutu 5"/>
          <p:cNvSpPr txBox="1">
            <a:spLocks noChangeArrowheads="1"/>
          </p:cNvSpPr>
          <p:nvPr/>
        </p:nvSpPr>
        <p:spPr bwMode="auto">
          <a:xfrm>
            <a:off x="453728" y="2068488"/>
            <a:ext cx="388461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fi-FI" altLang="fi-FI" sz="3200" dirty="0" err="1" smtClean="0">
                <a:solidFill>
                  <a:schemeClr val="tx1"/>
                </a:solidFill>
              </a:rPr>
              <a:t>Modern</a:t>
            </a:r>
            <a:r>
              <a:rPr lang="fi-FI" altLang="fi-FI" sz="3200" dirty="0" smtClean="0">
                <a:solidFill>
                  <a:schemeClr val="tx1"/>
                </a:solidFill>
              </a:rPr>
              <a:t> </a:t>
            </a:r>
            <a:r>
              <a:rPr lang="fi-FI" altLang="fi-FI" sz="3200" dirty="0" err="1" smtClean="0">
                <a:solidFill>
                  <a:schemeClr val="tx1"/>
                </a:solidFill>
              </a:rPr>
              <a:t>tecnolology</a:t>
            </a:r>
            <a:r>
              <a:rPr lang="fi-FI" altLang="fi-FI" sz="3200" dirty="0" smtClean="0">
                <a:solidFill>
                  <a:schemeClr val="tx1"/>
                </a:solidFill>
              </a:rPr>
              <a:t> in </a:t>
            </a:r>
            <a:r>
              <a:rPr lang="fi-FI" altLang="fi-FI" sz="3200" dirty="0" err="1" smtClean="0">
                <a:solidFill>
                  <a:schemeClr val="tx1"/>
                </a:solidFill>
              </a:rPr>
              <a:t>teaching</a:t>
            </a:r>
            <a:r>
              <a:rPr lang="fi-FI" altLang="fi-FI" sz="3200" dirty="0" smtClean="0">
                <a:solidFill>
                  <a:schemeClr val="tx1"/>
                </a:solidFill>
              </a:rPr>
              <a:t> and </a:t>
            </a:r>
            <a:r>
              <a:rPr lang="fi-FI" altLang="fi-FI" sz="3200" dirty="0" err="1" smtClean="0">
                <a:solidFill>
                  <a:schemeClr val="tx1"/>
                </a:solidFill>
              </a:rPr>
              <a:t>learning</a:t>
            </a:r>
            <a:endParaRPr lang="fi-FI" altLang="fi-FI" sz="3200" dirty="0" smtClean="0">
              <a:solidFill>
                <a:schemeClr val="tx1"/>
              </a:solidFill>
            </a:endParaRPr>
          </a:p>
          <a:p>
            <a:pPr eaLnBrk="1" hangingPunct="1">
              <a:defRPr/>
            </a:pPr>
            <a:endParaRPr lang="fi-FI" altLang="fi-FI" sz="2400" dirty="0" smtClean="0">
              <a:solidFill>
                <a:schemeClr val="tx1"/>
              </a:solidFill>
            </a:endParaRPr>
          </a:p>
          <a:p>
            <a:pPr marL="342900" indent="-342900" eaLnBrk="1" hangingPunct="1">
              <a:buFont typeface="Arial" panose="020B0604020202020204" pitchFamily="34" charset="0"/>
              <a:buChar char="•"/>
              <a:defRPr/>
            </a:pPr>
            <a:r>
              <a:rPr lang="fi-FI" sz="2400" dirty="0">
                <a:solidFill>
                  <a:schemeClr val="tx1"/>
                </a:solidFill>
              </a:rPr>
              <a:t>Apple </a:t>
            </a:r>
            <a:r>
              <a:rPr lang="fi-FI" sz="2400" dirty="0" err="1">
                <a:solidFill>
                  <a:schemeClr val="tx1"/>
                </a:solidFill>
              </a:rPr>
              <a:t>iPads</a:t>
            </a:r>
            <a:r>
              <a:rPr lang="fi-FI" sz="2400" dirty="0">
                <a:solidFill>
                  <a:schemeClr val="tx1"/>
                </a:solidFill>
              </a:rPr>
              <a:t> &amp; </a:t>
            </a:r>
            <a:r>
              <a:rPr lang="fi-FI" sz="2400" dirty="0" err="1">
                <a:solidFill>
                  <a:schemeClr val="tx1"/>
                </a:solidFill>
              </a:rPr>
              <a:t>other</a:t>
            </a:r>
            <a:r>
              <a:rPr lang="fi-FI" sz="2400" dirty="0">
                <a:solidFill>
                  <a:schemeClr val="tx1"/>
                </a:solidFill>
              </a:rPr>
              <a:t> </a:t>
            </a:r>
            <a:r>
              <a:rPr lang="fi-FI" sz="2400" dirty="0" err="1">
                <a:solidFill>
                  <a:schemeClr val="tx1"/>
                </a:solidFill>
              </a:rPr>
              <a:t>tablets</a:t>
            </a:r>
            <a:endParaRPr lang="fi-FI" sz="2400" dirty="0">
              <a:solidFill>
                <a:schemeClr val="tx1"/>
              </a:solidFill>
            </a:endParaRPr>
          </a:p>
          <a:p>
            <a:pPr marL="342900" indent="-342900" eaLnBrk="1" hangingPunct="1">
              <a:buFont typeface="Arial" panose="020B0604020202020204" pitchFamily="34" charset="0"/>
              <a:buChar char="•"/>
              <a:defRPr/>
            </a:pPr>
            <a:r>
              <a:rPr lang="fi-FI" sz="2400" dirty="0">
                <a:solidFill>
                  <a:schemeClr val="tx1"/>
                </a:solidFill>
              </a:rPr>
              <a:t>Windows-based </a:t>
            </a:r>
            <a:r>
              <a:rPr lang="fi-FI" sz="2400" dirty="0" err="1">
                <a:solidFill>
                  <a:schemeClr val="tx1"/>
                </a:solidFill>
              </a:rPr>
              <a:t>PCs</a:t>
            </a:r>
            <a:endParaRPr lang="fi-FI" sz="2400" dirty="0">
              <a:solidFill>
                <a:schemeClr val="tx1"/>
              </a:solidFill>
            </a:endParaRPr>
          </a:p>
          <a:p>
            <a:pPr marL="342900" indent="-342900" eaLnBrk="1" hangingPunct="1">
              <a:buFont typeface="Arial" panose="020B0604020202020204" pitchFamily="34" charset="0"/>
              <a:buChar char="•"/>
              <a:defRPr/>
            </a:pPr>
            <a:r>
              <a:rPr lang="fi-FI" sz="2400" dirty="0">
                <a:solidFill>
                  <a:schemeClr val="tx1"/>
                </a:solidFill>
              </a:rPr>
              <a:t>Smart </a:t>
            </a:r>
            <a:r>
              <a:rPr lang="fi-FI" sz="2400" dirty="0" err="1">
                <a:solidFill>
                  <a:schemeClr val="tx1"/>
                </a:solidFill>
              </a:rPr>
              <a:t>Boards</a:t>
            </a:r>
            <a:endParaRPr lang="fi-FI" sz="2400" dirty="0">
              <a:solidFill>
                <a:schemeClr val="tx1"/>
              </a:solidFill>
            </a:endParaRPr>
          </a:p>
          <a:p>
            <a:pPr marL="342900" indent="-342900" eaLnBrk="1" hangingPunct="1">
              <a:buFont typeface="Arial" panose="020B0604020202020204" pitchFamily="34" charset="0"/>
              <a:buChar char="•"/>
              <a:defRPr/>
            </a:pPr>
            <a:r>
              <a:rPr lang="fi-FI" sz="2400" dirty="0">
                <a:solidFill>
                  <a:schemeClr val="tx1"/>
                </a:solidFill>
              </a:rPr>
              <a:t>Interactive </a:t>
            </a:r>
            <a:r>
              <a:rPr lang="fi-FI" sz="2400" dirty="0" err="1">
                <a:solidFill>
                  <a:schemeClr val="tx1"/>
                </a:solidFill>
              </a:rPr>
              <a:t>beemers</a:t>
            </a:r>
            <a:endParaRPr lang="fi-FI" sz="2400" dirty="0">
              <a:solidFill>
                <a:schemeClr val="tx1"/>
              </a:solidFill>
            </a:endParaRPr>
          </a:p>
          <a:p>
            <a:pPr marL="342900" indent="-342900" eaLnBrk="1" hangingPunct="1">
              <a:buFont typeface="Arial" panose="020B0604020202020204" pitchFamily="34" charset="0"/>
              <a:buChar char="•"/>
              <a:defRPr/>
            </a:pPr>
            <a:r>
              <a:rPr lang="fi-FI" sz="2400" dirty="0" err="1">
                <a:solidFill>
                  <a:schemeClr val="tx1"/>
                </a:solidFill>
              </a:rPr>
              <a:t>Document</a:t>
            </a:r>
            <a:r>
              <a:rPr lang="fi-FI" sz="2400" dirty="0">
                <a:solidFill>
                  <a:schemeClr val="tx1"/>
                </a:solidFill>
              </a:rPr>
              <a:t> </a:t>
            </a:r>
            <a:r>
              <a:rPr lang="fi-FI" sz="2400" dirty="0" err="1">
                <a:solidFill>
                  <a:schemeClr val="tx1"/>
                </a:solidFill>
              </a:rPr>
              <a:t>cameras</a:t>
            </a:r>
            <a:endParaRPr lang="fi-FI"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extLst>
              <p:ext uri="{D42A27DB-BD31-4B8C-83A1-F6EECF244321}">
                <p14:modId xmlns:p14="http://schemas.microsoft.com/office/powerpoint/2010/main" val="2058821909"/>
              </p:ext>
            </p:extLst>
          </p:nvPr>
        </p:nvGraphicFramePr>
        <p:xfrm>
          <a:off x="523462" y="425314"/>
          <a:ext cx="11739576" cy="8164998"/>
        </p:xfrm>
        <a:graphic>
          <a:graphicData uri="http://schemas.openxmlformats.org/drawingml/2006/table">
            <a:tbl>
              <a:tblPr firstRow="1" bandRow="1">
                <a:tableStyleId>{5C22544A-7EE6-4342-B048-85BDC9FD1C3A}</a:tableStyleId>
              </a:tblPr>
              <a:tblGrid>
                <a:gridCol w="2934894">
                  <a:extLst>
                    <a:ext uri="{9D8B030D-6E8A-4147-A177-3AD203B41FA5}">
                      <a16:colId xmlns:a16="http://schemas.microsoft.com/office/drawing/2014/main" val="20000"/>
                    </a:ext>
                  </a:extLst>
                </a:gridCol>
                <a:gridCol w="2934894">
                  <a:extLst>
                    <a:ext uri="{9D8B030D-6E8A-4147-A177-3AD203B41FA5}">
                      <a16:colId xmlns:a16="http://schemas.microsoft.com/office/drawing/2014/main" val="20001"/>
                    </a:ext>
                  </a:extLst>
                </a:gridCol>
                <a:gridCol w="2934894">
                  <a:extLst>
                    <a:ext uri="{9D8B030D-6E8A-4147-A177-3AD203B41FA5}">
                      <a16:colId xmlns:a16="http://schemas.microsoft.com/office/drawing/2014/main" val="20002"/>
                    </a:ext>
                  </a:extLst>
                </a:gridCol>
                <a:gridCol w="2934894">
                  <a:extLst>
                    <a:ext uri="{9D8B030D-6E8A-4147-A177-3AD203B41FA5}">
                      <a16:colId xmlns:a16="http://schemas.microsoft.com/office/drawing/2014/main" val="20003"/>
                    </a:ext>
                  </a:extLst>
                </a:gridCol>
              </a:tblGrid>
              <a:tr h="1056173">
                <a:tc>
                  <a:txBody>
                    <a:bodyPr/>
                    <a:lstStyle/>
                    <a:p>
                      <a:r>
                        <a:rPr lang="fi-FI" sz="2200" dirty="0" err="1" smtClean="0">
                          <a:solidFill>
                            <a:schemeClr val="tx1"/>
                          </a:solidFill>
                        </a:rPr>
                        <a:t>Subject</a:t>
                      </a:r>
                      <a:endParaRPr lang="fi-FI" sz="2200" dirty="0">
                        <a:solidFill>
                          <a:schemeClr val="tx1"/>
                        </a:solidFill>
                      </a:endParaRPr>
                    </a:p>
                  </a:txBody>
                  <a:tcPr/>
                </a:tc>
                <a:tc>
                  <a:txBody>
                    <a:bodyPr/>
                    <a:lstStyle/>
                    <a:p>
                      <a:r>
                        <a:rPr lang="fi-FI" sz="2200" dirty="0" err="1" smtClean="0">
                          <a:solidFill>
                            <a:schemeClr val="tx1"/>
                          </a:solidFill>
                        </a:rPr>
                        <a:t>Compulsory</a:t>
                      </a:r>
                      <a:r>
                        <a:rPr lang="fi-FI" sz="2200" baseline="0" dirty="0" smtClean="0">
                          <a:solidFill>
                            <a:schemeClr val="tx1"/>
                          </a:solidFill>
                        </a:rPr>
                        <a:t> </a:t>
                      </a:r>
                      <a:r>
                        <a:rPr lang="fi-FI" sz="2200" baseline="0" dirty="0" err="1" smtClean="0">
                          <a:solidFill>
                            <a:schemeClr val="tx1"/>
                          </a:solidFill>
                        </a:rPr>
                        <a:t>courses</a:t>
                      </a:r>
                      <a:r>
                        <a:rPr lang="fi-FI" sz="2200" baseline="0" dirty="0" smtClean="0">
                          <a:solidFill>
                            <a:schemeClr val="tx1"/>
                          </a:solidFill>
                        </a:rPr>
                        <a:t>*</a:t>
                      </a:r>
                      <a:endParaRPr lang="fi-FI" sz="2200" dirty="0">
                        <a:solidFill>
                          <a:schemeClr val="tx1"/>
                        </a:solidFill>
                      </a:endParaRPr>
                    </a:p>
                  </a:txBody>
                  <a:tcPr/>
                </a:tc>
                <a:tc>
                  <a:txBody>
                    <a:bodyPr/>
                    <a:lstStyle/>
                    <a:p>
                      <a:r>
                        <a:rPr lang="fi-FI" sz="2200" dirty="0" err="1" smtClean="0">
                          <a:solidFill>
                            <a:schemeClr val="tx1"/>
                          </a:solidFill>
                        </a:rPr>
                        <a:t>Specialisation</a:t>
                      </a:r>
                      <a:r>
                        <a:rPr lang="fi-FI" sz="2200" dirty="0" smtClean="0">
                          <a:solidFill>
                            <a:schemeClr val="tx1"/>
                          </a:solidFill>
                        </a:rPr>
                        <a:t> </a:t>
                      </a:r>
                      <a:r>
                        <a:rPr lang="fi-FI" sz="2200" dirty="0" err="1" smtClean="0">
                          <a:solidFill>
                            <a:schemeClr val="tx1"/>
                          </a:solidFill>
                        </a:rPr>
                        <a:t>courses</a:t>
                      </a:r>
                      <a:r>
                        <a:rPr lang="fi-FI" sz="2200" dirty="0" smtClean="0">
                          <a:solidFill>
                            <a:schemeClr val="tx1"/>
                          </a:solidFill>
                        </a:rPr>
                        <a:t>,</a:t>
                      </a:r>
                    </a:p>
                    <a:p>
                      <a:r>
                        <a:rPr lang="fi-FI" sz="2200" dirty="0" smtClean="0">
                          <a:solidFill>
                            <a:schemeClr val="tx1"/>
                          </a:solidFill>
                        </a:rPr>
                        <a:t>national</a:t>
                      </a:r>
                      <a:endParaRPr lang="fi-FI" sz="2200" dirty="0">
                        <a:solidFill>
                          <a:schemeClr val="tx1"/>
                        </a:solidFill>
                      </a:endParaRPr>
                    </a:p>
                  </a:txBody>
                  <a:tcPr/>
                </a:tc>
                <a:tc>
                  <a:txBody>
                    <a:bodyPr/>
                    <a:lstStyle/>
                    <a:p>
                      <a:r>
                        <a:rPr lang="fi-FI" sz="2200" dirty="0" err="1" smtClean="0">
                          <a:solidFill>
                            <a:schemeClr val="tx1"/>
                          </a:solidFill>
                        </a:rPr>
                        <a:t>Specialisation</a:t>
                      </a:r>
                      <a:r>
                        <a:rPr lang="fi-FI" sz="2200" dirty="0" smtClean="0">
                          <a:solidFill>
                            <a:schemeClr val="tx1"/>
                          </a:solidFill>
                        </a:rPr>
                        <a:t> </a:t>
                      </a:r>
                      <a:r>
                        <a:rPr lang="fi-FI" sz="2200" dirty="0" err="1" smtClean="0">
                          <a:solidFill>
                            <a:schemeClr val="tx1"/>
                          </a:solidFill>
                        </a:rPr>
                        <a:t>courses</a:t>
                      </a:r>
                      <a:r>
                        <a:rPr lang="fi-FI" sz="2200" dirty="0" smtClean="0">
                          <a:solidFill>
                            <a:schemeClr val="tx1"/>
                          </a:solidFill>
                        </a:rPr>
                        <a:t>, school</a:t>
                      </a:r>
                      <a:endParaRPr lang="fi-FI" sz="2200" dirty="0">
                        <a:solidFill>
                          <a:schemeClr val="tx1"/>
                        </a:solidFill>
                      </a:endParaRPr>
                    </a:p>
                  </a:txBody>
                  <a:tcPr/>
                </a:tc>
                <a:extLst>
                  <a:ext uri="{0D108BD9-81ED-4DB2-BD59-A6C34878D82A}">
                    <a16:rowId xmlns:a16="http://schemas.microsoft.com/office/drawing/2014/main" val="10000"/>
                  </a:ext>
                </a:extLst>
              </a:tr>
              <a:tr h="1009674">
                <a:tc>
                  <a:txBody>
                    <a:bodyPr/>
                    <a:lstStyle/>
                    <a:p>
                      <a:r>
                        <a:rPr lang="fi-FI" sz="2000" dirty="0" smtClean="0"/>
                        <a:t>Mother </a:t>
                      </a:r>
                      <a:r>
                        <a:rPr lang="fi-FI" sz="2000" dirty="0" err="1" smtClean="0"/>
                        <a:t>tongue</a:t>
                      </a:r>
                      <a:r>
                        <a:rPr lang="fi-FI" sz="2000" dirty="0" smtClean="0"/>
                        <a:t> and </a:t>
                      </a:r>
                      <a:r>
                        <a:rPr lang="fi-FI" sz="2000" dirty="0" err="1" smtClean="0"/>
                        <a:t>litteracy</a:t>
                      </a:r>
                      <a:endParaRPr lang="fi-FI" sz="2000" dirty="0"/>
                    </a:p>
                  </a:txBody>
                  <a:tcPr/>
                </a:tc>
                <a:tc>
                  <a:txBody>
                    <a:bodyPr/>
                    <a:lstStyle/>
                    <a:p>
                      <a:pPr algn="ctr"/>
                      <a:r>
                        <a:rPr lang="fi-FI" sz="2800" dirty="0" smtClean="0"/>
                        <a:t>6</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1"/>
                  </a:ext>
                </a:extLst>
              </a:tr>
              <a:tr h="1009674">
                <a:tc>
                  <a:txBody>
                    <a:bodyPr/>
                    <a:lstStyle/>
                    <a:p>
                      <a:r>
                        <a:rPr lang="fi-FI" sz="2000" dirty="0" smtClean="0"/>
                        <a:t>A-language,</a:t>
                      </a:r>
                    </a:p>
                    <a:p>
                      <a:r>
                        <a:rPr lang="fi-FI" sz="2000" dirty="0" smtClean="0"/>
                        <a:t>English</a:t>
                      </a:r>
                      <a:endParaRPr lang="fi-FI" sz="2000" dirty="0"/>
                    </a:p>
                  </a:txBody>
                  <a:tcPr/>
                </a:tc>
                <a:tc>
                  <a:txBody>
                    <a:bodyPr/>
                    <a:lstStyle/>
                    <a:p>
                      <a:pPr algn="ctr"/>
                      <a:r>
                        <a:rPr lang="fi-FI" sz="2800" dirty="0" smtClean="0"/>
                        <a:t>6</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5</a:t>
                      </a:r>
                      <a:endParaRPr lang="fi-FI" sz="2800" dirty="0"/>
                    </a:p>
                  </a:txBody>
                  <a:tcPr/>
                </a:tc>
                <a:extLst>
                  <a:ext uri="{0D108BD9-81ED-4DB2-BD59-A6C34878D82A}">
                    <a16:rowId xmlns:a16="http://schemas.microsoft.com/office/drawing/2014/main" val="10002"/>
                  </a:ext>
                </a:extLst>
              </a:tr>
              <a:tr h="1009674">
                <a:tc>
                  <a:txBody>
                    <a:bodyPr/>
                    <a:lstStyle/>
                    <a:p>
                      <a:r>
                        <a:rPr lang="fi-FI" sz="2000" dirty="0" smtClean="0"/>
                        <a:t>B-language,</a:t>
                      </a:r>
                    </a:p>
                    <a:p>
                      <a:r>
                        <a:rPr lang="fi-FI" sz="2000" dirty="0" smtClean="0"/>
                        <a:t>Swedish</a:t>
                      </a:r>
                      <a:endParaRPr lang="fi-FI" sz="2000" dirty="0"/>
                    </a:p>
                  </a:txBody>
                  <a:tcPr/>
                </a:tc>
                <a:tc>
                  <a:txBody>
                    <a:bodyPr/>
                    <a:lstStyle/>
                    <a:p>
                      <a:pPr algn="ctr"/>
                      <a:r>
                        <a:rPr lang="fi-FI" sz="2800" dirty="0" smtClean="0"/>
                        <a:t>5</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5</a:t>
                      </a:r>
                      <a:endParaRPr lang="fi-FI" sz="2800" dirty="0"/>
                    </a:p>
                  </a:txBody>
                  <a:tcPr/>
                </a:tc>
                <a:extLst>
                  <a:ext uri="{0D108BD9-81ED-4DB2-BD59-A6C34878D82A}">
                    <a16:rowId xmlns:a16="http://schemas.microsoft.com/office/drawing/2014/main" val="10003"/>
                  </a:ext>
                </a:extLst>
              </a:tr>
              <a:tr h="1009674">
                <a:tc>
                  <a:txBody>
                    <a:bodyPr/>
                    <a:lstStyle/>
                    <a:p>
                      <a:r>
                        <a:rPr lang="fi-FI" sz="2000" dirty="0" err="1" smtClean="0"/>
                        <a:t>Other</a:t>
                      </a:r>
                      <a:r>
                        <a:rPr lang="fi-FI" sz="2000" dirty="0" smtClean="0"/>
                        <a:t> language</a:t>
                      </a:r>
                      <a:endParaRPr lang="fi-FI" sz="2000" dirty="0"/>
                    </a:p>
                  </a:txBody>
                  <a:tcPr/>
                </a:tc>
                <a:tc>
                  <a:txBody>
                    <a:bodyPr/>
                    <a:lstStyle/>
                    <a:p>
                      <a:pPr algn="ctr"/>
                      <a:endParaRPr lang="fi-FI" sz="2800"/>
                    </a:p>
                  </a:txBody>
                  <a:tcPr/>
                </a:tc>
                <a:tc>
                  <a:txBody>
                    <a:bodyPr/>
                    <a:lstStyle/>
                    <a:p>
                      <a:pPr algn="ctr"/>
                      <a:r>
                        <a:rPr lang="fi-FI" sz="2800" dirty="0" smtClean="0"/>
                        <a:t>8</a:t>
                      </a:r>
                      <a:r>
                        <a:rPr lang="fi-FI" sz="2800" baseline="0" dirty="0" smtClean="0"/>
                        <a:t> + 8</a:t>
                      </a:r>
                      <a:endParaRPr lang="fi-FI" sz="2800" dirty="0"/>
                    </a:p>
                  </a:txBody>
                  <a:tcPr/>
                </a:tc>
                <a:tc>
                  <a:txBody>
                    <a:bodyPr/>
                    <a:lstStyle/>
                    <a:p>
                      <a:pPr algn="ctr"/>
                      <a:endParaRPr lang="fi-FI" sz="2800" dirty="0"/>
                    </a:p>
                  </a:txBody>
                  <a:tcPr/>
                </a:tc>
                <a:extLst>
                  <a:ext uri="{0D108BD9-81ED-4DB2-BD59-A6C34878D82A}">
                    <a16:rowId xmlns:a16="http://schemas.microsoft.com/office/drawing/2014/main" val="10004"/>
                  </a:ext>
                </a:extLst>
              </a:tr>
              <a:tr h="1009674">
                <a:tc>
                  <a:txBody>
                    <a:bodyPr/>
                    <a:lstStyle/>
                    <a:p>
                      <a:r>
                        <a:rPr lang="fi-FI" sz="2000" dirty="0" err="1" smtClean="0"/>
                        <a:t>Mathematics</a:t>
                      </a:r>
                      <a:r>
                        <a:rPr lang="fi-FI" sz="2000" dirty="0" smtClean="0"/>
                        <a:t>,</a:t>
                      </a:r>
                    </a:p>
                    <a:p>
                      <a:r>
                        <a:rPr lang="fi-FI" sz="2000" dirty="0" err="1" smtClean="0"/>
                        <a:t>Common</a:t>
                      </a:r>
                      <a:r>
                        <a:rPr lang="fi-FI" sz="2000" dirty="0" smtClean="0"/>
                        <a:t> </a:t>
                      </a:r>
                      <a:r>
                        <a:rPr lang="fi-FI" sz="2000" dirty="0" err="1" smtClean="0"/>
                        <a:t>syllabus</a:t>
                      </a:r>
                      <a:endParaRPr lang="fi-FI" sz="2000" dirty="0"/>
                    </a:p>
                  </a:txBody>
                  <a:tcPr/>
                </a:tc>
                <a:tc>
                  <a:txBody>
                    <a:bodyPr/>
                    <a:lstStyle/>
                    <a:p>
                      <a:pPr algn="ctr"/>
                      <a:r>
                        <a:rPr lang="fi-FI" sz="2800" dirty="0" smtClean="0"/>
                        <a:t>1</a:t>
                      </a:r>
                      <a:endParaRPr lang="fi-FI" sz="2800" dirty="0"/>
                    </a:p>
                  </a:txBody>
                  <a:tcPr/>
                </a:tc>
                <a:tc>
                  <a:txBody>
                    <a:bodyPr/>
                    <a:lstStyle/>
                    <a:p>
                      <a:pPr algn="ctr"/>
                      <a:endParaRPr lang="fi-FI" sz="2800" dirty="0"/>
                    </a:p>
                  </a:txBody>
                  <a:tcPr/>
                </a:tc>
                <a:tc>
                  <a:txBody>
                    <a:bodyPr/>
                    <a:lstStyle/>
                    <a:p>
                      <a:pPr algn="ctr"/>
                      <a:r>
                        <a:rPr lang="fi-FI" sz="2800" dirty="0" smtClean="0"/>
                        <a:t>1</a:t>
                      </a:r>
                      <a:endParaRPr lang="fi-FI" sz="2800" dirty="0"/>
                    </a:p>
                  </a:txBody>
                  <a:tcPr/>
                </a:tc>
                <a:extLst>
                  <a:ext uri="{0D108BD9-81ED-4DB2-BD59-A6C34878D82A}">
                    <a16:rowId xmlns:a16="http://schemas.microsoft.com/office/drawing/2014/main" val="10005"/>
                  </a:ext>
                </a:extLst>
              </a:tr>
              <a:tr h="1009674">
                <a:tc>
                  <a:txBody>
                    <a:bodyPr/>
                    <a:lstStyle/>
                    <a:p>
                      <a:r>
                        <a:rPr lang="fi-FI" sz="2000" dirty="0" err="1" smtClean="0"/>
                        <a:t>Mathematics</a:t>
                      </a:r>
                      <a:r>
                        <a:rPr lang="fi-FI" sz="2000" dirty="0" smtClean="0"/>
                        <a:t>,</a:t>
                      </a:r>
                    </a:p>
                    <a:p>
                      <a:r>
                        <a:rPr lang="fi-FI" sz="2000" dirty="0" smtClean="0"/>
                        <a:t>Basic </a:t>
                      </a:r>
                      <a:r>
                        <a:rPr lang="fi-FI" sz="2000" dirty="0" err="1" smtClean="0"/>
                        <a:t>syllabus</a:t>
                      </a:r>
                      <a:endParaRPr lang="fi-FI" sz="2000" dirty="0"/>
                    </a:p>
                  </a:txBody>
                  <a:tcPr/>
                </a:tc>
                <a:tc>
                  <a:txBody>
                    <a:bodyPr/>
                    <a:lstStyle/>
                    <a:p>
                      <a:pPr algn="ctr"/>
                      <a:r>
                        <a:rPr lang="fi-FI" sz="2800" dirty="0" smtClean="0"/>
                        <a:t>5</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6"/>
                  </a:ext>
                </a:extLst>
              </a:tr>
              <a:tr h="1009674">
                <a:tc>
                  <a:txBody>
                    <a:bodyPr/>
                    <a:lstStyle/>
                    <a:p>
                      <a:r>
                        <a:rPr lang="fi-FI" sz="2000" dirty="0" err="1" smtClean="0"/>
                        <a:t>Mathematics</a:t>
                      </a:r>
                      <a:r>
                        <a:rPr lang="fi-FI" sz="2000" dirty="0" smtClean="0"/>
                        <a:t>,</a:t>
                      </a:r>
                    </a:p>
                    <a:p>
                      <a:r>
                        <a:rPr lang="fi-FI" sz="2000" dirty="0" smtClean="0"/>
                        <a:t>Advanced </a:t>
                      </a:r>
                      <a:r>
                        <a:rPr lang="fi-FI" sz="2000" dirty="0" err="1" smtClean="0"/>
                        <a:t>syllabus</a:t>
                      </a:r>
                      <a:endParaRPr lang="fi-FI" sz="2000" dirty="0"/>
                    </a:p>
                  </a:txBody>
                  <a:tcPr/>
                </a:tc>
                <a:tc>
                  <a:txBody>
                    <a:bodyPr/>
                    <a:lstStyle/>
                    <a:p>
                      <a:pPr algn="ctr"/>
                      <a:r>
                        <a:rPr lang="fi-FI" sz="2800" dirty="0" smtClean="0"/>
                        <a:t>9</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6</a:t>
                      </a:r>
                      <a:endParaRPr lang="fi-FI" sz="2800" dirty="0"/>
                    </a:p>
                  </a:txBody>
                  <a:tcPr/>
                </a:tc>
                <a:extLst>
                  <a:ext uri="{0D108BD9-81ED-4DB2-BD59-A6C34878D82A}">
                    <a16:rowId xmlns:a16="http://schemas.microsoft.com/office/drawing/2014/main" val="10007"/>
                  </a:ext>
                </a:extLst>
              </a:tr>
            </a:tbl>
          </a:graphicData>
        </a:graphic>
      </p:graphicFrame>
      <p:sp>
        <p:nvSpPr>
          <p:cNvPr id="2" name="Tekstiruutu 1"/>
          <p:cNvSpPr txBox="1"/>
          <p:nvPr/>
        </p:nvSpPr>
        <p:spPr>
          <a:xfrm>
            <a:off x="523462" y="8909248"/>
            <a:ext cx="11521278" cy="400110"/>
          </a:xfrm>
          <a:prstGeom prst="rect">
            <a:avLst/>
          </a:prstGeom>
          <a:noFill/>
        </p:spPr>
        <p:txBody>
          <a:bodyPr wrap="square" rtlCol="0">
            <a:spAutoFit/>
          </a:bodyPr>
          <a:lstStyle/>
          <a:p>
            <a:r>
              <a:rPr lang="fi-FI" sz="2000" dirty="0" smtClean="0"/>
              <a:t>*One </a:t>
            </a:r>
            <a:r>
              <a:rPr lang="fi-FI" sz="2000" dirty="0" err="1" smtClean="0"/>
              <a:t>course</a:t>
            </a:r>
            <a:r>
              <a:rPr lang="fi-FI" sz="2000" dirty="0" smtClean="0"/>
              <a:t> is 18 - 20 </a:t>
            </a:r>
            <a:r>
              <a:rPr lang="fi-FI" sz="2000" dirty="0" err="1" smtClean="0"/>
              <a:t>lessons</a:t>
            </a:r>
            <a:r>
              <a:rPr lang="fi-FI" sz="2000" dirty="0" smtClean="0"/>
              <a:t>, </a:t>
            </a:r>
            <a:r>
              <a:rPr lang="fi-FI" sz="2000" dirty="0" err="1" smtClean="0"/>
              <a:t>each</a:t>
            </a:r>
            <a:r>
              <a:rPr lang="fi-FI" sz="2000" dirty="0" smtClean="0"/>
              <a:t> 75 </a:t>
            </a:r>
            <a:r>
              <a:rPr lang="fi-FI" sz="2000" dirty="0" err="1" smtClean="0"/>
              <a:t>minutes</a:t>
            </a:r>
            <a:r>
              <a:rPr lang="fi-FI" sz="2000" dirty="0" smtClean="0"/>
              <a:t> </a:t>
            </a:r>
            <a:endParaRPr lang="fi-FI" sz="2000" dirty="0"/>
          </a:p>
        </p:txBody>
      </p:sp>
    </p:spTree>
    <p:extLst>
      <p:ext uri="{BB962C8B-B14F-4D97-AF65-F5344CB8AC3E}">
        <p14:creationId xmlns:p14="http://schemas.microsoft.com/office/powerpoint/2010/main" val="628999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extLst>
              <p:ext uri="{D42A27DB-BD31-4B8C-83A1-F6EECF244321}">
                <p14:modId xmlns:p14="http://schemas.microsoft.com/office/powerpoint/2010/main" val="1785327693"/>
              </p:ext>
            </p:extLst>
          </p:nvPr>
        </p:nvGraphicFramePr>
        <p:xfrm>
          <a:off x="653272" y="597056"/>
          <a:ext cx="11713556" cy="8132760"/>
        </p:xfrm>
        <a:graphic>
          <a:graphicData uri="http://schemas.openxmlformats.org/drawingml/2006/table">
            <a:tbl>
              <a:tblPr firstRow="1" bandRow="1">
                <a:tableStyleId>{5C22544A-7EE6-4342-B048-85BDC9FD1C3A}</a:tableStyleId>
              </a:tblPr>
              <a:tblGrid>
                <a:gridCol w="2928389">
                  <a:extLst>
                    <a:ext uri="{9D8B030D-6E8A-4147-A177-3AD203B41FA5}">
                      <a16:colId xmlns:a16="http://schemas.microsoft.com/office/drawing/2014/main" val="20000"/>
                    </a:ext>
                  </a:extLst>
                </a:gridCol>
                <a:gridCol w="2928389">
                  <a:extLst>
                    <a:ext uri="{9D8B030D-6E8A-4147-A177-3AD203B41FA5}">
                      <a16:colId xmlns:a16="http://schemas.microsoft.com/office/drawing/2014/main" val="20001"/>
                    </a:ext>
                  </a:extLst>
                </a:gridCol>
                <a:gridCol w="2928389">
                  <a:extLst>
                    <a:ext uri="{9D8B030D-6E8A-4147-A177-3AD203B41FA5}">
                      <a16:colId xmlns:a16="http://schemas.microsoft.com/office/drawing/2014/main" val="20002"/>
                    </a:ext>
                  </a:extLst>
                </a:gridCol>
                <a:gridCol w="2928389">
                  <a:extLst>
                    <a:ext uri="{9D8B030D-6E8A-4147-A177-3AD203B41FA5}">
                      <a16:colId xmlns:a16="http://schemas.microsoft.com/office/drawing/2014/main" val="20003"/>
                    </a:ext>
                  </a:extLst>
                </a:gridCol>
              </a:tblGrid>
              <a:tr h="817721">
                <a:tc>
                  <a:txBody>
                    <a:bodyPr/>
                    <a:lstStyle/>
                    <a:p>
                      <a:r>
                        <a:rPr lang="fi-FI" sz="2200" dirty="0" err="1" smtClean="0">
                          <a:solidFill>
                            <a:schemeClr val="tx1"/>
                          </a:solidFill>
                        </a:rPr>
                        <a:t>Subject</a:t>
                      </a:r>
                      <a:endParaRPr lang="fi-FI" sz="2200" dirty="0">
                        <a:solidFill>
                          <a:schemeClr val="tx1"/>
                        </a:solidFill>
                      </a:endParaRPr>
                    </a:p>
                  </a:txBody>
                  <a:tcPr/>
                </a:tc>
                <a:tc>
                  <a:txBody>
                    <a:bodyPr/>
                    <a:lstStyle/>
                    <a:p>
                      <a:r>
                        <a:rPr lang="fi-FI" sz="2200" dirty="0" err="1" smtClean="0">
                          <a:solidFill>
                            <a:schemeClr val="tx1"/>
                          </a:solidFill>
                        </a:rPr>
                        <a:t>Compulsory</a:t>
                      </a:r>
                      <a:r>
                        <a:rPr lang="fi-FI" sz="2200" baseline="0" dirty="0" smtClean="0">
                          <a:solidFill>
                            <a:schemeClr val="tx1"/>
                          </a:solidFill>
                        </a:rPr>
                        <a:t> </a:t>
                      </a:r>
                      <a:r>
                        <a:rPr lang="fi-FI" sz="2200" baseline="0" dirty="0" err="1" smtClean="0">
                          <a:solidFill>
                            <a:schemeClr val="tx1"/>
                          </a:solidFill>
                        </a:rPr>
                        <a:t>courses</a:t>
                      </a:r>
                      <a:endParaRPr lang="fi-FI" sz="2200" dirty="0">
                        <a:solidFill>
                          <a:schemeClr val="tx1"/>
                        </a:solidFill>
                      </a:endParaRPr>
                    </a:p>
                  </a:txBody>
                  <a:tcPr/>
                </a:tc>
                <a:tc>
                  <a:txBody>
                    <a:bodyPr/>
                    <a:lstStyle/>
                    <a:p>
                      <a:r>
                        <a:rPr lang="fi-FI" sz="2200" dirty="0" err="1" smtClean="0">
                          <a:solidFill>
                            <a:schemeClr val="tx1"/>
                          </a:solidFill>
                        </a:rPr>
                        <a:t>Specialisation</a:t>
                      </a:r>
                      <a:r>
                        <a:rPr lang="fi-FI" sz="2200" dirty="0" smtClean="0">
                          <a:solidFill>
                            <a:schemeClr val="tx1"/>
                          </a:solidFill>
                        </a:rPr>
                        <a:t> </a:t>
                      </a:r>
                      <a:r>
                        <a:rPr lang="fi-FI" sz="2200" dirty="0" err="1" smtClean="0">
                          <a:solidFill>
                            <a:schemeClr val="tx1"/>
                          </a:solidFill>
                        </a:rPr>
                        <a:t>courses</a:t>
                      </a:r>
                      <a:r>
                        <a:rPr lang="fi-FI" sz="2200" dirty="0" smtClean="0">
                          <a:solidFill>
                            <a:schemeClr val="tx1"/>
                          </a:solidFill>
                        </a:rPr>
                        <a:t>,</a:t>
                      </a:r>
                    </a:p>
                    <a:p>
                      <a:r>
                        <a:rPr lang="fi-FI" sz="2200" dirty="0" smtClean="0">
                          <a:solidFill>
                            <a:schemeClr val="tx1"/>
                          </a:solidFill>
                        </a:rPr>
                        <a:t>national</a:t>
                      </a:r>
                      <a:endParaRPr lang="fi-FI" sz="2200" dirty="0">
                        <a:solidFill>
                          <a:schemeClr val="tx1"/>
                        </a:solidFill>
                      </a:endParaRPr>
                    </a:p>
                  </a:txBody>
                  <a:tcPr/>
                </a:tc>
                <a:tc>
                  <a:txBody>
                    <a:bodyPr/>
                    <a:lstStyle/>
                    <a:p>
                      <a:r>
                        <a:rPr lang="fi-FI" sz="2200" dirty="0" err="1" smtClean="0">
                          <a:solidFill>
                            <a:schemeClr val="tx1"/>
                          </a:solidFill>
                        </a:rPr>
                        <a:t>Specialisation</a:t>
                      </a:r>
                      <a:r>
                        <a:rPr lang="fi-FI" sz="2200" dirty="0" smtClean="0">
                          <a:solidFill>
                            <a:schemeClr val="tx1"/>
                          </a:solidFill>
                        </a:rPr>
                        <a:t> </a:t>
                      </a:r>
                      <a:r>
                        <a:rPr lang="fi-FI" sz="2200" dirty="0" err="1" smtClean="0">
                          <a:solidFill>
                            <a:schemeClr val="tx1"/>
                          </a:solidFill>
                        </a:rPr>
                        <a:t>courses</a:t>
                      </a:r>
                      <a:r>
                        <a:rPr lang="fi-FI" sz="2200" dirty="0" smtClean="0">
                          <a:solidFill>
                            <a:schemeClr val="tx1"/>
                          </a:solidFill>
                        </a:rPr>
                        <a:t>, school</a:t>
                      </a:r>
                      <a:endParaRPr lang="fi-FI" sz="2200" dirty="0">
                        <a:solidFill>
                          <a:schemeClr val="tx1"/>
                        </a:solidFill>
                      </a:endParaRPr>
                    </a:p>
                  </a:txBody>
                  <a:tcPr/>
                </a:tc>
                <a:extLst>
                  <a:ext uri="{0D108BD9-81ED-4DB2-BD59-A6C34878D82A}">
                    <a16:rowId xmlns:a16="http://schemas.microsoft.com/office/drawing/2014/main" val="10000"/>
                  </a:ext>
                </a:extLst>
              </a:tr>
              <a:tr h="781720">
                <a:tc>
                  <a:txBody>
                    <a:bodyPr/>
                    <a:lstStyle/>
                    <a:p>
                      <a:r>
                        <a:rPr lang="fi-FI" sz="2000" dirty="0" smtClean="0"/>
                        <a:t>Biology</a:t>
                      </a:r>
                      <a:endParaRPr lang="fi-FI" sz="2000" dirty="0"/>
                    </a:p>
                  </a:txBody>
                  <a:tcPr/>
                </a:tc>
                <a:tc>
                  <a:txBody>
                    <a:bodyPr/>
                    <a:lstStyle/>
                    <a:p>
                      <a:pPr algn="ctr"/>
                      <a:r>
                        <a:rPr lang="fi-FI" sz="2800" dirty="0" smtClean="0"/>
                        <a:t>2</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1"/>
                  </a:ext>
                </a:extLst>
              </a:tr>
              <a:tr h="781720">
                <a:tc>
                  <a:txBody>
                    <a:bodyPr/>
                    <a:lstStyle/>
                    <a:p>
                      <a:r>
                        <a:rPr lang="fi-FI" sz="2000" dirty="0" err="1" smtClean="0"/>
                        <a:t>Geography</a:t>
                      </a:r>
                      <a:endParaRPr lang="fi-FI" sz="2000" dirty="0"/>
                    </a:p>
                  </a:txBody>
                  <a:tcPr/>
                </a:tc>
                <a:tc>
                  <a:txBody>
                    <a:bodyPr/>
                    <a:lstStyle/>
                    <a:p>
                      <a:pPr algn="ctr"/>
                      <a:r>
                        <a:rPr lang="fi-FI" sz="2800" dirty="0" smtClean="0"/>
                        <a:t>1</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2</a:t>
                      </a:r>
                      <a:endParaRPr lang="fi-FI" sz="2800" dirty="0"/>
                    </a:p>
                  </a:txBody>
                  <a:tcPr/>
                </a:tc>
                <a:extLst>
                  <a:ext uri="{0D108BD9-81ED-4DB2-BD59-A6C34878D82A}">
                    <a16:rowId xmlns:a16="http://schemas.microsoft.com/office/drawing/2014/main" val="10002"/>
                  </a:ext>
                </a:extLst>
              </a:tr>
              <a:tr h="781720">
                <a:tc>
                  <a:txBody>
                    <a:bodyPr/>
                    <a:lstStyle/>
                    <a:p>
                      <a:r>
                        <a:rPr lang="fi-FI" sz="2000" dirty="0" smtClean="0"/>
                        <a:t>Physics</a:t>
                      </a:r>
                      <a:endParaRPr lang="fi-FI" sz="2000" dirty="0"/>
                    </a:p>
                  </a:txBody>
                  <a:tcPr/>
                </a:tc>
                <a:tc>
                  <a:txBody>
                    <a:bodyPr/>
                    <a:lstStyle/>
                    <a:p>
                      <a:pPr algn="ctr"/>
                      <a:r>
                        <a:rPr lang="fi-FI" sz="2800" dirty="0" smtClean="0"/>
                        <a:t>1</a:t>
                      </a:r>
                      <a:endParaRPr lang="fi-FI" sz="2800" dirty="0"/>
                    </a:p>
                  </a:txBody>
                  <a:tcPr/>
                </a:tc>
                <a:tc>
                  <a:txBody>
                    <a:bodyPr/>
                    <a:lstStyle/>
                    <a:p>
                      <a:pPr algn="ctr"/>
                      <a:r>
                        <a:rPr lang="fi-FI" sz="2800" dirty="0" smtClean="0"/>
                        <a:t>6</a:t>
                      </a:r>
                      <a:endParaRPr lang="fi-FI" sz="2800" dirty="0"/>
                    </a:p>
                  </a:txBody>
                  <a:tcPr/>
                </a:tc>
                <a:tc>
                  <a:txBody>
                    <a:bodyPr/>
                    <a:lstStyle/>
                    <a:p>
                      <a:pPr algn="ctr"/>
                      <a:r>
                        <a:rPr lang="fi-FI" sz="2800" dirty="0" smtClean="0"/>
                        <a:t>1</a:t>
                      </a:r>
                      <a:endParaRPr lang="fi-FI" sz="2800" dirty="0"/>
                    </a:p>
                  </a:txBody>
                  <a:tcPr/>
                </a:tc>
                <a:extLst>
                  <a:ext uri="{0D108BD9-81ED-4DB2-BD59-A6C34878D82A}">
                    <a16:rowId xmlns:a16="http://schemas.microsoft.com/office/drawing/2014/main" val="10003"/>
                  </a:ext>
                </a:extLst>
              </a:tr>
              <a:tr h="781720">
                <a:tc>
                  <a:txBody>
                    <a:bodyPr/>
                    <a:lstStyle/>
                    <a:p>
                      <a:r>
                        <a:rPr lang="fi-FI" sz="2000" dirty="0" err="1" smtClean="0"/>
                        <a:t>Chemistry</a:t>
                      </a:r>
                      <a:endParaRPr lang="fi-FI" sz="2000" dirty="0"/>
                    </a:p>
                  </a:txBody>
                  <a:tcPr/>
                </a:tc>
                <a:tc>
                  <a:txBody>
                    <a:bodyPr/>
                    <a:lstStyle/>
                    <a:p>
                      <a:pPr algn="ctr"/>
                      <a:r>
                        <a:rPr lang="fi-FI" sz="2800" dirty="0" smtClean="0"/>
                        <a:t>1</a:t>
                      </a:r>
                      <a:endParaRPr lang="fi-FI" sz="2800" dirty="0"/>
                    </a:p>
                  </a:txBody>
                  <a:tcPr/>
                </a:tc>
                <a:tc>
                  <a:txBody>
                    <a:bodyPr/>
                    <a:lstStyle/>
                    <a:p>
                      <a:pPr algn="ctr"/>
                      <a:r>
                        <a:rPr lang="fi-FI" sz="2800" dirty="0" smtClean="0"/>
                        <a:t>4</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4"/>
                  </a:ext>
                </a:extLst>
              </a:tr>
              <a:tr h="781720">
                <a:tc>
                  <a:txBody>
                    <a:bodyPr/>
                    <a:lstStyle/>
                    <a:p>
                      <a:r>
                        <a:rPr lang="fi-FI" sz="2000" dirty="0" err="1" smtClean="0"/>
                        <a:t>Religion</a:t>
                      </a:r>
                      <a:r>
                        <a:rPr lang="fi-FI" sz="2000" dirty="0" smtClean="0"/>
                        <a:t> or </a:t>
                      </a:r>
                      <a:r>
                        <a:rPr lang="fi-FI" sz="2000" dirty="0" err="1" smtClean="0"/>
                        <a:t>ethics</a:t>
                      </a:r>
                      <a:endParaRPr lang="fi-FI" sz="2000" dirty="0"/>
                    </a:p>
                  </a:txBody>
                  <a:tcPr/>
                </a:tc>
                <a:tc>
                  <a:txBody>
                    <a:bodyPr/>
                    <a:lstStyle/>
                    <a:p>
                      <a:pPr algn="ctr"/>
                      <a:r>
                        <a:rPr lang="fi-FI" sz="2800" dirty="0" smtClean="0"/>
                        <a:t>2</a:t>
                      </a:r>
                      <a:endParaRPr lang="fi-FI" sz="2800" dirty="0"/>
                    </a:p>
                  </a:txBody>
                  <a:tcPr/>
                </a:tc>
                <a:tc>
                  <a:txBody>
                    <a:bodyPr/>
                    <a:lstStyle/>
                    <a:p>
                      <a:pPr algn="ctr"/>
                      <a:r>
                        <a:rPr lang="fi-FI" sz="2800" dirty="0" smtClean="0"/>
                        <a:t>4</a:t>
                      </a:r>
                      <a:endParaRPr lang="fi-FI" sz="2800" dirty="0"/>
                    </a:p>
                  </a:txBody>
                  <a:tcPr/>
                </a:tc>
                <a:tc>
                  <a:txBody>
                    <a:bodyPr/>
                    <a:lstStyle/>
                    <a:p>
                      <a:pPr algn="ctr"/>
                      <a:r>
                        <a:rPr lang="fi-FI" sz="2800" dirty="0" smtClean="0"/>
                        <a:t>1</a:t>
                      </a:r>
                      <a:endParaRPr lang="fi-FI" sz="2800" dirty="0"/>
                    </a:p>
                  </a:txBody>
                  <a:tcPr/>
                </a:tc>
                <a:extLst>
                  <a:ext uri="{0D108BD9-81ED-4DB2-BD59-A6C34878D82A}">
                    <a16:rowId xmlns:a16="http://schemas.microsoft.com/office/drawing/2014/main" val="10005"/>
                  </a:ext>
                </a:extLst>
              </a:tr>
              <a:tr h="781720">
                <a:tc>
                  <a:txBody>
                    <a:bodyPr/>
                    <a:lstStyle/>
                    <a:p>
                      <a:r>
                        <a:rPr lang="fi-FI" sz="2000" dirty="0" smtClean="0"/>
                        <a:t>Philosophy</a:t>
                      </a:r>
                      <a:endParaRPr lang="fi-FI" sz="2000" dirty="0"/>
                    </a:p>
                  </a:txBody>
                  <a:tcPr/>
                </a:tc>
                <a:tc>
                  <a:txBody>
                    <a:bodyPr/>
                    <a:lstStyle/>
                    <a:p>
                      <a:pPr algn="ctr"/>
                      <a:r>
                        <a:rPr lang="fi-FI" sz="2800" dirty="0" smtClean="0"/>
                        <a:t>2</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1</a:t>
                      </a:r>
                      <a:endParaRPr lang="fi-FI" sz="2800" dirty="0"/>
                    </a:p>
                  </a:txBody>
                  <a:tcPr/>
                </a:tc>
                <a:extLst>
                  <a:ext uri="{0D108BD9-81ED-4DB2-BD59-A6C34878D82A}">
                    <a16:rowId xmlns:a16="http://schemas.microsoft.com/office/drawing/2014/main" val="10006"/>
                  </a:ext>
                </a:extLst>
              </a:tr>
              <a:tr h="781720">
                <a:tc>
                  <a:txBody>
                    <a:bodyPr/>
                    <a:lstStyle/>
                    <a:p>
                      <a:r>
                        <a:rPr lang="fi-FI" sz="2000" dirty="0" err="1" smtClean="0"/>
                        <a:t>Psychology</a:t>
                      </a:r>
                      <a:endParaRPr lang="fi-FI" sz="2000" dirty="0"/>
                    </a:p>
                  </a:txBody>
                  <a:tcPr/>
                </a:tc>
                <a:tc>
                  <a:txBody>
                    <a:bodyPr/>
                    <a:lstStyle/>
                    <a:p>
                      <a:pPr algn="ctr"/>
                      <a:r>
                        <a:rPr lang="fi-FI" sz="2800" dirty="0" smtClean="0"/>
                        <a:t>1</a:t>
                      </a:r>
                      <a:endParaRPr lang="fi-FI" sz="2800" dirty="0"/>
                    </a:p>
                  </a:txBody>
                  <a:tcPr/>
                </a:tc>
                <a:tc>
                  <a:txBody>
                    <a:bodyPr/>
                    <a:lstStyle/>
                    <a:p>
                      <a:pPr algn="ctr"/>
                      <a:r>
                        <a:rPr lang="fi-FI" sz="2800" dirty="0" smtClean="0"/>
                        <a:t>4</a:t>
                      </a:r>
                      <a:endParaRPr lang="fi-FI" sz="2800" dirty="0"/>
                    </a:p>
                  </a:txBody>
                  <a:tcPr/>
                </a:tc>
                <a:tc>
                  <a:txBody>
                    <a:bodyPr/>
                    <a:lstStyle/>
                    <a:p>
                      <a:pPr algn="ctr"/>
                      <a:r>
                        <a:rPr lang="fi-FI" sz="2800" dirty="0" smtClean="0"/>
                        <a:t>2</a:t>
                      </a:r>
                      <a:endParaRPr lang="fi-FI" sz="2800" dirty="0"/>
                    </a:p>
                  </a:txBody>
                  <a:tcPr/>
                </a:tc>
                <a:extLst>
                  <a:ext uri="{0D108BD9-81ED-4DB2-BD59-A6C34878D82A}">
                    <a16:rowId xmlns:a16="http://schemas.microsoft.com/office/drawing/2014/main" val="10007"/>
                  </a:ext>
                </a:extLst>
              </a:tr>
              <a:tr h="781720">
                <a:tc>
                  <a:txBody>
                    <a:bodyPr/>
                    <a:lstStyle/>
                    <a:p>
                      <a:r>
                        <a:rPr lang="fi-FI" sz="2000" dirty="0" err="1" smtClean="0"/>
                        <a:t>History</a:t>
                      </a:r>
                      <a:endParaRPr lang="fi-FI" sz="2000" dirty="0"/>
                    </a:p>
                  </a:txBody>
                  <a:tcPr/>
                </a:tc>
                <a:tc>
                  <a:txBody>
                    <a:bodyPr/>
                    <a:lstStyle/>
                    <a:p>
                      <a:pPr algn="ctr"/>
                      <a:r>
                        <a:rPr lang="fi-FI" sz="2800" dirty="0" smtClean="0"/>
                        <a:t>3</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8"/>
                  </a:ext>
                </a:extLst>
              </a:tr>
              <a:tr h="781720">
                <a:tc>
                  <a:txBody>
                    <a:bodyPr/>
                    <a:lstStyle/>
                    <a:p>
                      <a:r>
                        <a:rPr lang="fi-FI" sz="2000" dirty="0" smtClean="0"/>
                        <a:t>Social</a:t>
                      </a:r>
                      <a:r>
                        <a:rPr lang="fi-FI" sz="2000" baseline="0" dirty="0" smtClean="0"/>
                        <a:t> </a:t>
                      </a:r>
                      <a:r>
                        <a:rPr lang="fi-FI" sz="2000" baseline="0" dirty="0" err="1" smtClean="0"/>
                        <a:t>studies</a:t>
                      </a:r>
                      <a:endParaRPr lang="fi-FI" sz="2000" dirty="0"/>
                    </a:p>
                  </a:txBody>
                  <a:tcPr/>
                </a:tc>
                <a:tc>
                  <a:txBody>
                    <a:bodyPr/>
                    <a:lstStyle/>
                    <a:p>
                      <a:pPr algn="ctr"/>
                      <a:r>
                        <a:rPr lang="fi-FI" sz="2800" dirty="0" smtClean="0"/>
                        <a:t>3</a:t>
                      </a:r>
                      <a:endParaRPr lang="fi-FI" sz="2800" dirty="0"/>
                    </a:p>
                  </a:txBody>
                  <a:tcPr/>
                </a:tc>
                <a:tc>
                  <a:txBody>
                    <a:bodyPr/>
                    <a:lstStyle/>
                    <a:p>
                      <a:pPr algn="ctr"/>
                      <a:r>
                        <a:rPr lang="fi-FI" sz="2800" dirty="0" smtClean="0"/>
                        <a:t>1</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8706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extLst>
              <p:ext uri="{D42A27DB-BD31-4B8C-83A1-F6EECF244321}">
                <p14:modId xmlns:p14="http://schemas.microsoft.com/office/powerpoint/2010/main" val="1735682746"/>
              </p:ext>
            </p:extLst>
          </p:nvPr>
        </p:nvGraphicFramePr>
        <p:xfrm>
          <a:off x="653272" y="597056"/>
          <a:ext cx="11713556" cy="8132760"/>
        </p:xfrm>
        <a:graphic>
          <a:graphicData uri="http://schemas.openxmlformats.org/drawingml/2006/table">
            <a:tbl>
              <a:tblPr firstRow="1" bandRow="1">
                <a:tableStyleId>{5C22544A-7EE6-4342-B048-85BDC9FD1C3A}</a:tableStyleId>
              </a:tblPr>
              <a:tblGrid>
                <a:gridCol w="2928389">
                  <a:extLst>
                    <a:ext uri="{9D8B030D-6E8A-4147-A177-3AD203B41FA5}">
                      <a16:colId xmlns:a16="http://schemas.microsoft.com/office/drawing/2014/main" val="20000"/>
                    </a:ext>
                  </a:extLst>
                </a:gridCol>
                <a:gridCol w="2928389">
                  <a:extLst>
                    <a:ext uri="{9D8B030D-6E8A-4147-A177-3AD203B41FA5}">
                      <a16:colId xmlns:a16="http://schemas.microsoft.com/office/drawing/2014/main" val="20001"/>
                    </a:ext>
                  </a:extLst>
                </a:gridCol>
                <a:gridCol w="2928389">
                  <a:extLst>
                    <a:ext uri="{9D8B030D-6E8A-4147-A177-3AD203B41FA5}">
                      <a16:colId xmlns:a16="http://schemas.microsoft.com/office/drawing/2014/main" val="20002"/>
                    </a:ext>
                  </a:extLst>
                </a:gridCol>
                <a:gridCol w="2928389">
                  <a:extLst>
                    <a:ext uri="{9D8B030D-6E8A-4147-A177-3AD203B41FA5}">
                      <a16:colId xmlns:a16="http://schemas.microsoft.com/office/drawing/2014/main" val="20003"/>
                    </a:ext>
                  </a:extLst>
                </a:gridCol>
              </a:tblGrid>
              <a:tr h="817721">
                <a:tc>
                  <a:txBody>
                    <a:bodyPr/>
                    <a:lstStyle/>
                    <a:p>
                      <a:r>
                        <a:rPr lang="fi-FI" sz="2200" smtClean="0">
                          <a:solidFill>
                            <a:schemeClr val="tx1"/>
                          </a:solidFill>
                        </a:rPr>
                        <a:t>Subject</a:t>
                      </a:r>
                      <a:endParaRPr lang="fi-FI" sz="2200" dirty="0">
                        <a:solidFill>
                          <a:schemeClr val="tx1"/>
                        </a:solidFill>
                      </a:endParaRPr>
                    </a:p>
                  </a:txBody>
                  <a:tcPr/>
                </a:tc>
                <a:tc>
                  <a:txBody>
                    <a:bodyPr/>
                    <a:lstStyle/>
                    <a:p>
                      <a:r>
                        <a:rPr lang="fi-FI" sz="2200" smtClean="0">
                          <a:solidFill>
                            <a:schemeClr val="tx1"/>
                          </a:solidFill>
                        </a:rPr>
                        <a:t>Compulsory</a:t>
                      </a:r>
                      <a:r>
                        <a:rPr lang="fi-FI" sz="2200" baseline="0" smtClean="0">
                          <a:solidFill>
                            <a:schemeClr val="tx1"/>
                          </a:solidFill>
                        </a:rPr>
                        <a:t> courses</a:t>
                      </a:r>
                      <a:endParaRPr lang="fi-FI" sz="2200" dirty="0">
                        <a:solidFill>
                          <a:schemeClr val="tx1"/>
                        </a:solidFill>
                      </a:endParaRPr>
                    </a:p>
                  </a:txBody>
                  <a:tcPr/>
                </a:tc>
                <a:tc>
                  <a:txBody>
                    <a:bodyPr/>
                    <a:lstStyle/>
                    <a:p>
                      <a:r>
                        <a:rPr lang="fi-FI" sz="2200" smtClean="0">
                          <a:solidFill>
                            <a:schemeClr val="tx1"/>
                          </a:solidFill>
                        </a:rPr>
                        <a:t>Specialisation courses,</a:t>
                      </a:r>
                    </a:p>
                    <a:p>
                      <a:r>
                        <a:rPr lang="fi-FI" sz="2200" smtClean="0">
                          <a:solidFill>
                            <a:schemeClr val="tx1"/>
                          </a:solidFill>
                        </a:rPr>
                        <a:t>national</a:t>
                      </a:r>
                      <a:endParaRPr lang="fi-FI" sz="2200" dirty="0">
                        <a:solidFill>
                          <a:schemeClr val="tx1"/>
                        </a:solidFill>
                      </a:endParaRPr>
                    </a:p>
                  </a:txBody>
                  <a:tcPr/>
                </a:tc>
                <a:tc>
                  <a:txBody>
                    <a:bodyPr/>
                    <a:lstStyle/>
                    <a:p>
                      <a:r>
                        <a:rPr lang="fi-FI" sz="2200" smtClean="0">
                          <a:solidFill>
                            <a:schemeClr val="tx1"/>
                          </a:solidFill>
                        </a:rPr>
                        <a:t>Specialisation courses, school</a:t>
                      </a:r>
                      <a:endParaRPr lang="fi-FI" sz="2200" dirty="0">
                        <a:solidFill>
                          <a:schemeClr val="tx1"/>
                        </a:solidFill>
                      </a:endParaRPr>
                    </a:p>
                  </a:txBody>
                  <a:tcPr/>
                </a:tc>
                <a:extLst>
                  <a:ext uri="{0D108BD9-81ED-4DB2-BD59-A6C34878D82A}">
                    <a16:rowId xmlns:a16="http://schemas.microsoft.com/office/drawing/2014/main" val="10000"/>
                  </a:ext>
                </a:extLst>
              </a:tr>
              <a:tr h="781720">
                <a:tc>
                  <a:txBody>
                    <a:bodyPr/>
                    <a:lstStyle/>
                    <a:p>
                      <a:r>
                        <a:rPr lang="fi-FI" sz="2000" dirty="0" err="1" smtClean="0"/>
                        <a:t>Physical</a:t>
                      </a:r>
                      <a:r>
                        <a:rPr lang="fi-FI" sz="2000" dirty="0" smtClean="0"/>
                        <a:t> </a:t>
                      </a:r>
                      <a:r>
                        <a:rPr lang="fi-FI" sz="2000" dirty="0" err="1" smtClean="0"/>
                        <a:t>education</a:t>
                      </a:r>
                      <a:endParaRPr lang="fi-FI" sz="2000" dirty="0"/>
                    </a:p>
                  </a:txBody>
                  <a:tcPr/>
                </a:tc>
                <a:tc>
                  <a:txBody>
                    <a:bodyPr/>
                    <a:lstStyle/>
                    <a:p>
                      <a:pPr algn="ctr"/>
                      <a:r>
                        <a:rPr lang="fi-FI" sz="2800" dirty="0" smtClean="0"/>
                        <a:t>2</a:t>
                      </a:r>
                      <a:endParaRPr lang="fi-FI" sz="2800" dirty="0"/>
                    </a:p>
                  </a:txBody>
                  <a:tcPr/>
                </a:tc>
                <a:tc>
                  <a:txBody>
                    <a:bodyPr/>
                    <a:lstStyle/>
                    <a:p>
                      <a:pPr algn="ctr"/>
                      <a:r>
                        <a:rPr lang="fi-FI" sz="2800" dirty="0" smtClean="0"/>
                        <a:t>3</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1"/>
                  </a:ext>
                </a:extLst>
              </a:tr>
              <a:tr h="781720">
                <a:tc>
                  <a:txBody>
                    <a:bodyPr/>
                    <a:lstStyle/>
                    <a:p>
                      <a:r>
                        <a:rPr lang="fi-FI" sz="2000" dirty="0" smtClean="0"/>
                        <a:t>Music</a:t>
                      </a:r>
                      <a:endParaRPr lang="fi-FI" sz="2000" dirty="0"/>
                    </a:p>
                  </a:txBody>
                  <a:tcPr/>
                </a:tc>
                <a:tc>
                  <a:txBody>
                    <a:bodyPr/>
                    <a:lstStyle/>
                    <a:p>
                      <a:pPr algn="ctr"/>
                      <a:r>
                        <a:rPr lang="fi-FI" sz="2800" dirty="0" smtClean="0"/>
                        <a:t>1-2</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2"/>
                  </a:ext>
                </a:extLst>
              </a:tr>
              <a:tr h="781720">
                <a:tc>
                  <a:txBody>
                    <a:bodyPr/>
                    <a:lstStyle/>
                    <a:p>
                      <a:r>
                        <a:rPr lang="fi-FI" sz="2000" dirty="0" smtClean="0"/>
                        <a:t>Visual Arts</a:t>
                      </a:r>
                      <a:endParaRPr lang="fi-FI" sz="2000" dirty="0"/>
                    </a:p>
                  </a:txBody>
                  <a:tcPr/>
                </a:tc>
                <a:tc>
                  <a:txBody>
                    <a:bodyPr/>
                    <a:lstStyle/>
                    <a:p>
                      <a:pPr algn="ctr"/>
                      <a:r>
                        <a:rPr lang="fi-FI" sz="2800" dirty="0" smtClean="0"/>
                        <a:t>1-2</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3</a:t>
                      </a:r>
                      <a:endParaRPr lang="fi-FI" sz="2800" dirty="0"/>
                    </a:p>
                  </a:txBody>
                  <a:tcPr/>
                </a:tc>
                <a:extLst>
                  <a:ext uri="{0D108BD9-81ED-4DB2-BD59-A6C34878D82A}">
                    <a16:rowId xmlns:a16="http://schemas.microsoft.com/office/drawing/2014/main" val="10003"/>
                  </a:ext>
                </a:extLst>
              </a:tr>
              <a:tr h="781720">
                <a:tc>
                  <a:txBody>
                    <a:bodyPr/>
                    <a:lstStyle/>
                    <a:p>
                      <a:r>
                        <a:rPr lang="fi-FI" sz="2000" dirty="0" smtClean="0"/>
                        <a:t>Health </a:t>
                      </a:r>
                      <a:r>
                        <a:rPr lang="fi-FI" sz="2000" dirty="0" err="1" smtClean="0"/>
                        <a:t>education</a:t>
                      </a:r>
                      <a:endParaRPr lang="fi-FI" sz="2000" dirty="0"/>
                    </a:p>
                  </a:txBody>
                  <a:tcPr/>
                </a:tc>
                <a:tc>
                  <a:txBody>
                    <a:bodyPr/>
                    <a:lstStyle/>
                    <a:p>
                      <a:pPr algn="ctr"/>
                      <a:r>
                        <a:rPr lang="fi-FI" sz="2800" dirty="0" smtClean="0"/>
                        <a:t>1</a:t>
                      </a:r>
                      <a:endParaRPr lang="fi-FI" sz="2800" dirty="0"/>
                    </a:p>
                  </a:txBody>
                  <a:tcPr/>
                </a:tc>
                <a:tc>
                  <a:txBody>
                    <a:bodyPr/>
                    <a:lstStyle/>
                    <a:p>
                      <a:pPr algn="ctr"/>
                      <a:r>
                        <a:rPr lang="fi-FI" sz="2800" dirty="0" smtClean="0"/>
                        <a:t>2</a:t>
                      </a:r>
                      <a:endParaRPr lang="fi-FI" sz="2800" dirty="0"/>
                    </a:p>
                  </a:txBody>
                  <a:tcPr/>
                </a:tc>
                <a:tc>
                  <a:txBody>
                    <a:bodyPr/>
                    <a:lstStyle/>
                    <a:p>
                      <a:pPr algn="ctr"/>
                      <a:r>
                        <a:rPr lang="fi-FI" sz="2800" dirty="0" smtClean="0"/>
                        <a:t>1</a:t>
                      </a:r>
                      <a:endParaRPr lang="fi-FI" sz="2800" dirty="0"/>
                    </a:p>
                  </a:txBody>
                  <a:tcPr/>
                </a:tc>
                <a:extLst>
                  <a:ext uri="{0D108BD9-81ED-4DB2-BD59-A6C34878D82A}">
                    <a16:rowId xmlns:a16="http://schemas.microsoft.com/office/drawing/2014/main" val="10004"/>
                  </a:ext>
                </a:extLst>
              </a:tr>
              <a:tr h="781720">
                <a:tc>
                  <a:txBody>
                    <a:bodyPr/>
                    <a:lstStyle/>
                    <a:p>
                      <a:r>
                        <a:rPr lang="fi-FI" sz="2000" dirty="0" err="1" smtClean="0"/>
                        <a:t>Educational</a:t>
                      </a:r>
                      <a:r>
                        <a:rPr lang="fi-FI" sz="2000" dirty="0" smtClean="0"/>
                        <a:t> and vocational </a:t>
                      </a:r>
                      <a:r>
                        <a:rPr lang="fi-FI" sz="2000" dirty="0" err="1" smtClean="0"/>
                        <a:t>guidance</a:t>
                      </a:r>
                      <a:endParaRPr lang="fi-FI" sz="2000" dirty="0"/>
                    </a:p>
                  </a:txBody>
                  <a:tcPr/>
                </a:tc>
                <a:tc>
                  <a:txBody>
                    <a:bodyPr/>
                    <a:lstStyle/>
                    <a:p>
                      <a:pPr algn="ctr"/>
                      <a:r>
                        <a:rPr lang="fi-FI" sz="2800" dirty="0" smtClean="0"/>
                        <a:t>2</a:t>
                      </a:r>
                      <a:endParaRPr lang="fi-FI" sz="2800" dirty="0"/>
                    </a:p>
                  </a:txBody>
                  <a:tcPr/>
                </a:tc>
                <a:tc>
                  <a:txBody>
                    <a:bodyPr/>
                    <a:lstStyle/>
                    <a:p>
                      <a:pPr algn="ctr"/>
                      <a:endParaRPr lang="fi-FI" sz="2800" dirty="0"/>
                    </a:p>
                  </a:txBody>
                  <a:tcPr/>
                </a:tc>
                <a:tc>
                  <a:txBody>
                    <a:bodyPr/>
                    <a:lstStyle/>
                    <a:p>
                      <a:pPr algn="ctr"/>
                      <a:endParaRPr lang="fi-FI" sz="2800" dirty="0"/>
                    </a:p>
                  </a:txBody>
                  <a:tcPr/>
                </a:tc>
                <a:extLst>
                  <a:ext uri="{0D108BD9-81ED-4DB2-BD59-A6C34878D82A}">
                    <a16:rowId xmlns:a16="http://schemas.microsoft.com/office/drawing/2014/main" val="10005"/>
                  </a:ext>
                </a:extLst>
              </a:tr>
              <a:tr h="781720">
                <a:tc>
                  <a:txBody>
                    <a:bodyPr/>
                    <a:lstStyle/>
                    <a:p>
                      <a:r>
                        <a:rPr lang="fi-FI" sz="2000" dirty="0" err="1" smtClean="0"/>
                        <a:t>Theme</a:t>
                      </a:r>
                      <a:r>
                        <a:rPr lang="fi-FI" sz="2000" baseline="0" dirty="0" smtClean="0"/>
                        <a:t> </a:t>
                      </a:r>
                      <a:r>
                        <a:rPr lang="fi-FI" sz="2000" baseline="0" dirty="0" err="1" smtClean="0"/>
                        <a:t>courses</a:t>
                      </a:r>
                      <a:endParaRPr lang="fi-FI" sz="2000" dirty="0"/>
                    </a:p>
                  </a:txBody>
                  <a:tcPr/>
                </a:tc>
                <a:tc>
                  <a:txBody>
                    <a:bodyPr/>
                    <a:lstStyle/>
                    <a:p>
                      <a:pPr algn="ctr"/>
                      <a:endParaRPr lang="fi-FI" sz="2800" dirty="0"/>
                    </a:p>
                  </a:txBody>
                  <a:tcPr/>
                </a:tc>
                <a:tc>
                  <a:txBody>
                    <a:bodyPr/>
                    <a:lstStyle/>
                    <a:p>
                      <a:pPr algn="ctr"/>
                      <a:r>
                        <a:rPr lang="fi-FI" sz="2800" dirty="0" smtClean="0"/>
                        <a:t>3</a:t>
                      </a:r>
                      <a:endParaRPr lang="fi-FI" sz="2800" dirty="0"/>
                    </a:p>
                  </a:txBody>
                  <a:tcPr/>
                </a:tc>
                <a:tc>
                  <a:txBody>
                    <a:bodyPr/>
                    <a:lstStyle/>
                    <a:p>
                      <a:pPr algn="ctr"/>
                      <a:endParaRPr lang="fi-FI" sz="2800" dirty="0"/>
                    </a:p>
                  </a:txBody>
                  <a:tcPr/>
                </a:tc>
                <a:extLst>
                  <a:ext uri="{0D108BD9-81ED-4DB2-BD59-A6C34878D82A}">
                    <a16:rowId xmlns:a16="http://schemas.microsoft.com/office/drawing/2014/main" val="10006"/>
                  </a:ext>
                </a:extLst>
              </a:tr>
              <a:tr h="781720">
                <a:tc>
                  <a:txBody>
                    <a:bodyPr/>
                    <a:lstStyle/>
                    <a:p>
                      <a:r>
                        <a:rPr lang="fi-FI" sz="2000" dirty="0" smtClean="0"/>
                        <a:t>Applied </a:t>
                      </a:r>
                      <a:r>
                        <a:rPr lang="fi-FI" sz="2000" dirty="0" err="1" smtClean="0"/>
                        <a:t>courses</a:t>
                      </a:r>
                      <a:endParaRPr lang="fi-FI" sz="2000" dirty="0"/>
                    </a:p>
                  </a:txBody>
                  <a:tcPr/>
                </a:tc>
                <a:tc>
                  <a:txBody>
                    <a:bodyPr/>
                    <a:lstStyle/>
                    <a:p>
                      <a:pPr algn="ctr"/>
                      <a:endParaRPr lang="fi-FI" sz="2800" dirty="0"/>
                    </a:p>
                  </a:txBody>
                  <a:tcPr/>
                </a:tc>
                <a:tc>
                  <a:txBody>
                    <a:bodyPr/>
                    <a:lstStyle/>
                    <a:p>
                      <a:pPr algn="ctr"/>
                      <a:endParaRPr lang="fi-FI" sz="2800" dirty="0"/>
                    </a:p>
                  </a:txBody>
                  <a:tcPr/>
                </a:tc>
                <a:tc>
                  <a:txBody>
                    <a:bodyPr/>
                    <a:lstStyle/>
                    <a:p>
                      <a:pPr algn="ctr"/>
                      <a:endParaRPr lang="fi-FI" sz="2800" dirty="0"/>
                    </a:p>
                  </a:txBody>
                  <a:tcPr/>
                </a:tc>
                <a:extLst>
                  <a:ext uri="{0D108BD9-81ED-4DB2-BD59-A6C34878D82A}">
                    <a16:rowId xmlns:a16="http://schemas.microsoft.com/office/drawing/2014/main" val="10007"/>
                  </a:ext>
                </a:extLst>
              </a:tr>
              <a:tr h="781720">
                <a:tc>
                  <a:txBody>
                    <a:bodyPr/>
                    <a:lstStyle/>
                    <a:p>
                      <a:r>
                        <a:rPr lang="fi-FI" sz="2000" dirty="0" err="1" smtClean="0"/>
                        <a:t>Compulsory</a:t>
                      </a:r>
                      <a:r>
                        <a:rPr lang="fi-FI" sz="2000" baseline="0" dirty="0" smtClean="0"/>
                        <a:t> </a:t>
                      </a:r>
                      <a:r>
                        <a:rPr lang="fi-FI" sz="2000" baseline="0" dirty="0" err="1" smtClean="0"/>
                        <a:t>courses</a:t>
                      </a:r>
                      <a:endParaRPr lang="fi-FI" sz="2000" dirty="0"/>
                    </a:p>
                  </a:txBody>
                  <a:tcPr/>
                </a:tc>
                <a:tc>
                  <a:txBody>
                    <a:bodyPr/>
                    <a:lstStyle/>
                    <a:p>
                      <a:pPr algn="ctr"/>
                      <a:r>
                        <a:rPr lang="fi-FI" sz="2800" dirty="0" smtClean="0"/>
                        <a:t>47-51</a:t>
                      </a:r>
                      <a:endParaRPr lang="fi-FI" sz="2800" dirty="0"/>
                    </a:p>
                  </a:txBody>
                  <a:tcPr/>
                </a:tc>
                <a:tc>
                  <a:txBody>
                    <a:bodyPr/>
                    <a:lstStyle/>
                    <a:p>
                      <a:pPr algn="ctr"/>
                      <a:endParaRPr lang="fi-FI" sz="2800" dirty="0"/>
                    </a:p>
                  </a:txBody>
                  <a:tcPr/>
                </a:tc>
                <a:tc>
                  <a:txBody>
                    <a:bodyPr/>
                    <a:lstStyle/>
                    <a:p>
                      <a:pPr algn="ctr"/>
                      <a:endParaRPr lang="fi-FI" sz="2800" dirty="0"/>
                    </a:p>
                  </a:txBody>
                  <a:tcPr/>
                </a:tc>
                <a:extLst>
                  <a:ext uri="{0D108BD9-81ED-4DB2-BD59-A6C34878D82A}">
                    <a16:rowId xmlns:a16="http://schemas.microsoft.com/office/drawing/2014/main" val="10008"/>
                  </a:ext>
                </a:extLst>
              </a:tr>
              <a:tr h="781720">
                <a:tc>
                  <a:txBody>
                    <a:bodyPr/>
                    <a:lstStyle/>
                    <a:p>
                      <a:r>
                        <a:rPr lang="fi-FI" sz="2000" dirty="0" err="1" smtClean="0"/>
                        <a:t>Minimum</a:t>
                      </a:r>
                      <a:r>
                        <a:rPr lang="fi-FI" sz="2000" baseline="0" dirty="0" smtClean="0"/>
                        <a:t> </a:t>
                      </a:r>
                      <a:r>
                        <a:rPr lang="fi-FI" sz="2000" baseline="0" dirty="0" err="1" smtClean="0"/>
                        <a:t>total</a:t>
                      </a:r>
                      <a:r>
                        <a:rPr lang="fi-FI" sz="2000" baseline="0" dirty="0" smtClean="0"/>
                        <a:t> </a:t>
                      </a:r>
                      <a:r>
                        <a:rPr lang="fi-FI" sz="2000" baseline="0" dirty="0" err="1" smtClean="0"/>
                        <a:t>number</a:t>
                      </a:r>
                      <a:r>
                        <a:rPr lang="fi-FI" sz="2000" baseline="0" dirty="0" smtClean="0"/>
                        <a:t> of </a:t>
                      </a:r>
                      <a:r>
                        <a:rPr lang="fi-FI" sz="2000" baseline="0" dirty="0" err="1" smtClean="0"/>
                        <a:t>courses</a:t>
                      </a:r>
                      <a:endParaRPr lang="fi-FI" sz="2000" dirty="0"/>
                    </a:p>
                  </a:txBody>
                  <a:tcPr/>
                </a:tc>
                <a:tc>
                  <a:txBody>
                    <a:bodyPr/>
                    <a:lstStyle/>
                    <a:p>
                      <a:pPr algn="ctr"/>
                      <a:r>
                        <a:rPr lang="fi-FI" sz="2800" dirty="0" smtClean="0"/>
                        <a:t>75</a:t>
                      </a:r>
                      <a:endParaRPr lang="fi-FI" sz="2800" dirty="0"/>
                    </a:p>
                  </a:txBody>
                  <a:tcPr/>
                </a:tc>
                <a:tc>
                  <a:txBody>
                    <a:bodyPr/>
                    <a:lstStyle/>
                    <a:p>
                      <a:pPr algn="ctr"/>
                      <a:endParaRPr lang="fi-FI" sz="2800" dirty="0"/>
                    </a:p>
                  </a:txBody>
                  <a:tcPr/>
                </a:tc>
                <a:tc>
                  <a:txBody>
                    <a:bodyPr/>
                    <a:lstStyle/>
                    <a:p>
                      <a:pPr algn="ctr"/>
                      <a:endParaRPr lang="fi-FI" sz="28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840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idx="1"/>
            <p:extLst>
              <p:ext uri="{D42A27DB-BD31-4B8C-83A1-F6EECF244321}">
                <p14:modId xmlns:p14="http://schemas.microsoft.com/office/powerpoint/2010/main" val="2410516208"/>
              </p:ext>
            </p:extLst>
          </p:nvPr>
        </p:nvGraphicFramePr>
        <p:xfrm>
          <a:off x="669925" y="2716213"/>
          <a:ext cx="11607800" cy="950912"/>
        </p:xfrm>
        <a:graphic>
          <a:graphicData uri="http://schemas.openxmlformats.org/drawingml/2006/table">
            <a:tbl>
              <a:tblPr firstRow="1" bandRow="1">
                <a:tableStyleId>{5C22544A-7EE6-4342-B048-85BDC9FD1C3A}</a:tableStyleId>
              </a:tblPr>
              <a:tblGrid>
                <a:gridCol w="1963132">
                  <a:extLst>
                    <a:ext uri="{9D8B030D-6E8A-4147-A177-3AD203B41FA5}">
                      <a16:colId xmlns:a16="http://schemas.microsoft.com/office/drawing/2014/main" val="20000"/>
                    </a:ext>
                  </a:extLst>
                </a:gridCol>
                <a:gridCol w="377525">
                  <a:extLst>
                    <a:ext uri="{9D8B030D-6E8A-4147-A177-3AD203B41FA5}">
                      <a16:colId xmlns:a16="http://schemas.microsoft.com/office/drawing/2014/main" val="20001"/>
                    </a:ext>
                  </a:extLst>
                </a:gridCol>
                <a:gridCol w="1907900">
                  <a:extLst>
                    <a:ext uri="{9D8B030D-6E8A-4147-A177-3AD203B41FA5}">
                      <a16:colId xmlns:a16="http://schemas.microsoft.com/office/drawing/2014/main" val="20002"/>
                    </a:ext>
                  </a:extLst>
                </a:gridCol>
                <a:gridCol w="337272">
                  <a:extLst>
                    <a:ext uri="{9D8B030D-6E8A-4147-A177-3AD203B41FA5}">
                      <a16:colId xmlns:a16="http://schemas.microsoft.com/office/drawing/2014/main" val="20003"/>
                    </a:ext>
                  </a:extLst>
                </a:gridCol>
                <a:gridCol w="1962432">
                  <a:extLst>
                    <a:ext uri="{9D8B030D-6E8A-4147-A177-3AD203B41FA5}">
                      <a16:colId xmlns:a16="http://schemas.microsoft.com/office/drawing/2014/main" val="20004"/>
                    </a:ext>
                  </a:extLst>
                </a:gridCol>
                <a:gridCol w="378225">
                  <a:extLst>
                    <a:ext uri="{9D8B030D-6E8A-4147-A177-3AD203B41FA5}">
                      <a16:colId xmlns:a16="http://schemas.microsoft.com/office/drawing/2014/main" val="20005"/>
                    </a:ext>
                  </a:extLst>
                </a:gridCol>
                <a:gridCol w="1926078">
                  <a:extLst>
                    <a:ext uri="{9D8B030D-6E8A-4147-A177-3AD203B41FA5}">
                      <a16:colId xmlns:a16="http://schemas.microsoft.com/office/drawing/2014/main" val="20006"/>
                    </a:ext>
                  </a:extLst>
                </a:gridCol>
                <a:gridCol w="414579">
                  <a:extLst>
                    <a:ext uri="{9D8B030D-6E8A-4147-A177-3AD203B41FA5}">
                      <a16:colId xmlns:a16="http://schemas.microsoft.com/office/drawing/2014/main" val="20007"/>
                    </a:ext>
                  </a:extLst>
                </a:gridCol>
                <a:gridCol w="1894321">
                  <a:extLst>
                    <a:ext uri="{9D8B030D-6E8A-4147-A177-3AD203B41FA5}">
                      <a16:colId xmlns:a16="http://schemas.microsoft.com/office/drawing/2014/main" val="20008"/>
                    </a:ext>
                  </a:extLst>
                </a:gridCol>
                <a:gridCol w="446336">
                  <a:extLst>
                    <a:ext uri="{9D8B030D-6E8A-4147-A177-3AD203B41FA5}">
                      <a16:colId xmlns:a16="http://schemas.microsoft.com/office/drawing/2014/main" val="20009"/>
                    </a:ext>
                  </a:extLst>
                </a:gridCol>
              </a:tblGrid>
              <a:tr h="579700">
                <a:tc gridSpan="2">
                  <a:txBody>
                    <a:bodyPr/>
                    <a:lstStyle/>
                    <a:p>
                      <a:pPr algn="ctr"/>
                      <a:r>
                        <a:rPr lang="fi-FI" sz="1600" dirty="0" err="1" smtClean="0">
                          <a:solidFill>
                            <a:schemeClr val="tx1"/>
                          </a:solidFill>
                          <a:latin typeface="+mj-lt"/>
                        </a:rPr>
                        <a:t>Period</a:t>
                      </a:r>
                      <a:r>
                        <a:rPr lang="fi-FI" sz="1600" baseline="0" dirty="0" smtClean="0">
                          <a:solidFill>
                            <a:schemeClr val="tx1"/>
                          </a:solidFill>
                          <a:latin typeface="+mj-lt"/>
                        </a:rPr>
                        <a:t> 1</a:t>
                      </a:r>
                    </a:p>
                    <a:p>
                      <a:pPr algn="ctr"/>
                      <a:r>
                        <a:rPr lang="fi-FI" sz="1600" baseline="0" dirty="0" smtClean="0">
                          <a:solidFill>
                            <a:schemeClr val="tx1"/>
                          </a:solidFill>
                          <a:latin typeface="+mj-lt"/>
                        </a:rPr>
                        <a:t>10.8. – 30.9. 2016</a:t>
                      </a:r>
                      <a:endParaRPr lang="fi-FI" sz="1600" dirty="0">
                        <a:solidFill>
                          <a:schemeClr val="tx1"/>
                        </a:solidFill>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err="1" smtClean="0">
                          <a:solidFill>
                            <a:schemeClr val="tx1"/>
                          </a:solidFill>
                          <a:latin typeface="+mj-lt"/>
                        </a:rPr>
                        <a:t>Period</a:t>
                      </a:r>
                      <a:r>
                        <a:rPr lang="fi-FI" sz="1600" baseline="0" dirty="0" smtClean="0">
                          <a:solidFill>
                            <a:schemeClr val="tx1"/>
                          </a:solidFill>
                          <a:latin typeface="+mj-lt"/>
                        </a:rPr>
                        <a:t> 2</a:t>
                      </a:r>
                    </a:p>
                    <a:p>
                      <a:pPr marL="0" marR="0" indent="0" algn="ctr" defTabSz="457200" rtl="0" eaLnBrk="1" fontAlgn="auto" latinLnBrk="0" hangingPunct="1">
                        <a:lnSpc>
                          <a:spcPct val="100000"/>
                        </a:lnSpc>
                        <a:spcBef>
                          <a:spcPts val="0"/>
                        </a:spcBef>
                        <a:spcAft>
                          <a:spcPts val="0"/>
                        </a:spcAft>
                        <a:buClrTx/>
                        <a:buSzTx/>
                        <a:buFontTx/>
                        <a:buNone/>
                        <a:tabLst/>
                        <a:defRPr/>
                      </a:pPr>
                      <a:r>
                        <a:rPr lang="fi-FI" sz="1600" baseline="0" dirty="0" smtClean="0">
                          <a:solidFill>
                            <a:schemeClr val="tx1"/>
                          </a:solidFill>
                          <a:latin typeface="+mj-lt"/>
                        </a:rPr>
                        <a:t>3.10. – 29.11.2016</a:t>
                      </a:r>
                      <a:endParaRPr lang="fi-FI" sz="1600" dirty="0">
                        <a:solidFill>
                          <a:schemeClr val="tx1"/>
                        </a:solidFill>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err="1" smtClean="0">
                          <a:solidFill>
                            <a:schemeClr val="tx1"/>
                          </a:solidFill>
                          <a:latin typeface="+mj-lt"/>
                        </a:rPr>
                        <a:t>Period</a:t>
                      </a:r>
                      <a:r>
                        <a:rPr lang="fi-FI" sz="1600" baseline="0" dirty="0" smtClean="0">
                          <a:solidFill>
                            <a:schemeClr val="tx1"/>
                          </a:solidFill>
                          <a:latin typeface="+mj-lt"/>
                        </a:rPr>
                        <a:t> 3</a:t>
                      </a:r>
                    </a:p>
                    <a:p>
                      <a:pPr marL="0" marR="0" indent="0" algn="ctr" defTabSz="457200" rtl="0" eaLnBrk="1" fontAlgn="auto" latinLnBrk="0" hangingPunct="1">
                        <a:lnSpc>
                          <a:spcPct val="100000"/>
                        </a:lnSpc>
                        <a:spcBef>
                          <a:spcPts val="0"/>
                        </a:spcBef>
                        <a:spcAft>
                          <a:spcPts val="0"/>
                        </a:spcAft>
                        <a:buClrTx/>
                        <a:buSzTx/>
                        <a:buFontTx/>
                        <a:buNone/>
                        <a:tabLst/>
                        <a:defRPr/>
                      </a:pPr>
                      <a:r>
                        <a:rPr lang="fi-FI" sz="1600" baseline="0" dirty="0" smtClean="0">
                          <a:solidFill>
                            <a:schemeClr val="tx1"/>
                          </a:solidFill>
                          <a:latin typeface="+mj-lt"/>
                        </a:rPr>
                        <a:t>30.11.2016 – 8.2.2017</a:t>
                      </a:r>
                      <a:endParaRPr lang="fi-FI" sz="1600" dirty="0" smtClean="0">
                        <a:solidFill>
                          <a:schemeClr val="tx1"/>
                        </a:solidFill>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err="1" smtClean="0">
                          <a:solidFill>
                            <a:schemeClr val="tx1"/>
                          </a:solidFill>
                          <a:latin typeface="+mj-lt"/>
                        </a:rPr>
                        <a:t>Period</a:t>
                      </a:r>
                      <a:r>
                        <a:rPr lang="fi-FI" sz="1600" baseline="0" dirty="0" smtClean="0">
                          <a:solidFill>
                            <a:schemeClr val="tx1"/>
                          </a:solidFill>
                          <a:latin typeface="+mj-lt"/>
                        </a:rPr>
                        <a:t> 4</a:t>
                      </a:r>
                    </a:p>
                    <a:p>
                      <a:pPr marL="0" marR="0" indent="0" algn="ctr" defTabSz="457200" rtl="0" eaLnBrk="1" fontAlgn="auto" latinLnBrk="0" hangingPunct="1">
                        <a:lnSpc>
                          <a:spcPct val="100000"/>
                        </a:lnSpc>
                        <a:spcBef>
                          <a:spcPts val="0"/>
                        </a:spcBef>
                        <a:spcAft>
                          <a:spcPts val="0"/>
                        </a:spcAft>
                        <a:buClrTx/>
                        <a:buSzTx/>
                        <a:buFontTx/>
                        <a:buNone/>
                        <a:tabLst/>
                        <a:defRPr/>
                      </a:pPr>
                      <a:r>
                        <a:rPr lang="fi-FI" sz="1600" baseline="0" dirty="0" smtClean="0">
                          <a:solidFill>
                            <a:schemeClr val="tx1"/>
                          </a:solidFill>
                          <a:latin typeface="+mj-lt"/>
                        </a:rPr>
                        <a:t>9.2. – 7.4.2017</a:t>
                      </a:r>
                      <a:endParaRPr lang="fi-FI" sz="1600" dirty="0" smtClean="0">
                        <a:solidFill>
                          <a:schemeClr val="tx1"/>
                        </a:solidFill>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i-FI" sz="1600" dirty="0" err="1" smtClean="0">
                          <a:solidFill>
                            <a:schemeClr val="tx1"/>
                          </a:solidFill>
                          <a:latin typeface="+mj-lt"/>
                        </a:rPr>
                        <a:t>Period</a:t>
                      </a:r>
                      <a:r>
                        <a:rPr lang="fi-FI" sz="1600" baseline="0" dirty="0" smtClean="0">
                          <a:solidFill>
                            <a:schemeClr val="tx1"/>
                          </a:solidFill>
                          <a:latin typeface="+mj-lt"/>
                        </a:rPr>
                        <a:t> 5</a:t>
                      </a:r>
                    </a:p>
                    <a:p>
                      <a:pPr marL="0" marR="0" indent="0" algn="ctr" defTabSz="457200" rtl="0" eaLnBrk="1" fontAlgn="auto" latinLnBrk="0" hangingPunct="1">
                        <a:lnSpc>
                          <a:spcPct val="100000"/>
                        </a:lnSpc>
                        <a:spcBef>
                          <a:spcPts val="0"/>
                        </a:spcBef>
                        <a:spcAft>
                          <a:spcPts val="0"/>
                        </a:spcAft>
                        <a:buClrTx/>
                        <a:buSzTx/>
                        <a:buFontTx/>
                        <a:buNone/>
                        <a:tabLst/>
                        <a:defRPr/>
                      </a:pPr>
                      <a:r>
                        <a:rPr lang="fi-FI" sz="1600" baseline="0" dirty="0" smtClean="0">
                          <a:solidFill>
                            <a:schemeClr val="tx1"/>
                          </a:solidFill>
                          <a:latin typeface="+mj-lt"/>
                        </a:rPr>
                        <a:t>10.4. – 3.6.2017</a:t>
                      </a:r>
                      <a:endParaRPr lang="fi-FI" sz="1600" dirty="0" smtClean="0">
                        <a:solidFill>
                          <a:schemeClr val="tx1"/>
                        </a:solidFill>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1212">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i-FI" sz="1600" dirty="0">
                        <a:latin typeface="+mj-lt"/>
                      </a:endParaRPr>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fi-FI" sz="1800" dirty="0"/>
                    </a:p>
                  </a:txBody>
                  <a:tcPr marL="91442" marR="91442"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
        <p:nvSpPr>
          <p:cNvPr id="8" name="Suorakulmio 7"/>
          <p:cNvSpPr/>
          <p:nvPr/>
        </p:nvSpPr>
        <p:spPr>
          <a:xfrm>
            <a:off x="678655" y="1152580"/>
            <a:ext cx="11088688" cy="646331"/>
          </a:xfrm>
          <a:prstGeom prst="rect">
            <a:avLst/>
          </a:prstGeom>
        </p:spPr>
        <p:txBody>
          <a:bodyPr>
            <a:spAutoFit/>
          </a:bodyPr>
          <a:lstStyle/>
          <a:p>
            <a:pPr eaLnBrk="1" hangingPunct="1">
              <a:lnSpc>
                <a:spcPct val="90000"/>
              </a:lnSpc>
              <a:spcAft>
                <a:spcPts val="600"/>
              </a:spcAft>
              <a:buClr>
                <a:schemeClr val="accent2"/>
              </a:buClr>
              <a:defRPr/>
            </a:pPr>
            <a:r>
              <a:rPr lang="fi-FI" sz="4000" dirty="0" err="1" smtClean="0">
                <a:solidFill>
                  <a:schemeClr val="tx1"/>
                </a:solidFill>
                <a:effectLst>
                  <a:outerShdw blurRad="38100" dist="38100" dir="2700000" algn="tl">
                    <a:srgbClr val="C0C0C0"/>
                  </a:outerShdw>
                </a:effectLst>
                <a:latin typeface="+mn-lt"/>
              </a:rPr>
              <a:t>Assessment</a:t>
            </a:r>
            <a:endParaRPr lang="fi-FI" sz="4000" dirty="0">
              <a:solidFill>
                <a:schemeClr val="tx1"/>
              </a:solidFill>
              <a:effectLst>
                <a:outerShdw blurRad="38100" dist="38100" dir="2700000" algn="tl">
                  <a:srgbClr val="C0C0C0"/>
                </a:outerShdw>
              </a:effectLst>
              <a:latin typeface="+mn-lt"/>
            </a:endParaRPr>
          </a:p>
        </p:txBody>
      </p:sp>
      <p:sp>
        <p:nvSpPr>
          <p:cNvPr id="5153" name="Tekstiruutu 8"/>
          <p:cNvSpPr txBox="1">
            <a:spLocks noChangeArrowheads="1"/>
          </p:cNvSpPr>
          <p:nvPr/>
        </p:nvSpPr>
        <p:spPr bwMode="auto">
          <a:xfrm>
            <a:off x="3914508" y="4805363"/>
            <a:ext cx="4618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000000"/>
                </a:solidFill>
                <a:latin typeface="Helvetica Neue Light" charset="0"/>
                <a:ea typeface="ヒラギノ角ゴ ProN W3" charset="-128"/>
                <a:sym typeface="Helvetica Neue Light" charset="0"/>
              </a:defRPr>
            </a:lvl1pPr>
            <a:lvl2pPr marL="742950" indent="-285750">
              <a:defRPr sz="4200">
                <a:solidFill>
                  <a:srgbClr val="000000"/>
                </a:solidFill>
                <a:latin typeface="Helvetica Neue Light" charset="0"/>
                <a:ea typeface="ヒラギノ角ゴ ProN W3" charset="-128"/>
                <a:sym typeface="Helvetica Neue Light" charset="0"/>
              </a:defRPr>
            </a:lvl2pPr>
            <a:lvl3pPr marL="1143000" indent="-228600">
              <a:defRPr sz="4200">
                <a:solidFill>
                  <a:srgbClr val="000000"/>
                </a:solidFill>
                <a:latin typeface="Helvetica Neue Light" charset="0"/>
                <a:ea typeface="ヒラギノ角ゴ ProN W3" charset="-128"/>
                <a:sym typeface="Helvetica Neue Light" charset="0"/>
              </a:defRPr>
            </a:lvl3pPr>
            <a:lvl4pPr marL="1600200" indent="-228600">
              <a:defRPr sz="4200">
                <a:solidFill>
                  <a:srgbClr val="000000"/>
                </a:solidFill>
                <a:latin typeface="Helvetica Neue Light" charset="0"/>
                <a:ea typeface="ヒラギノ角ゴ ProN W3" charset="-128"/>
                <a:sym typeface="Helvetica Neue Light" charset="0"/>
              </a:defRPr>
            </a:lvl4pPr>
            <a:lvl5pPr marL="2057400" indent="-228600">
              <a:defRPr sz="4200">
                <a:solidFill>
                  <a:srgbClr val="000000"/>
                </a:solidFill>
                <a:latin typeface="Helvetica Neue Light" charset="0"/>
                <a:ea typeface="ヒラギノ角ゴ ProN W3" charset="-128"/>
                <a:sym typeface="Helvetica Neue Light" charset="0"/>
              </a:defRPr>
            </a:lvl5pPr>
            <a:lvl6pPr marL="25146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eaLnBrk="1" hangingPunct="1"/>
            <a:r>
              <a:rPr lang="fi-FI" altLang="fi-FI" sz="2800" dirty="0" err="1">
                <a:latin typeface="+mj-lt"/>
              </a:rPr>
              <a:t>Exam</a:t>
            </a:r>
            <a:r>
              <a:rPr lang="fi-FI" altLang="fi-FI" sz="2800" dirty="0">
                <a:latin typeface="+mj-lt"/>
              </a:rPr>
              <a:t> </a:t>
            </a:r>
            <a:r>
              <a:rPr lang="fi-FI" altLang="fi-FI" sz="2800" dirty="0" err="1">
                <a:latin typeface="+mj-lt"/>
              </a:rPr>
              <a:t>week</a:t>
            </a:r>
            <a:r>
              <a:rPr lang="fi-FI" altLang="fi-FI" sz="2800" dirty="0">
                <a:latin typeface="+mj-lt"/>
              </a:rPr>
              <a:t>, </a:t>
            </a:r>
            <a:r>
              <a:rPr lang="fi-FI" altLang="fi-FI" sz="2800" dirty="0" err="1">
                <a:latin typeface="+mj-lt"/>
              </a:rPr>
              <a:t>five</a:t>
            </a:r>
            <a:r>
              <a:rPr lang="fi-FI" altLang="fi-FI" sz="2800" dirty="0">
                <a:latin typeface="+mj-lt"/>
              </a:rPr>
              <a:t> </a:t>
            </a:r>
            <a:r>
              <a:rPr lang="fi-FI" altLang="fi-FI" sz="2800" dirty="0" err="1">
                <a:latin typeface="+mj-lt"/>
              </a:rPr>
              <a:t>or</a:t>
            </a:r>
            <a:r>
              <a:rPr lang="fi-FI" altLang="fi-FI" sz="2800" dirty="0">
                <a:latin typeface="+mj-lt"/>
              </a:rPr>
              <a:t> </a:t>
            </a:r>
            <a:r>
              <a:rPr lang="fi-FI" altLang="fi-FI" sz="2800" dirty="0" err="1">
                <a:latin typeface="+mj-lt"/>
              </a:rPr>
              <a:t>six</a:t>
            </a:r>
            <a:r>
              <a:rPr lang="fi-FI" altLang="fi-FI" sz="2800" dirty="0">
                <a:latin typeface="+mj-lt"/>
              </a:rPr>
              <a:t> </a:t>
            </a:r>
            <a:r>
              <a:rPr lang="fi-FI" altLang="fi-FI" sz="2800" dirty="0" err="1">
                <a:latin typeface="+mj-lt"/>
              </a:rPr>
              <a:t>days</a:t>
            </a:r>
            <a:endParaRPr lang="fi-FI" altLang="fi-FI" sz="2800" dirty="0">
              <a:latin typeface="+mj-lt"/>
            </a:endParaRPr>
          </a:p>
        </p:txBody>
      </p:sp>
      <p:cxnSp>
        <p:nvCxnSpPr>
          <p:cNvPr id="5154" name="Suora nuoliyhdysviiva 10"/>
          <p:cNvCxnSpPr>
            <a:cxnSpLocks noChangeShapeType="1"/>
            <a:stCxn id="5153" idx="0"/>
          </p:cNvCxnSpPr>
          <p:nvPr/>
        </p:nvCxnSpPr>
        <p:spPr bwMode="auto">
          <a:xfrm flipH="1" flipV="1">
            <a:off x="2757488" y="3508375"/>
            <a:ext cx="3465512" cy="12969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155" name="Suora nuoliyhdysviiva 13"/>
          <p:cNvCxnSpPr>
            <a:cxnSpLocks noChangeShapeType="1"/>
            <a:stCxn id="5153" idx="0"/>
          </p:cNvCxnSpPr>
          <p:nvPr/>
        </p:nvCxnSpPr>
        <p:spPr bwMode="auto">
          <a:xfrm flipH="1" flipV="1">
            <a:off x="5133975" y="3508375"/>
            <a:ext cx="1089025" cy="12969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156" name="Suora nuoliyhdysviiva 15"/>
          <p:cNvCxnSpPr>
            <a:cxnSpLocks noChangeShapeType="1"/>
            <a:stCxn id="5153" idx="0"/>
          </p:cNvCxnSpPr>
          <p:nvPr/>
        </p:nvCxnSpPr>
        <p:spPr bwMode="auto">
          <a:xfrm flipV="1">
            <a:off x="6223000" y="3508375"/>
            <a:ext cx="1143000" cy="12969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157" name="Suora nuoliyhdysviiva 17"/>
          <p:cNvCxnSpPr>
            <a:cxnSpLocks noChangeShapeType="1"/>
            <a:stCxn id="5153" idx="0"/>
          </p:cNvCxnSpPr>
          <p:nvPr/>
        </p:nvCxnSpPr>
        <p:spPr bwMode="auto">
          <a:xfrm flipV="1">
            <a:off x="6223000" y="3508375"/>
            <a:ext cx="3397250" cy="12969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158" name="Suora nuoliyhdysviiva 19"/>
          <p:cNvCxnSpPr>
            <a:cxnSpLocks noChangeShapeType="1"/>
            <a:stCxn id="5153" idx="0"/>
          </p:cNvCxnSpPr>
          <p:nvPr/>
        </p:nvCxnSpPr>
        <p:spPr bwMode="auto">
          <a:xfrm flipV="1">
            <a:off x="6223000" y="3508375"/>
            <a:ext cx="5751513" cy="12969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21" name="Tekstiruutu 20"/>
          <p:cNvSpPr txBox="1"/>
          <p:nvPr/>
        </p:nvSpPr>
        <p:spPr>
          <a:xfrm>
            <a:off x="1182687" y="6244952"/>
            <a:ext cx="10080625" cy="3170099"/>
          </a:xfrm>
          <a:prstGeom prst="rect">
            <a:avLst/>
          </a:prstGeom>
          <a:noFill/>
        </p:spPr>
        <p:txBody>
          <a:bodyPr>
            <a:spAutoFit/>
          </a:bodyPr>
          <a:lstStyle/>
          <a:p>
            <a:pPr eaLnBrk="1" hangingPunct="1">
              <a:defRPr/>
            </a:pPr>
            <a:r>
              <a:rPr lang="fi-FI" sz="2000" dirty="0">
                <a:latin typeface="+mn-lt"/>
              </a:rPr>
              <a:t>The </a:t>
            </a:r>
            <a:r>
              <a:rPr lang="fi-FI" sz="2000" dirty="0" err="1">
                <a:latin typeface="+mn-lt"/>
              </a:rPr>
              <a:t>students</a:t>
            </a:r>
            <a:r>
              <a:rPr lang="fi-FI" sz="2000" dirty="0">
                <a:latin typeface="+mn-lt"/>
              </a:rPr>
              <a:t> </a:t>
            </a:r>
            <a:r>
              <a:rPr lang="fi-FI" sz="2000" dirty="0" err="1">
                <a:latin typeface="+mn-lt"/>
              </a:rPr>
              <a:t>grade</a:t>
            </a:r>
            <a:r>
              <a:rPr lang="fi-FI" sz="2000" dirty="0">
                <a:latin typeface="+mn-lt"/>
              </a:rPr>
              <a:t> </a:t>
            </a:r>
            <a:r>
              <a:rPr lang="fi-FI" sz="2000" dirty="0" err="1">
                <a:latin typeface="+mn-lt"/>
              </a:rPr>
              <a:t>should</a:t>
            </a:r>
            <a:r>
              <a:rPr lang="fi-FI" sz="2000" dirty="0">
                <a:latin typeface="+mn-lt"/>
              </a:rPr>
              <a:t> </a:t>
            </a:r>
            <a:r>
              <a:rPr lang="fi-FI" sz="2000" dirty="0" err="1">
                <a:latin typeface="+mn-lt"/>
              </a:rPr>
              <a:t>be</a:t>
            </a:r>
            <a:r>
              <a:rPr lang="fi-FI" sz="2000" dirty="0">
                <a:latin typeface="+mn-lt"/>
              </a:rPr>
              <a:t> </a:t>
            </a:r>
            <a:r>
              <a:rPr lang="fi-FI" sz="2000" dirty="0" err="1">
                <a:latin typeface="+mn-lt"/>
              </a:rPr>
              <a:t>based</a:t>
            </a:r>
            <a:r>
              <a:rPr lang="fi-FI" sz="2000" dirty="0">
                <a:latin typeface="+mn-lt"/>
              </a:rPr>
              <a:t> on </a:t>
            </a:r>
            <a:r>
              <a:rPr lang="fi-FI" sz="2000" dirty="0" err="1">
                <a:latin typeface="+mn-lt"/>
              </a:rPr>
              <a:t>various</a:t>
            </a:r>
            <a:r>
              <a:rPr lang="fi-FI" sz="2000" dirty="0">
                <a:latin typeface="+mn-lt"/>
              </a:rPr>
              <a:t> </a:t>
            </a:r>
            <a:r>
              <a:rPr lang="fi-FI" sz="2000" dirty="0" err="1">
                <a:latin typeface="+mn-lt"/>
              </a:rPr>
              <a:t>types</a:t>
            </a:r>
            <a:r>
              <a:rPr lang="fi-FI" sz="2000" dirty="0">
                <a:latin typeface="+mn-lt"/>
              </a:rPr>
              <a:t> of </a:t>
            </a:r>
            <a:r>
              <a:rPr lang="fi-FI" sz="2000" dirty="0" err="1">
                <a:latin typeface="+mn-lt"/>
              </a:rPr>
              <a:t>assessment</a:t>
            </a:r>
            <a:r>
              <a:rPr lang="fi-FI" sz="2000" dirty="0">
                <a:latin typeface="+mn-lt"/>
              </a:rPr>
              <a:t>, for </a:t>
            </a:r>
            <a:r>
              <a:rPr lang="fi-FI" sz="2000" dirty="0" err="1">
                <a:latin typeface="+mn-lt"/>
              </a:rPr>
              <a:t>example</a:t>
            </a:r>
            <a:r>
              <a:rPr lang="fi-FI" sz="2000" dirty="0">
                <a:latin typeface="+mn-lt"/>
              </a:rPr>
              <a:t> </a:t>
            </a:r>
          </a:p>
          <a:p>
            <a:pPr marL="285750" indent="-285750" eaLnBrk="1" hangingPunct="1">
              <a:buFontTx/>
              <a:buChar char="-"/>
              <a:defRPr/>
            </a:pPr>
            <a:r>
              <a:rPr lang="fi-FI" sz="2000" dirty="0" err="1">
                <a:latin typeface="+mn-lt"/>
              </a:rPr>
              <a:t>portfolios</a:t>
            </a:r>
            <a:r>
              <a:rPr lang="fi-FI" sz="2000" dirty="0">
                <a:latin typeface="+mn-lt"/>
              </a:rPr>
              <a:t> </a:t>
            </a:r>
          </a:p>
          <a:p>
            <a:pPr marL="285750" indent="-285750" eaLnBrk="1" hangingPunct="1">
              <a:buFontTx/>
              <a:buChar char="-"/>
              <a:defRPr/>
            </a:pPr>
            <a:r>
              <a:rPr lang="fi-FI" sz="2000" dirty="0" err="1">
                <a:latin typeface="+mn-lt"/>
              </a:rPr>
              <a:t>presentations</a:t>
            </a:r>
            <a:endParaRPr lang="fi-FI" sz="2000" dirty="0">
              <a:latin typeface="+mn-lt"/>
            </a:endParaRPr>
          </a:p>
          <a:p>
            <a:pPr marL="285750" indent="-285750" eaLnBrk="1" hangingPunct="1">
              <a:buFontTx/>
              <a:buChar char="-"/>
              <a:defRPr/>
            </a:pPr>
            <a:r>
              <a:rPr lang="fi-FI" sz="2000" dirty="0" err="1">
                <a:latin typeface="+mn-lt"/>
              </a:rPr>
              <a:t>essays</a:t>
            </a:r>
            <a:endParaRPr lang="fi-FI" sz="2000" dirty="0">
              <a:latin typeface="+mn-lt"/>
            </a:endParaRPr>
          </a:p>
          <a:p>
            <a:pPr marL="285750" indent="-285750" eaLnBrk="1" hangingPunct="1">
              <a:buFontTx/>
              <a:buChar char="-"/>
              <a:defRPr/>
            </a:pPr>
            <a:r>
              <a:rPr lang="fi-FI" sz="2000" dirty="0" err="1">
                <a:latin typeface="+mn-lt"/>
              </a:rPr>
              <a:t>project</a:t>
            </a:r>
            <a:r>
              <a:rPr lang="fi-FI" sz="2000" dirty="0">
                <a:latin typeface="+mn-lt"/>
              </a:rPr>
              <a:t> </a:t>
            </a:r>
            <a:r>
              <a:rPr lang="fi-FI" sz="2000" dirty="0" err="1">
                <a:latin typeface="+mn-lt"/>
              </a:rPr>
              <a:t>work</a:t>
            </a:r>
            <a:endParaRPr lang="fi-FI" sz="2000" dirty="0">
              <a:latin typeface="+mn-lt"/>
            </a:endParaRPr>
          </a:p>
          <a:p>
            <a:pPr marL="285750" indent="-285750" eaLnBrk="1" hangingPunct="1">
              <a:buFontTx/>
              <a:buChar char="-"/>
              <a:defRPr/>
            </a:pPr>
            <a:r>
              <a:rPr lang="fi-FI" sz="2000" dirty="0" err="1">
                <a:latin typeface="+mn-lt"/>
              </a:rPr>
              <a:t>smaller</a:t>
            </a:r>
            <a:r>
              <a:rPr lang="fi-FI" sz="2000" dirty="0">
                <a:latin typeface="+mn-lt"/>
              </a:rPr>
              <a:t> </a:t>
            </a:r>
            <a:r>
              <a:rPr lang="fi-FI" sz="2000" dirty="0" err="1">
                <a:latin typeface="+mn-lt"/>
              </a:rPr>
              <a:t>tests</a:t>
            </a:r>
            <a:endParaRPr lang="fi-FI" sz="2000" dirty="0">
              <a:latin typeface="+mn-lt"/>
            </a:endParaRPr>
          </a:p>
          <a:p>
            <a:pPr marL="285750" indent="-285750" eaLnBrk="1" hangingPunct="1">
              <a:buFontTx/>
              <a:buChar char="-"/>
              <a:defRPr/>
            </a:pPr>
            <a:r>
              <a:rPr lang="fi-FI" sz="2000" dirty="0" err="1">
                <a:latin typeface="+mn-lt"/>
              </a:rPr>
              <a:t>group</a:t>
            </a:r>
            <a:r>
              <a:rPr lang="fi-FI" sz="2000" dirty="0">
                <a:latin typeface="+mn-lt"/>
              </a:rPr>
              <a:t> </a:t>
            </a:r>
            <a:r>
              <a:rPr lang="fi-FI" sz="2000" dirty="0" err="1">
                <a:latin typeface="+mn-lt"/>
              </a:rPr>
              <a:t>work</a:t>
            </a:r>
            <a:endParaRPr lang="fi-FI" sz="2000" dirty="0">
              <a:latin typeface="+mn-lt"/>
            </a:endParaRPr>
          </a:p>
          <a:p>
            <a:pPr marL="285750" indent="-285750" eaLnBrk="1" hangingPunct="1">
              <a:buFontTx/>
              <a:buChar char="-"/>
              <a:defRPr/>
            </a:pPr>
            <a:r>
              <a:rPr lang="fi-FI" sz="2000" dirty="0" err="1">
                <a:latin typeface="+mn-lt"/>
              </a:rPr>
              <a:t>homework</a:t>
            </a:r>
            <a:endParaRPr lang="fi-FI" sz="2000" dirty="0">
              <a:latin typeface="+mn-lt"/>
            </a:endParaRPr>
          </a:p>
          <a:p>
            <a:pPr marL="285750" indent="-285750" eaLnBrk="1" hangingPunct="1">
              <a:buFontTx/>
              <a:buChar char="-"/>
              <a:defRPr/>
            </a:pPr>
            <a:r>
              <a:rPr lang="fi-FI" sz="2000" dirty="0" err="1">
                <a:latin typeface="+mn-lt"/>
              </a:rPr>
              <a:t>self</a:t>
            </a:r>
            <a:r>
              <a:rPr lang="fi-FI" sz="2000" dirty="0">
                <a:latin typeface="+mn-lt"/>
              </a:rPr>
              <a:t> </a:t>
            </a:r>
            <a:r>
              <a:rPr lang="fi-FI" sz="2000" dirty="0" err="1" smtClean="0">
                <a:latin typeface="+mn-lt"/>
              </a:rPr>
              <a:t>assessment</a:t>
            </a:r>
            <a:endParaRPr lang="fi-FI" sz="2000" dirty="0" smtClean="0">
              <a:latin typeface="+mn-lt"/>
            </a:endParaRPr>
          </a:p>
          <a:p>
            <a:pPr marL="285750" indent="-285750" eaLnBrk="1" hangingPunct="1">
              <a:buFontTx/>
              <a:buChar char="-"/>
              <a:defRPr/>
            </a:pPr>
            <a:r>
              <a:rPr lang="fi-FI" sz="2000" dirty="0" err="1">
                <a:latin typeface="+mn-lt"/>
              </a:rPr>
              <a:t>p</a:t>
            </a:r>
            <a:r>
              <a:rPr lang="fi-FI" sz="2000" dirty="0" err="1" smtClean="0">
                <a:latin typeface="+mn-lt"/>
              </a:rPr>
              <a:t>ier</a:t>
            </a:r>
            <a:r>
              <a:rPr lang="fi-FI" sz="2000" dirty="0" smtClean="0">
                <a:latin typeface="+mn-lt"/>
              </a:rPr>
              <a:t> </a:t>
            </a:r>
            <a:r>
              <a:rPr lang="fi-FI" sz="2000" dirty="0" err="1" smtClean="0">
                <a:latin typeface="+mn-lt"/>
              </a:rPr>
              <a:t>assessment</a:t>
            </a:r>
            <a:endParaRPr lang="fi-FI" sz="2000" dirty="0">
              <a:latin typeface="+mn-lt"/>
            </a:endParaRPr>
          </a:p>
        </p:txBody>
      </p:sp>
    </p:spTree>
    <p:extLst>
      <p:ext uri="{BB962C8B-B14F-4D97-AF65-F5344CB8AC3E}">
        <p14:creationId xmlns:p14="http://schemas.microsoft.com/office/powerpoint/2010/main" val="187938597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8" y="1060376"/>
            <a:ext cx="11807825" cy="1368425"/>
          </a:xfrm>
        </p:spPr>
        <p:txBody>
          <a:bodyPr/>
          <a:lstStyle/>
          <a:p>
            <a:pPr>
              <a:defRPr/>
            </a:pPr>
            <a:r>
              <a:rPr lang="en-US" b="1" cap="all" dirty="0" smtClean="0">
                <a:latin typeface="Cambria" panose="02040503050406030204" pitchFamily="18" charset="0"/>
              </a:rPr>
              <a:t/>
            </a:r>
            <a:br>
              <a:rPr lang="en-US" b="1" cap="all" dirty="0" smtClean="0">
                <a:latin typeface="Cambria" panose="02040503050406030204" pitchFamily="18" charset="0"/>
              </a:rPr>
            </a:br>
            <a:r>
              <a:rPr lang="en-US" b="1" cap="all" dirty="0">
                <a:latin typeface="Cambria" panose="02040503050406030204" pitchFamily="18" charset="0"/>
              </a:rPr>
              <a:t/>
            </a:r>
            <a:br>
              <a:rPr lang="en-US" b="1" cap="all" dirty="0">
                <a:latin typeface="Cambria" panose="02040503050406030204" pitchFamily="18" charset="0"/>
              </a:rPr>
            </a:br>
            <a:r>
              <a:rPr lang="en-US" b="1" cap="all" dirty="0" smtClean="0">
                <a:latin typeface="+mn-lt"/>
              </a:rPr>
              <a:t>THE </a:t>
            </a:r>
            <a:r>
              <a:rPr lang="en-US" b="1" cap="all" dirty="0">
                <a:latin typeface="+mn-lt"/>
              </a:rPr>
              <a:t>FINNISH MATRICULATION EXAMINATION</a:t>
            </a:r>
            <a:r>
              <a:rPr lang="fi-FI" dirty="0">
                <a:latin typeface="Cambria" panose="02040503050406030204" pitchFamily="18" charset="0"/>
              </a:rPr>
              <a:t/>
            </a:r>
            <a:br>
              <a:rPr lang="fi-FI" dirty="0">
                <a:latin typeface="Cambria" panose="02040503050406030204" pitchFamily="18" charset="0"/>
              </a:rPr>
            </a:br>
            <a:endParaRPr lang="fi-FI" dirty="0">
              <a:latin typeface="Cambria" panose="02040503050406030204" pitchFamily="18" charset="0"/>
            </a:endParaRPr>
          </a:p>
        </p:txBody>
      </p:sp>
      <p:sp>
        <p:nvSpPr>
          <p:cNvPr id="7171" name="Content Placeholder 2"/>
          <p:cNvSpPr>
            <a:spLocks noGrp="1"/>
          </p:cNvSpPr>
          <p:nvPr>
            <p:ph idx="1"/>
          </p:nvPr>
        </p:nvSpPr>
        <p:spPr bwMode="auto">
          <a:xfrm>
            <a:off x="724831" y="2716560"/>
            <a:ext cx="11710195" cy="5760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ts val="0"/>
              </a:spcBef>
              <a:spcAft>
                <a:spcPts val="600"/>
              </a:spcAft>
            </a:pPr>
            <a:r>
              <a:rPr lang="en-US" altLang="fi-FI" sz="1800" dirty="0" smtClean="0">
                <a:solidFill>
                  <a:schemeClr val="tx1"/>
                </a:solidFill>
                <a:latin typeface="+mj-lt"/>
              </a:rPr>
              <a:t>The purpose of the examination is to discover whether pupils have assimilated the knowledge and skills required by the curriculum for the upper secondary school and whether they have reached an adequate level of maturity in line with that school's goals. </a:t>
            </a:r>
          </a:p>
          <a:p>
            <a:pPr>
              <a:spcBef>
                <a:spcPts val="0"/>
              </a:spcBef>
              <a:spcAft>
                <a:spcPts val="600"/>
              </a:spcAft>
            </a:pPr>
            <a:r>
              <a:rPr lang="en-US" altLang="fi-FI" sz="1800" dirty="0" smtClean="0">
                <a:solidFill>
                  <a:schemeClr val="tx1"/>
                </a:solidFill>
                <a:latin typeface="+mj-lt"/>
              </a:rPr>
              <a:t>Passing the Matriculation Examination entitles the candidate to continue his or her studies at university. </a:t>
            </a:r>
          </a:p>
          <a:p>
            <a:pPr>
              <a:spcBef>
                <a:spcPts val="0"/>
              </a:spcBef>
              <a:spcAft>
                <a:spcPts val="600"/>
              </a:spcAft>
            </a:pPr>
            <a:r>
              <a:rPr lang="en-US" altLang="fi-FI" sz="1800" dirty="0" smtClean="0">
                <a:solidFill>
                  <a:schemeClr val="tx1"/>
                </a:solidFill>
                <a:latin typeface="+mj-lt"/>
              </a:rPr>
              <a:t>The Matriculation Examination Board is responsible for administering the examination, its arrangements and execution.</a:t>
            </a:r>
          </a:p>
          <a:p>
            <a:pPr>
              <a:spcBef>
                <a:spcPts val="0"/>
              </a:spcBef>
              <a:spcAft>
                <a:spcPts val="600"/>
              </a:spcAft>
            </a:pPr>
            <a:r>
              <a:rPr lang="en-US" altLang="fi-FI" sz="1800" dirty="0" smtClean="0">
                <a:solidFill>
                  <a:schemeClr val="tx1"/>
                </a:solidFill>
                <a:latin typeface="+mj-lt"/>
              </a:rPr>
              <a:t>The Board ( about 40 members) issues guidelines on the contents, the arrangements and the assessment of the tests. </a:t>
            </a:r>
          </a:p>
          <a:p>
            <a:pPr>
              <a:spcBef>
                <a:spcPts val="0"/>
              </a:spcBef>
              <a:spcAft>
                <a:spcPts val="600"/>
              </a:spcAft>
            </a:pPr>
            <a:r>
              <a:rPr lang="en-US" altLang="fi-FI" sz="1800" dirty="0" smtClean="0">
                <a:solidFill>
                  <a:schemeClr val="tx1"/>
                </a:solidFill>
                <a:latin typeface="+mj-lt"/>
              </a:rPr>
              <a:t>About 330 associate members assist the members in the work of preparing and assessing the tests.</a:t>
            </a:r>
          </a:p>
          <a:p>
            <a:pPr>
              <a:spcBef>
                <a:spcPts val="0"/>
              </a:spcBef>
              <a:spcAft>
                <a:spcPts val="600"/>
              </a:spcAft>
            </a:pPr>
            <a:r>
              <a:rPr lang="en-US" altLang="fi-FI" sz="1800" dirty="0" smtClean="0">
                <a:solidFill>
                  <a:schemeClr val="tx1"/>
                </a:solidFill>
                <a:latin typeface="+mj-lt"/>
              </a:rPr>
              <a:t>The Matriculation Examination is twice a year, in spring and in autumn, in all Finnish upper secondary schools, at the same time.</a:t>
            </a:r>
            <a:endParaRPr lang="fi-FI" altLang="fi-FI" sz="1800" dirty="0" smtClean="0">
              <a:solidFill>
                <a:schemeClr val="tx1"/>
              </a:solidFill>
              <a:latin typeface="+mj-lt"/>
            </a:endParaRPr>
          </a:p>
          <a:p>
            <a:pPr>
              <a:spcBef>
                <a:spcPts val="0"/>
              </a:spcBef>
              <a:spcAft>
                <a:spcPts val="600"/>
              </a:spcAft>
            </a:pPr>
            <a:r>
              <a:rPr lang="en-US" altLang="fi-FI" sz="1800" dirty="0" smtClean="0">
                <a:solidFill>
                  <a:schemeClr val="tx1"/>
                </a:solidFill>
                <a:latin typeface="+mj-lt"/>
              </a:rPr>
              <a:t>A candidate must complete the examination during not more than three consecutive examination periods. The examination can also be completed in one examination period.</a:t>
            </a:r>
            <a:endParaRPr lang="fi-FI" altLang="fi-FI" sz="1800" dirty="0" smtClean="0">
              <a:solidFill>
                <a:schemeClr val="tx1"/>
              </a:solidFill>
              <a:latin typeface="+mj-lt"/>
            </a:endParaRPr>
          </a:p>
          <a:p>
            <a:pPr>
              <a:spcAft>
                <a:spcPts val="1200"/>
              </a:spcAft>
            </a:pPr>
            <a:endParaRPr lang="fi-FI" altLang="fi-FI" dirty="0" smtClean="0">
              <a:solidFill>
                <a:schemeClr val="tx1"/>
              </a:solidFill>
            </a:endParaRPr>
          </a:p>
        </p:txBody>
      </p:sp>
    </p:spTree>
    <p:extLst>
      <p:ext uri="{BB962C8B-B14F-4D97-AF65-F5344CB8AC3E}">
        <p14:creationId xmlns:p14="http://schemas.microsoft.com/office/powerpoint/2010/main" val="399675679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hoto - 4 Up">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2 Up Portrait &amp; Landscape">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Pages>0</Pages>
  <Words>943</Words>
  <Characters>0</Characters>
  <Application>Microsoft Office PowerPoint</Application>
  <PresentationFormat>Mukautettu</PresentationFormat>
  <Lines>0</Lines>
  <Paragraphs>210</Paragraphs>
  <Slides>12</Slides>
  <Notes>0</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12</vt:i4>
      </vt:variant>
    </vt:vector>
  </HeadingPairs>
  <TitlesOfParts>
    <vt:vector size="20" baseType="lpstr">
      <vt:lpstr>Arial</vt:lpstr>
      <vt:lpstr>Cambria</vt:lpstr>
      <vt:lpstr>Helvetica Neue</vt:lpstr>
      <vt:lpstr>Helvetica Neue Light</vt:lpstr>
      <vt:lpstr>ヒラギノ角ゴ ProN W3</vt:lpstr>
      <vt:lpstr>Photo - 4 Up</vt:lpstr>
      <vt:lpstr>Title, Bullets &amp; Photo</vt:lpstr>
      <vt:lpstr>Photo - 2 Up Portrait &amp; Landscape</vt:lpstr>
      <vt:lpstr>PowerPoint-esitys</vt:lpstr>
      <vt:lpstr>PowerPoint-esitys</vt:lpstr>
      <vt:lpstr>The size of the school is optimal</vt:lpstr>
      <vt:lpstr>PowerPoint-esitys</vt:lpstr>
      <vt:lpstr>PowerPoint-esitys</vt:lpstr>
      <vt:lpstr>PowerPoint-esitys</vt:lpstr>
      <vt:lpstr>PowerPoint-esitys</vt:lpstr>
      <vt:lpstr>PowerPoint-esitys</vt:lpstr>
      <vt:lpstr>  THE FINNISH MATRICULATION EXAMINATION </vt:lpstr>
      <vt:lpstr>THE TESTS </vt:lpstr>
      <vt:lpstr>THE LEVELS OF THE TESTS </vt:lpstr>
      <vt:lpstr>DESCRIPTION OF THE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Eija Kumpulainen</dc:creator>
  <cp:lastModifiedBy>Itälä Viivi Aino-Maija Katariina</cp:lastModifiedBy>
  <cp:revision>160</cp:revision>
  <cp:lastPrinted>2013-11-22T08:41:07Z</cp:lastPrinted>
  <dcterms:modified xsi:type="dcterms:W3CDTF">2017-10-24T08:15:28Z</dcterms:modified>
</cp:coreProperties>
</file>