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1" r:id="rId4"/>
    <p:sldId id="262" r:id="rId5"/>
    <p:sldId id="264" r:id="rId6"/>
  </p:sldIdLst>
  <p:sldSz cx="12192000" cy="6858000"/>
  <p:notesSz cx="6797675" cy="9929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8"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6DFC3466-BF55-4269-8326-063BEB2C9F28}" type="datetimeFigureOut">
              <a:rPr lang="fi-FI" smtClean="0"/>
              <a:t>20.8.2017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3187845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DFC3466-BF55-4269-8326-063BEB2C9F28}" type="datetimeFigureOut">
              <a:rPr lang="fi-FI" smtClean="0"/>
              <a:t>20.8.2017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338396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DFC3466-BF55-4269-8326-063BEB2C9F28}" type="datetimeFigureOut">
              <a:rPr lang="fi-FI" smtClean="0"/>
              <a:t>20.8.2017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97119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DFC3466-BF55-4269-8326-063BEB2C9F28}" type="datetimeFigureOut">
              <a:rPr lang="fi-FI" smtClean="0"/>
              <a:t>20.8.2017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832180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6DFC3466-BF55-4269-8326-063BEB2C9F28}" type="datetimeFigureOut">
              <a:rPr lang="fi-FI" smtClean="0"/>
              <a:t>20.8.2017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132305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6DFC3466-BF55-4269-8326-063BEB2C9F28}" type="datetimeFigureOut">
              <a:rPr lang="fi-FI" smtClean="0"/>
              <a:t>20.8.2017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334883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6DFC3466-BF55-4269-8326-063BEB2C9F28}" type="datetimeFigureOut">
              <a:rPr lang="fi-FI" smtClean="0"/>
              <a:t>20.8.2017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3801299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DFC3466-BF55-4269-8326-063BEB2C9F28}" type="datetimeFigureOut">
              <a:rPr lang="fi-FI" smtClean="0"/>
              <a:t>20.8.2017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224101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6DFC3466-BF55-4269-8326-063BEB2C9F28}" type="datetimeFigureOut">
              <a:rPr lang="fi-FI" smtClean="0"/>
              <a:t>20.8.2017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968819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6DFC3466-BF55-4269-8326-063BEB2C9F28}" type="datetimeFigureOut">
              <a:rPr lang="fi-FI" smtClean="0"/>
              <a:t>20.8.2017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484746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6DFC3466-BF55-4269-8326-063BEB2C9F28}" type="datetimeFigureOut">
              <a:rPr lang="fi-FI" smtClean="0"/>
              <a:t>20.8.2017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0F63DCA-161D-412F-AE4D-1926A7ABC61C}" type="slidenum">
              <a:rPr lang="fi-FI" smtClean="0"/>
              <a:t>‹#›</a:t>
            </a:fld>
            <a:endParaRPr lang="fi-FI"/>
          </a:p>
        </p:txBody>
      </p:sp>
    </p:spTree>
    <p:extLst>
      <p:ext uri="{BB962C8B-B14F-4D97-AF65-F5344CB8AC3E}">
        <p14:creationId xmlns:p14="http://schemas.microsoft.com/office/powerpoint/2010/main" val="351564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FC3466-BF55-4269-8326-063BEB2C9F28}" type="datetimeFigureOut">
              <a:rPr lang="fi-FI" smtClean="0"/>
              <a:t>20.8.2017</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F63DCA-161D-412F-AE4D-1926A7ABC61C}" type="slidenum">
              <a:rPr lang="fi-FI" smtClean="0"/>
              <a:t>‹#›</a:t>
            </a:fld>
            <a:endParaRPr lang="fi-FI"/>
          </a:p>
        </p:txBody>
      </p:sp>
    </p:spTree>
    <p:extLst>
      <p:ext uri="{BB962C8B-B14F-4D97-AF65-F5344CB8AC3E}">
        <p14:creationId xmlns:p14="http://schemas.microsoft.com/office/powerpoint/2010/main" val="4048244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KUULLUN YMMÄRTÄMISKOE</a:t>
            </a:r>
            <a:br>
              <a:rPr lang="fi-FI" dirty="0"/>
            </a:br>
            <a:endParaRPr lang="fi-FI" dirty="0"/>
          </a:p>
        </p:txBody>
      </p:sp>
      <p:sp>
        <p:nvSpPr>
          <p:cNvPr id="3" name="Sisällön paikkamerkki 2"/>
          <p:cNvSpPr>
            <a:spLocks noGrp="1"/>
          </p:cNvSpPr>
          <p:nvPr>
            <p:ph idx="1"/>
          </p:nvPr>
        </p:nvSpPr>
        <p:spPr>
          <a:xfrm>
            <a:off x="917141" y="1746684"/>
            <a:ext cx="10515600" cy="4351338"/>
          </a:xfrm>
        </p:spPr>
        <p:txBody>
          <a:bodyPr>
            <a:normAutofit fontScale="47500" lnSpcReduction="20000"/>
          </a:bodyPr>
          <a:lstStyle/>
          <a:p>
            <a:endParaRPr lang="fi-FI" dirty="0"/>
          </a:p>
          <a:p>
            <a:r>
              <a:rPr lang="fi-FI" dirty="0"/>
              <a:t>Monivalintatehtävät</a:t>
            </a:r>
          </a:p>
          <a:p>
            <a:r>
              <a:rPr lang="fi-FI" dirty="0"/>
              <a:t>Kokelas valitsee asiayhteyteen parhaiten sopivan vaihtoehdon kahdesta, kolmesta tai neljästä tavoitekielisestä tai äidinkielisestä vastausvaihtoehdosta (A,B, A,B,C tai A,B,C,D). Vastaukset merkitään optiseen lomakkeeseen </a:t>
            </a:r>
            <a:r>
              <a:rPr lang="fi-FI" dirty="0" err="1"/>
              <a:t>tehtävävihkossa</a:t>
            </a:r>
            <a:r>
              <a:rPr lang="fi-FI" dirty="0"/>
              <a:t> olevan numeroinnin mukaan. Lopullinen vastaus on mustattu soikio. Mustaamatta jäänyt soikio tulkitaan vääräksi vastaukseksi.</a:t>
            </a:r>
          </a:p>
          <a:p>
            <a:endParaRPr lang="fi-FI" dirty="0"/>
          </a:p>
          <a:p>
            <a:r>
              <a:rPr lang="fi-FI" dirty="0"/>
              <a:t>Avoimet kysymykset</a:t>
            </a:r>
          </a:p>
          <a:p>
            <a:r>
              <a:rPr lang="fi-FI" dirty="0"/>
              <a:t>Avoimiin kysymyksiin kokelas vastaa kielikokeen vastauslomakkeelle samalla kielellä kuin kysymys on esitetty </a:t>
            </a:r>
            <a:r>
              <a:rPr lang="fi-FI" dirty="0" err="1"/>
              <a:t>tehtävävihkossa</a:t>
            </a:r>
            <a:r>
              <a:rPr lang="fi-FI" dirty="0"/>
              <a:t> olevien ohjeiden mukaisesti. Vastausten on oltava luontevia, pituudeltaan yksittäisistä sanoista pariin virkkeeseen ja niiden tulee mahtua vastauksille varatuille riveille. Ylipitkistä vastauksista rangaistaan pistemenetyksellä.</a:t>
            </a:r>
          </a:p>
          <a:p>
            <a:endParaRPr lang="fi-FI" dirty="0"/>
          </a:p>
          <a:p>
            <a:r>
              <a:rPr lang="fi-FI" dirty="0"/>
              <a:t>Täydentämistehtävä</a:t>
            </a:r>
          </a:p>
          <a:p>
            <a:r>
              <a:rPr lang="fi-FI" dirty="0"/>
              <a:t>Kokelas täydentää kuulemansa perusteella pohjatekstissä olevat aukot tai lauseen alut </a:t>
            </a:r>
            <a:r>
              <a:rPr lang="fi-FI" dirty="0" err="1"/>
              <a:t>tehtävävihkossa</a:t>
            </a:r>
            <a:r>
              <a:rPr lang="fi-FI" dirty="0"/>
              <a:t> olevien ohjeiden mukaiselle paperille.</a:t>
            </a:r>
          </a:p>
          <a:p>
            <a:endParaRPr lang="fi-FI" dirty="0"/>
          </a:p>
          <a:p>
            <a:r>
              <a:rPr lang="fi-FI" dirty="0"/>
              <a:t>Kuullun selostaminen tiivistäen äidinkielellä tai tavoitekielellä </a:t>
            </a:r>
          </a:p>
          <a:p>
            <a:r>
              <a:rPr lang="fi-FI" dirty="0"/>
              <a:t>Kuullun selostaminen tiivistäen on joko omin sanoin kirjoitettu äidinkielinen tai tavoitekielinen yhtenäinen lyhennelmä kuullun esityksen pääajatuksista tai luettelo kuullun keskeisistä kohdista (esim. ranskalaisin viivoin) </a:t>
            </a:r>
            <a:r>
              <a:rPr lang="fi-FI" dirty="0" err="1"/>
              <a:t>tehtävävihkossa</a:t>
            </a:r>
            <a:r>
              <a:rPr lang="fi-FI" dirty="0"/>
              <a:t> ilmoitetulla tavalla ja ilmoitetun pituisena. Se kirjoitetaan </a:t>
            </a:r>
            <a:r>
              <a:rPr lang="fi-FI" dirty="0" err="1"/>
              <a:t>vihkossa</a:t>
            </a:r>
            <a:r>
              <a:rPr lang="fi-FI" dirty="0"/>
              <a:t> olevien ohjeiden mukaiselle paperille.</a:t>
            </a:r>
          </a:p>
          <a:p>
            <a:endParaRPr lang="fi-FI" dirty="0"/>
          </a:p>
        </p:txBody>
      </p:sp>
    </p:spTree>
    <p:extLst>
      <p:ext uri="{BB962C8B-B14F-4D97-AF65-F5344CB8AC3E}">
        <p14:creationId xmlns:p14="http://schemas.microsoft.com/office/powerpoint/2010/main" val="1404422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Kuullunymmärtäminen</a:t>
            </a:r>
            <a:endParaRPr lang="fi-FI" dirty="0"/>
          </a:p>
        </p:txBody>
      </p:sp>
      <p:sp>
        <p:nvSpPr>
          <p:cNvPr id="3" name="Sisällön paikkamerkki 2"/>
          <p:cNvSpPr>
            <a:spLocks noGrp="1"/>
          </p:cNvSpPr>
          <p:nvPr>
            <p:ph idx="1"/>
          </p:nvPr>
        </p:nvSpPr>
        <p:spPr/>
        <p:txBody>
          <a:bodyPr/>
          <a:lstStyle/>
          <a:p>
            <a:r>
              <a:rPr lang="fi-FI" dirty="0"/>
              <a:t>Kuullunymmärtämiskokeessa vastataan </a:t>
            </a:r>
            <a:r>
              <a:rPr lang="fi-FI" dirty="0" err="1"/>
              <a:t>tehtävävihkossa</a:t>
            </a:r>
            <a:r>
              <a:rPr lang="fi-FI" dirty="0"/>
              <a:t> annettuihin tehtäviin äänitteen perusteella. Noudata sekä äänitteessä että </a:t>
            </a:r>
            <a:r>
              <a:rPr lang="fi-FI" dirty="0" err="1"/>
              <a:t>tehtävävihkossa</a:t>
            </a:r>
            <a:r>
              <a:rPr lang="fi-FI" dirty="0"/>
              <a:t> olevia ohjeita. Huomaa esimerkiksi vastauskieli. </a:t>
            </a:r>
          </a:p>
          <a:p>
            <a:r>
              <a:rPr lang="fi-FI" dirty="0"/>
              <a:t>Kuullunymmärtämiskokeen tehtäviä:</a:t>
            </a:r>
          </a:p>
          <a:p>
            <a:r>
              <a:rPr lang="fi-FI" dirty="0"/>
              <a:t>monivalintatehtävät tavoite- tai opetuskielellä  </a:t>
            </a:r>
          </a:p>
          <a:p>
            <a:r>
              <a:rPr lang="fi-FI" dirty="0"/>
              <a:t>avoimet kysymykset tavoite- tai opetuskielellä </a:t>
            </a:r>
          </a:p>
          <a:p>
            <a:r>
              <a:rPr lang="fi-FI" dirty="0"/>
              <a:t>lyhennelmät. </a:t>
            </a:r>
          </a:p>
        </p:txBody>
      </p:sp>
    </p:spTree>
    <p:extLst>
      <p:ext uri="{BB962C8B-B14F-4D97-AF65-F5344CB8AC3E}">
        <p14:creationId xmlns:p14="http://schemas.microsoft.com/office/powerpoint/2010/main" val="225921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MONIVALINTATEHTÄVÄT </a:t>
            </a:r>
            <a:br>
              <a:rPr lang="fi-FI" dirty="0"/>
            </a:br>
            <a:endParaRPr lang="fi-FI" dirty="0"/>
          </a:p>
        </p:txBody>
      </p:sp>
      <p:sp>
        <p:nvSpPr>
          <p:cNvPr id="3" name="Sisällön paikkamerkki 2"/>
          <p:cNvSpPr>
            <a:spLocks noGrp="1"/>
          </p:cNvSpPr>
          <p:nvPr>
            <p:ph idx="1"/>
          </p:nvPr>
        </p:nvSpPr>
        <p:spPr/>
        <p:txBody>
          <a:bodyPr>
            <a:normAutofit/>
          </a:bodyPr>
          <a:lstStyle/>
          <a:p>
            <a:r>
              <a:rPr lang="fi-FI" dirty="0"/>
              <a:t>Monivalintatehtävissä kokelas valitsee asiayhteyteen parhaiten sopivan vaihtoehdon kolmesta tai neljästä tavoitekielisestä tai opetuskielisestä vastausvaihtoehdosta (A, B, C tai A, B, C, D). Jokaiseen kuultuun tekstijaksoon liittyy yksi tai useampi tehtävä. </a:t>
            </a:r>
          </a:p>
          <a:p>
            <a:r>
              <a:rPr lang="fi-FI" dirty="0"/>
              <a:t>Kokelas merkitsee monivalintatehtävien vastaukset optiseen vastauslomakkeeseen </a:t>
            </a:r>
            <a:r>
              <a:rPr lang="fi-FI" dirty="0" err="1"/>
              <a:t>tehtävävihkossa</a:t>
            </a:r>
            <a:r>
              <a:rPr lang="fi-FI" dirty="0"/>
              <a:t> olevan numeroinnin mukaan Lopullinen vastaus on mustattu ympyrä. Mustaamatta jäänyt ympyrä tulkitaan vääräksi vastaukseksi. </a:t>
            </a:r>
          </a:p>
          <a:p>
            <a:pPr marL="0" indent="0">
              <a:buNone/>
            </a:pPr>
            <a:endParaRPr lang="fi-FI" dirty="0"/>
          </a:p>
        </p:txBody>
      </p:sp>
    </p:spTree>
    <p:extLst>
      <p:ext uri="{BB962C8B-B14F-4D97-AF65-F5344CB8AC3E}">
        <p14:creationId xmlns:p14="http://schemas.microsoft.com/office/powerpoint/2010/main" val="1434355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AVOIMET KYSYMYKSET </a:t>
            </a:r>
            <a:br>
              <a:rPr lang="fi-FI" dirty="0"/>
            </a:br>
            <a:endParaRPr lang="fi-FI" dirty="0"/>
          </a:p>
        </p:txBody>
      </p:sp>
      <p:sp>
        <p:nvSpPr>
          <p:cNvPr id="3" name="Sisällön paikkamerkki 2"/>
          <p:cNvSpPr>
            <a:spLocks noGrp="1"/>
          </p:cNvSpPr>
          <p:nvPr>
            <p:ph idx="1"/>
          </p:nvPr>
        </p:nvSpPr>
        <p:spPr/>
        <p:txBody>
          <a:bodyPr/>
          <a:lstStyle/>
          <a:p>
            <a:r>
              <a:rPr lang="fi-FI" dirty="0"/>
              <a:t>Avoimet kysymykset esitetään joko opetuskielellä tai tavoitekielellä, ja kokelas vastaa niihin samalla kielellä kuin kysymys on esitetty </a:t>
            </a:r>
            <a:r>
              <a:rPr lang="fi-FI" dirty="0" err="1"/>
              <a:t>tehtävävihkon</a:t>
            </a:r>
            <a:r>
              <a:rPr lang="fi-FI" dirty="0"/>
              <a:t> ohjeiden mukaisesti. Jokaiseen tekstijaksoon liittyy yksi tai useampi kysymys. Vastausten on oltava luontevia, ja niiden pituus voi vaihdella yksittäisistä sanoista pariin virkkeeseen. Niiden tulee mahtua kielikokeen vastauslomakkeessa kullekin vastaukselle varatuille kahdelle riville </a:t>
            </a:r>
          </a:p>
        </p:txBody>
      </p:sp>
    </p:spTree>
    <p:extLst>
      <p:ext uri="{BB962C8B-B14F-4D97-AF65-F5344CB8AC3E}">
        <p14:creationId xmlns:p14="http://schemas.microsoft.com/office/powerpoint/2010/main" val="2219813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LYHENNELMÄ </a:t>
            </a:r>
            <a:br>
              <a:rPr lang="fi-FI" dirty="0"/>
            </a:br>
            <a:endParaRPr lang="fi-FI" dirty="0"/>
          </a:p>
        </p:txBody>
      </p:sp>
      <p:sp>
        <p:nvSpPr>
          <p:cNvPr id="3" name="Sisällön paikkamerkki 2"/>
          <p:cNvSpPr>
            <a:spLocks noGrp="1"/>
          </p:cNvSpPr>
          <p:nvPr>
            <p:ph idx="1"/>
          </p:nvPr>
        </p:nvSpPr>
        <p:spPr/>
        <p:txBody>
          <a:bodyPr>
            <a:normAutofit fontScale="92500"/>
          </a:bodyPr>
          <a:lstStyle/>
          <a:p>
            <a:pPr marL="0" indent="0">
              <a:buNone/>
            </a:pPr>
            <a:endParaRPr lang="fi-FI" dirty="0"/>
          </a:p>
          <a:p>
            <a:r>
              <a:rPr lang="fi-FI" dirty="0"/>
              <a:t>Kuullunymmärtämiskokeessa lyhennelmällä tarkoitetaan omin sanoin kirjoitettua opetuskielistä tai tavoitekielistä luettelomaista tekstiä (esimerkiksi ns. ranskalaisin viivoin). Tekstin tulee antaa selkeä kuva kuullun esityksen pääajatuksista ja mahdollisesti sen tärkeimmistä yksityiskohdista. </a:t>
            </a:r>
          </a:p>
          <a:p>
            <a:pPr marL="0" indent="0">
              <a:buNone/>
            </a:pPr>
            <a:endParaRPr lang="fi-FI" dirty="0"/>
          </a:p>
          <a:p>
            <a:r>
              <a:rPr lang="fi-FI" dirty="0"/>
              <a:t>Tehtävää koskevat ohjeet annetaan </a:t>
            </a:r>
            <a:r>
              <a:rPr lang="fi-FI" dirty="0" err="1"/>
              <a:t>vihkossa</a:t>
            </a:r>
            <a:r>
              <a:rPr lang="fi-FI" dirty="0"/>
              <a:t> samalla kielellä kuin tehtävä on suoritettava. Kokelas suorittaa tehtävän </a:t>
            </a:r>
            <a:r>
              <a:rPr lang="fi-FI" dirty="0" err="1"/>
              <a:t>tehtävävihkossa</a:t>
            </a:r>
            <a:r>
              <a:rPr lang="fi-FI" dirty="0"/>
              <a:t> olevien ohjeiden mukaisesti. Esimerkiksi tuotoksen pituudesta mahdollisesti annettuja ohjeita on noudatettava. Tuotosta ei tarvitse otsikoida. </a:t>
            </a:r>
          </a:p>
          <a:p>
            <a:pPr marL="0" indent="0">
              <a:buNone/>
            </a:pPr>
            <a:endParaRPr lang="fi-FI" dirty="0"/>
          </a:p>
        </p:txBody>
      </p:sp>
    </p:spTree>
    <p:extLst>
      <p:ext uri="{BB962C8B-B14F-4D97-AF65-F5344CB8AC3E}">
        <p14:creationId xmlns:p14="http://schemas.microsoft.com/office/powerpoint/2010/main" val="154794519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516</TotalTime>
  <Words>387</Words>
  <Application>Microsoft Office PowerPoint</Application>
  <PresentationFormat>Laajakuva</PresentationFormat>
  <Paragraphs>29</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Office-teema</vt:lpstr>
      <vt:lpstr>KUULLUN YMMÄRTÄMISKOE </vt:lpstr>
      <vt:lpstr>Kuullunymmärtäminen</vt:lpstr>
      <vt:lpstr>MONIVALINTATEHTÄVÄT  </vt:lpstr>
      <vt:lpstr>AVOIMET KYSYMYKSET  </vt:lpstr>
      <vt:lpstr>LYHENNELMÄ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HP</dc:creator>
  <cp:lastModifiedBy>HP</cp:lastModifiedBy>
  <cp:revision>10</cp:revision>
  <cp:lastPrinted>2017-08-13T17:32:12Z</cp:lastPrinted>
  <dcterms:created xsi:type="dcterms:W3CDTF">2017-08-13T12:51:12Z</dcterms:created>
  <dcterms:modified xsi:type="dcterms:W3CDTF">2017-08-20T14:20:38Z</dcterms:modified>
</cp:coreProperties>
</file>