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62" r:id="rId3"/>
    <p:sldId id="259" r:id="rId4"/>
    <p:sldId id="261" r:id="rId5"/>
  </p:sldIdLst>
  <p:sldSz cx="24384000" cy="13716000"/>
  <p:notesSz cx="6794500" cy="9931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erriweather Sans" pitchFamily="2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si Rissanen" initials="" lastIdx="5" clrIdx="0"/>
  <p:cmAuthor id="1" name="Vesa Vihervä" initials="" lastIdx="2" clrIdx="1"/>
  <p:cmAuthor id="2" name="Antti Kohi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32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14878d7fd_0_0:notes"/>
          <p:cNvSpPr txBox="1">
            <a:spLocks noGrp="1"/>
          </p:cNvSpPr>
          <p:nvPr>
            <p:ph type="body" idx="1"/>
          </p:nvPr>
        </p:nvSpPr>
        <p:spPr>
          <a:xfrm>
            <a:off x="905933" y="4717415"/>
            <a:ext cx="4982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1114878d7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02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658eefa49_0_7:notes"/>
          <p:cNvSpPr txBox="1">
            <a:spLocks noGrp="1"/>
          </p:cNvSpPr>
          <p:nvPr>
            <p:ph type="body" idx="1"/>
          </p:nvPr>
        </p:nvSpPr>
        <p:spPr>
          <a:xfrm>
            <a:off x="905933" y="4717415"/>
            <a:ext cx="4982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g11658eefa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14878d7fd_0_43:notes"/>
          <p:cNvSpPr txBox="1">
            <a:spLocks noGrp="1"/>
          </p:cNvSpPr>
          <p:nvPr>
            <p:ph type="body" idx="1"/>
          </p:nvPr>
        </p:nvSpPr>
        <p:spPr>
          <a:xfrm>
            <a:off x="905933" y="4717415"/>
            <a:ext cx="4982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114878d7f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20726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1828800" y="3200400"/>
            <a:ext cx="10160100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45720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6800"/>
            </a:lvl1pPr>
            <a:lvl2pPr marL="914400" lvl="1" indent="-6032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Verdana"/>
              <a:buChar char="•"/>
              <a:defRPr sz="5900"/>
            </a:lvl2pPr>
            <a:lvl3pPr marL="1371600" lvl="2" indent="-539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Char char="•"/>
              <a:defRPr sz="4900"/>
            </a:lvl3pPr>
            <a:lvl4pPr marL="1828800" lvl="3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4pPr>
            <a:lvl5pPr marL="2286000" lvl="4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5pPr>
            <a:lvl6pPr marL="2743200" lvl="5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6pPr>
            <a:lvl7pPr marL="3200400" lvl="6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7pPr>
            <a:lvl8pPr marL="3657600" lvl="7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8pPr>
            <a:lvl9pPr marL="4114800" lvl="8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12395200" y="3200400"/>
            <a:ext cx="10160100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45720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6800"/>
            </a:lvl1pPr>
            <a:lvl2pPr marL="914400" lvl="1" indent="-6032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Verdana"/>
              <a:buChar char="•"/>
              <a:defRPr sz="5900"/>
            </a:lvl2pPr>
            <a:lvl3pPr marL="1371600" lvl="2" indent="-539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Char char="•"/>
              <a:defRPr sz="4900"/>
            </a:lvl3pPr>
            <a:lvl4pPr marL="1828800" lvl="3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4pPr>
            <a:lvl5pPr marL="2286000" lvl="4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5pPr>
            <a:lvl6pPr marL="2743200" lvl="5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6pPr>
            <a:lvl7pPr marL="3200400" lvl="6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7pPr>
            <a:lvl8pPr marL="3657600" lvl="7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8pPr>
            <a:lvl9pPr marL="4114800" lvl="8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1828800" y="12496800"/>
            <a:ext cx="5079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8331200" y="12496800"/>
            <a:ext cx="7721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17475200" y="12496800"/>
            <a:ext cx="5079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ctrTitle"/>
          </p:nvPr>
        </p:nvSpPr>
        <p:spPr>
          <a:xfrm>
            <a:off x="1828800" y="4260850"/>
            <a:ext cx="207264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None/>
              <a:defRPr/>
            </a:lvl1pPr>
            <a:lvl2pPr lvl="1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2pPr>
            <a:lvl3pPr lvl="2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3pPr>
            <a:lvl4pPr lvl="3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4pPr>
            <a:lvl5pPr lvl="4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5pPr>
            <a:lvl6pPr lvl="5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6pPr>
            <a:lvl7pPr lvl="6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7pPr>
            <a:lvl8pPr lvl="7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8pPr>
            <a:lvl9pPr lvl="8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1828800" y="12496800"/>
            <a:ext cx="5079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8331200" y="12496800"/>
            <a:ext cx="7721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17475200" y="12496800"/>
            <a:ext cx="5079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1. Suomen autonominen asema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Tietoisku: Suomi liitetään Venäjään</a:t>
            </a:r>
            <a:endParaRPr dirty="0"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/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3, Luku 1</a:t>
            </a:r>
            <a:endParaRPr sz="200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240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35540C-6832-47AA-A34F-09571CE9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8800" dirty="0">
                <a:solidFill>
                  <a:srgbClr val="575757"/>
                </a:solidFill>
                <a:latin typeface="Calibri"/>
                <a:cs typeface="Calibri"/>
                <a:sym typeface="Verdana"/>
              </a:rPr>
              <a:t>Suomi liitetään Venäjään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F59161-F767-44D1-B78F-E7A179EAE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indent="0"/>
            <a:r>
              <a:rPr lang="fi-FI" dirty="0"/>
              <a:t>Suomen liittäminen oli seurausta suurvaltojen välisestä politiikasta:</a:t>
            </a:r>
          </a:p>
          <a:p>
            <a:pPr marL="1314450" indent="-857250">
              <a:buFont typeface="Arial" panose="020B0604020202020204" pitchFamily="34" charset="0"/>
              <a:buChar char="•"/>
            </a:pPr>
            <a:r>
              <a:rPr lang="fi-FI" dirty="0"/>
              <a:t>Ranska asetti Ison-Britannian kauppasaartoon v. 1806, koska se ei kyennyt voittamaan tätä sodassa.</a:t>
            </a:r>
          </a:p>
          <a:p>
            <a:pPr marL="1314450" indent="-857250">
              <a:buFont typeface="Arial" panose="020B0604020202020204" pitchFamily="34" charset="0"/>
              <a:buChar char="•"/>
            </a:pPr>
            <a:r>
              <a:rPr lang="fi-FI" dirty="0"/>
              <a:t>Kauppasaartoon liittyi vuonna 1807 Venäjä, jonka oli tarkoitus painostaa Ruotsi mukaan saartoon.</a:t>
            </a:r>
          </a:p>
          <a:p>
            <a:pPr marL="1314450" indent="-857250">
              <a:buFont typeface="Arial" panose="020B0604020202020204" pitchFamily="34" charset="0"/>
              <a:buChar char="•"/>
            </a:pPr>
            <a:r>
              <a:rPr lang="fi-FI" dirty="0"/>
              <a:t>Ruotsi kieltäytyi, ja lopulta Venäjä aloitti sodan Ruotsia vastaan pakottaakseen tämän mukaan kauppasaartoon.</a:t>
            </a:r>
          </a:p>
          <a:p>
            <a:pPr marL="1314450" indent="-857250">
              <a:buFont typeface="Arial" panose="020B0604020202020204" pitchFamily="34" charset="0"/>
              <a:buChar char="•"/>
            </a:pPr>
            <a:r>
              <a:rPr lang="fi-FI" dirty="0"/>
              <a:t>Sodassa Venäjä valloitti Suomen.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2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 fontScale="92500" lnSpcReduction="20000"/>
          </a:bodyPr>
          <a:lstStyle/>
          <a:p>
            <a:pPr marL="984250" indent="-85725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Suomen sota käytiin Venäjän ja Ruotsin välillä helmikuussa 1808 –syyskuussa 1809.</a:t>
            </a:r>
          </a:p>
          <a:p>
            <a:pPr marL="984250" indent="-85725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Venäjä valloitti Suomen vuoden 1808 aikana.</a:t>
            </a:r>
          </a:p>
          <a:p>
            <a:pPr marL="984250" indent="-85725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Aleksanteri I kutsui kokoon Porvoon maapäivät sodan aikana maaliskuussa 1809.</a:t>
            </a:r>
          </a:p>
          <a:p>
            <a:pPr marL="984250" indent="-85725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Maapäivien lopuksi keisari Aleksanteri I antoi hallitsijanvakuutuksen ja lupasi säilyttää</a:t>
            </a:r>
            <a:endParaRPr sz="4700" dirty="0">
              <a:solidFill>
                <a:srgbClr val="000000"/>
              </a:solidFill>
            </a:endParaRPr>
          </a:p>
          <a:p>
            <a:pPr marL="1441450" lvl="1" indent="-85725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säätyjen oikeudet</a:t>
            </a:r>
            <a:endParaRPr sz="4100" dirty="0">
              <a:solidFill>
                <a:srgbClr val="000000"/>
              </a:solidFill>
            </a:endParaRPr>
          </a:p>
          <a:p>
            <a:pPr marL="1441450" lvl="1" indent="-85725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vanhan uskonnon</a:t>
            </a:r>
            <a:endParaRPr sz="4100" dirty="0">
              <a:solidFill>
                <a:srgbClr val="000000"/>
              </a:solidFill>
            </a:endParaRPr>
          </a:p>
          <a:p>
            <a:pPr marL="1441450" lvl="1" indent="-85725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perustuslait.</a:t>
            </a:r>
            <a:endParaRPr sz="4100" dirty="0">
              <a:solidFill>
                <a:srgbClr val="000000"/>
              </a:solidFill>
            </a:endParaRPr>
          </a:p>
          <a:p>
            <a:pPr marL="984250" indent="-85725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Näin Suomi sai autonomian.</a:t>
            </a:r>
          </a:p>
          <a:p>
            <a:pPr marL="984250" indent="-85725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fi-FI" sz="4700" dirty="0">
              <a:solidFill>
                <a:srgbClr val="000000"/>
              </a:solidFill>
            </a:endParaRPr>
          </a:p>
          <a:p>
            <a:pPr marL="127000" indent="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2500" dirty="0">
                <a:solidFill>
                  <a:srgbClr val="000000"/>
                </a:solidFill>
              </a:rPr>
              <a:t>Kuva: Museovirasto</a:t>
            </a:r>
            <a:endParaRPr sz="2500" dirty="0">
              <a:solidFill>
                <a:srgbClr val="000000"/>
              </a:solidFill>
            </a:endParaRPr>
          </a:p>
        </p:txBody>
      </p:sp>
      <p:pic>
        <p:nvPicPr>
          <p:cNvPr id="5" name="Kuva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58248B-4527-4A52-BA4E-5C318D7DBA6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49246" t="9142" r="345" b="10098"/>
          <a:stretch/>
        </p:blipFill>
        <p:spPr>
          <a:xfrm>
            <a:off x="14532458" y="0"/>
            <a:ext cx="8992547" cy="13698369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809C1E-E6B9-4BD2-89F2-DDA17A18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Suomen sota 1808–1809</a:t>
            </a:r>
          </a:p>
        </p:txBody>
      </p:sp>
      <p:sp>
        <p:nvSpPr>
          <p:cNvPr id="147" name="Google Shape;147;p17"/>
          <p:cNvSpPr txBox="1"/>
          <p:nvPr/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3, Luku 1</a:t>
            </a:r>
            <a:endParaRPr sz="200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240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Mikä Suomessa muuttui?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/>
          <a:p>
            <a:pPr marL="838200" lvl="0" indent="-838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None/>
            </a:pPr>
            <a:r>
              <a:rPr lang="fi-FI" sz="4900" dirty="0"/>
              <a:t>Taloudelliset muutokset:</a:t>
            </a:r>
            <a:endParaRPr sz="4900"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verot Suomesta Suomen tarpeisiin</a:t>
            </a:r>
            <a:endParaRPr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tulliraja</a:t>
            </a:r>
            <a:endParaRPr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oma budjetti</a:t>
            </a:r>
            <a:endParaRPr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rupla rahaksi Ruotsin rahan rinnalle</a:t>
            </a:r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/>
          <a:p>
            <a:pPr marL="838200" lvl="0" indent="-838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None/>
            </a:pPr>
            <a:r>
              <a:rPr lang="fi-FI" sz="4900" dirty="0"/>
              <a:t>Hallinnolliset muutokset:</a:t>
            </a:r>
            <a:endParaRPr sz="4900"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Suomen rajat määriteltiin</a:t>
            </a:r>
            <a:endParaRPr sz="4900"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oma keskushallinto</a:t>
            </a:r>
            <a:endParaRPr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valta suomalaisille virkamiehille</a:t>
            </a:r>
            <a:endParaRPr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ei asevelvollisuutta</a:t>
            </a:r>
            <a:endParaRPr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”Vanha Suomi” liitettiin Suomeen</a:t>
            </a:r>
            <a:endParaRPr dirty="0"/>
          </a:p>
          <a:p>
            <a:pPr marL="9906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 panose="020B0604020202020204" pitchFamily="34" charset="0"/>
              <a:buChar char="•"/>
            </a:pPr>
            <a:r>
              <a:rPr lang="fi-FI" sz="4900" dirty="0"/>
              <a:t>Helsingistä pääkaupunki</a:t>
            </a:r>
            <a:endParaRPr dirty="0"/>
          </a:p>
        </p:txBody>
      </p:sp>
      <p:sp>
        <p:nvSpPr>
          <p:cNvPr id="164" name="Google Shape;164;p19"/>
          <p:cNvSpPr txBox="1"/>
          <p:nvPr/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3, Luku 1</a:t>
            </a:r>
            <a:endParaRPr sz="200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240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195</Words>
  <Application>Microsoft Office PowerPoint</Application>
  <PresentationFormat>Mukautettu</PresentationFormat>
  <Paragraphs>39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Merriweather Sans</vt:lpstr>
      <vt:lpstr>Calibri</vt:lpstr>
      <vt:lpstr>Verdana</vt:lpstr>
      <vt:lpstr>Office-teema</vt:lpstr>
      <vt:lpstr>1. Suomen autonominen asema  Tietoisku: Suomi liitetään Venäjään</vt:lpstr>
      <vt:lpstr>Suomi liitetään Venäjään</vt:lpstr>
      <vt:lpstr>Suomen sota 1808–1809</vt:lpstr>
      <vt:lpstr>Mikä Suomessa muuttui?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Suomen autonominen asema  Suomi liitetään Venäjään</dc:title>
  <cp:lastModifiedBy>Mika Kortelainen</cp:lastModifiedBy>
  <cp:revision>2</cp:revision>
  <dcterms:modified xsi:type="dcterms:W3CDTF">2022-03-22T23:58:52Z</dcterms:modified>
</cp:coreProperties>
</file>