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8" r:id="rId2"/>
    <p:sldId id="260" r:id="rId3"/>
    <p:sldId id="272" r:id="rId4"/>
    <p:sldId id="273" r:id="rId5"/>
    <p:sldId id="277" r:id="rId6"/>
    <p:sldId id="257" r:id="rId7"/>
    <p:sldId id="276" r:id="rId8"/>
    <p:sldId id="274" r:id="rId9"/>
    <p:sldId id="278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97A"/>
    <a:srgbClr val="898E2A"/>
    <a:srgbClr val="E6E6E6"/>
    <a:srgbClr val="FFFFCC"/>
    <a:srgbClr val="FFBA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559" autoAdjust="0"/>
  </p:normalViewPr>
  <p:slideViewPr>
    <p:cSldViewPr snapToGrid="0">
      <p:cViewPr varScale="1">
        <p:scale>
          <a:sx n="51" d="100"/>
          <a:sy n="51" d="100"/>
        </p:scale>
        <p:origin x="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2F39C0-2505-4499-BCED-1212E9D18CF7}" type="datetimeFigureOut">
              <a:rPr lang="fi-FI" smtClean="0"/>
              <a:t>26.8.2019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86AEA-77A3-4421-B5E5-F3EB4F0356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0730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786AEA-77A3-4421-B5E5-F3EB4F035634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9476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f4215106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f4215106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Kalvon dokumenttitehtävä löytyy opettajan aineistosta, kappaleen 10 kohdalta ja otsikon ”lisämateriaalit” alta. 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786AEA-77A3-4421-B5E5-F3EB4F035634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9627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F5B7-D733-4DD4-A3CF-F3D000078A37}" type="datetimeFigureOut">
              <a:rPr lang="fi-FI" smtClean="0"/>
              <a:t>26.8.2019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C72B-932D-40BF-85AD-97F5A8F54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8760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F5B7-D733-4DD4-A3CF-F3D000078A37}" type="datetimeFigureOut">
              <a:rPr lang="fi-FI" smtClean="0"/>
              <a:t>26.8.2019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C72B-932D-40BF-85AD-97F5A8F54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6280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F5B7-D733-4DD4-A3CF-F3D000078A37}" type="datetimeFigureOut">
              <a:rPr lang="fi-FI" smtClean="0"/>
              <a:t>26.8.2019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C72B-932D-40BF-85AD-97F5A8F54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6439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F5B7-D733-4DD4-A3CF-F3D000078A37}" type="datetimeFigureOut">
              <a:rPr lang="fi-FI" smtClean="0"/>
              <a:t>26.8.2019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C72B-932D-40BF-85AD-97F5A8F54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6030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F5B7-D733-4DD4-A3CF-F3D000078A37}" type="datetimeFigureOut">
              <a:rPr lang="fi-FI" smtClean="0"/>
              <a:t>26.8.2019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C72B-932D-40BF-85AD-97F5A8F54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513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F5B7-D733-4DD4-A3CF-F3D000078A37}" type="datetimeFigureOut">
              <a:rPr lang="fi-FI" smtClean="0"/>
              <a:t>26.8.2019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C72B-932D-40BF-85AD-97F5A8F54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1589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F5B7-D733-4DD4-A3CF-F3D000078A37}" type="datetimeFigureOut">
              <a:rPr lang="fi-FI" smtClean="0"/>
              <a:t>26.8.2019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C72B-932D-40BF-85AD-97F5A8F54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0865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F5B7-D733-4DD4-A3CF-F3D000078A37}" type="datetimeFigureOut">
              <a:rPr lang="fi-FI" smtClean="0"/>
              <a:t>26.8.2019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C72B-932D-40BF-85AD-97F5A8F54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9945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F5B7-D733-4DD4-A3CF-F3D000078A37}" type="datetimeFigureOut">
              <a:rPr lang="fi-FI" smtClean="0"/>
              <a:t>26.8.2019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C72B-932D-40BF-85AD-97F5A8F54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6972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F5B7-D733-4DD4-A3CF-F3D000078A37}" type="datetimeFigureOut">
              <a:rPr lang="fi-FI" smtClean="0"/>
              <a:t>26.8.2019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C72B-932D-40BF-85AD-97F5A8F54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2345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F5B7-D733-4DD4-A3CF-F3D000078A37}" type="datetimeFigureOut">
              <a:rPr lang="fi-FI" smtClean="0"/>
              <a:t>26.8.2019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C72B-932D-40BF-85AD-97F5A8F54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1395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9F5B7-D733-4DD4-A3CF-F3D000078A37}" type="datetimeFigureOut">
              <a:rPr lang="fi-FI" smtClean="0"/>
              <a:t>26.8.2019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8C72B-932D-40BF-85AD-97F5A8F54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007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ulko, valokuva, vesi, puu&#10;&#10;Kuvaus luotu automaattisesti">
            <a:extLst>
              <a:ext uri="{FF2B5EF4-FFF2-40B4-BE49-F238E27FC236}">
                <a16:creationId xmlns:a16="http://schemas.microsoft.com/office/drawing/2014/main" id="{CD5F919D-83DA-4906-9DC2-A7D1BDF969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" t="2045" r="1360"/>
          <a:stretch/>
        </p:blipFill>
        <p:spPr>
          <a:xfrm>
            <a:off x="-1" y="2150749"/>
            <a:ext cx="9143999" cy="4868049"/>
          </a:xfrm>
          <a:prstGeom prst="rect">
            <a:avLst/>
          </a:prstGeom>
        </p:spPr>
      </p:pic>
      <p:sp>
        <p:nvSpPr>
          <p:cNvPr id="4" name="Shape 89">
            <a:extLst>
              <a:ext uri="{FF2B5EF4-FFF2-40B4-BE49-F238E27FC236}">
                <a16:creationId xmlns:a16="http://schemas.microsoft.com/office/drawing/2014/main" id="{C6335F8A-AC91-47F7-8668-7A59F4A25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981200"/>
          </a:xfrm>
          <a:prstGeom prst="rect">
            <a:avLst/>
          </a:prstGeom>
          <a:gradFill rotWithShape="0">
            <a:gsLst>
              <a:gs pos="36000">
                <a:srgbClr val="898E2A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/>
          </a:gradFill>
          <a:ln>
            <a:noFill/>
          </a:ln>
        </p:spPr>
        <p:txBody>
          <a:bodyPr lIns="91425" tIns="45700" rIns="91425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fi-FI" altLang="fi-FI" sz="180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476AEA7-45C9-443E-9CE9-387452C1F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1671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fi-FI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10. Talous </a:t>
            </a:r>
            <a:r>
              <a:rPr lang="fi-FI" sz="6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ja väestö</a:t>
            </a:r>
            <a:endParaRPr lang="fi-FI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hape 91">
            <a:extLst>
              <a:ext uri="{FF2B5EF4-FFF2-40B4-BE49-F238E27FC236}">
                <a16:creationId xmlns:a16="http://schemas.microsoft.com/office/drawing/2014/main" id="{6BB26A0C-5390-485A-8D7B-06356E127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79613"/>
            <a:ext cx="9144000" cy="368300"/>
          </a:xfrm>
          <a:prstGeom prst="rect">
            <a:avLst/>
          </a:prstGeom>
          <a:solidFill>
            <a:srgbClr val="FFBA0D"/>
          </a:solidFill>
          <a:ln>
            <a:noFill/>
          </a:ln>
        </p:spPr>
        <p:txBody>
          <a:bodyPr lIns="91425" tIns="45700" rIns="91425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SzPts val="1400"/>
              <a:buFont typeface="Times New Roman" panose="02020603050405020304" pitchFamily="18" charset="0"/>
              <a:buNone/>
            </a:pPr>
            <a:r>
              <a:rPr lang="en-US" altLang="fi-FI" sz="1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fi-FI" sz="1800" b="1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  <a:sym typeface="Times New Roman" panose="02020603050405020304" pitchFamily="18" charset="0"/>
              </a:rPr>
              <a:t>Sivut</a:t>
            </a:r>
            <a:r>
              <a:rPr lang="en-US" altLang="fi-FI" sz="1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  <a:sym typeface="Times New Roman" panose="02020603050405020304" pitchFamily="18" charset="0"/>
              </a:rPr>
              <a:t> 90-94</a:t>
            </a:r>
            <a:endParaRPr lang="fi-FI" altLang="fi-FI" sz="18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3531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685800" y="365126"/>
            <a:ext cx="7886700" cy="1325563"/>
          </a:xfrm>
        </p:spPr>
        <p:txBody>
          <a:bodyPr>
            <a:normAutofit/>
          </a:bodyPr>
          <a:lstStyle/>
          <a:p>
            <a:r>
              <a:rPr lang="fi-FI" sz="2800" b="1" dirty="0">
                <a:latin typeface="+mn-lt"/>
              </a:rPr>
              <a:t>Vuosien 1695–1697 nälkävuodet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>
          <a:xfrm>
            <a:off x="685800" y="1825625"/>
            <a:ext cx="78867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altLang="fi-FI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Vuosien 1695</a:t>
            </a:r>
            <a:r>
              <a:rPr lang="fi-FI" altLang="fi-FI" dirty="0">
                <a:ea typeface="ＭＳ Ｐゴシック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fi-FI" altLang="fi-FI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1697 nälkävuodet tappoivat noin kolmanneksen Suomen väestöstä.</a:t>
            </a:r>
          </a:p>
          <a:p>
            <a:pPr marL="0" indent="0">
              <a:buNone/>
            </a:pPr>
            <a:r>
              <a:rPr lang="fi-FI" altLang="fi-FI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Katastrofin aiheuttivat:</a:t>
            </a:r>
          </a:p>
          <a:p>
            <a:r>
              <a:rPr lang="fi-FI" altLang="fi-FI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kylmyyden aiheuttamat katovuodet</a:t>
            </a:r>
          </a:p>
          <a:p>
            <a:r>
              <a:rPr lang="fi-FI" altLang="fi-FI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puutteelliset viljelytekniikat</a:t>
            </a:r>
          </a:p>
          <a:p>
            <a:r>
              <a:rPr lang="fi-FI" altLang="fi-FI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tautiepidemiat</a:t>
            </a:r>
          </a:p>
          <a:p>
            <a:r>
              <a:rPr lang="fi-FI" altLang="fi-FI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viranomaisten kyvyttömyys toimittaa viljaa nälästä kärsiville alueille.</a:t>
            </a:r>
          </a:p>
          <a:p>
            <a:endParaRPr lang="fi-FI" altLang="fi-FI" dirty="0"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endParaRPr lang="fi-FI" altLang="fi-FI" dirty="0"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endParaRPr lang="fi-FI" altLang="fi-FI" dirty="0"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95C5E396-4C6B-421D-B564-E0B4959085A2}"/>
              </a:ext>
            </a:extLst>
          </p:cNvPr>
          <p:cNvSpPr/>
          <p:nvPr/>
        </p:nvSpPr>
        <p:spPr>
          <a:xfrm>
            <a:off x="217927" y="3935463"/>
            <a:ext cx="8499802" cy="2733056"/>
          </a:xfrm>
          <a:prstGeom prst="rect">
            <a:avLst/>
          </a:prstGeom>
          <a:solidFill>
            <a:srgbClr val="FFFFCC"/>
          </a:solidFill>
          <a:ln>
            <a:solidFill>
              <a:srgbClr val="828C3F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buSzPts val="3600"/>
            </a:pPr>
            <a:r>
              <a:rPr lang="fi-FI" sz="2400" b="1" dirty="0">
                <a:solidFill>
                  <a:srgbClr val="828C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Dokumenttitehtävä: Suuri nälkä</a:t>
            </a:r>
          </a:p>
          <a:p>
            <a:pPr lvl="0"/>
            <a:r>
              <a:rPr lang="fi-FI" sz="2400" dirty="0">
                <a:solidFill>
                  <a:srgbClr val="828C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Lue nälkävuosista kertova teksti ja vastaa aikakautta koskeviin kysymyksiin. </a:t>
            </a:r>
          </a:p>
          <a:p>
            <a:pPr lvl="0"/>
            <a:r>
              <a:rPr lang="fi-FI" sz="2400" dirty="0">
                <a:solidFill>
                  <a:srgbClr val="828C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Mistä nälänhätä aiheutui?</a:t>
            </a:r>
          </a:p>
          <a:p>
            <a:pPr lvl="0"/>
            <a:r>
              <a:rPr lang="fi-FI" sz="2400" dirty="0">
                <a:solidFill>
                  <a:srgbClr val="828C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Miten nälästä kärsivät ihmiset yrittivät pysyä hengissä?</a:t>
            </a:r>
          </a:p>
          <a:p>
            <a:pPr lvl="0"/>
            <a:r>
              <a:rPr lang="fi-FI" sz="2400" dirty="0">
                <a:solidFill>
                  <a:srgbClr val="828C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Mitä valtiovalta teki nälänhädän helpottamiseksi?</a:t>
            </a:r>
          </a:p>
          <a:p>
            <a:pPr lvl="0"/>
            <a:r>
              <a:rPr lang="fi-FI" sz="2400" dirty="0">
                <a:solidFill>
                  <a:srgbClr val="828C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Mihin ihmiset varsinaisesti kuolivat?</a:t>
            </a:r>
          </a:p>
        </p:txBody>
      </p:sp>
      <p:pic>
        <p:nvPicPr>
          <p:cNvPr id="8" name="Kuva 7" descr="Asiakirja">
            <a:extLst>
              <a:ext uri="{FF2B5EF4-FFF2-40B4-BE49-F238E27FC236}">
                <a16:creationId xmlns:a16="http://schemas.microsoft.com/office/drawing/2014/main" id="{19EE49F4-B491-42E4-A3B9-C3D4930A77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88380" y="4019294"/>
            <a:ext cx="729349" cy="78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04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8650" y="216695"/>
            <a:ext cx="7886700" cy="568497"/>
          </a:xfrm>
        </p:spPr>
        <p:txBody>
          <a:bodyPr>
            <a:noAutofit/>
          </a:bodyPr>
          <a:lstStyle/>
          <a:p>
            <a:r>
              <a:rPr lang="fi-FI" sz="3600" b="1" dirty="0">
                <a:latin typeface="+mn-lt"/>
              </a:rPr>
              <a:t>Suurvallan talous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28650" y="949124"/>
            <a:ext cx="7886700" cy="5451676"/>
          </a:xfrm>
        </p:spPr>
        <p:txBody>
          <a:bodyPr>
            <a:noAutofit/>
          </a:bodyPr>
          <a:lstStyle/>
          <a:p>
            <a:r>
              <a:rPr lang="fi-FI" dirty="0"/>
              <a:t>Suurvalta-ajan Ruotsissa harjoitettiin valtiokeskeistä merkantilistista talouspolitiikkaa.</a:t>
            </a:r>
          </a:p>
          <a:p>
            <a:r>
              <a:rPr lang="fi-FI" dirty="0"/>
              <a:t>Ulkomaankauppaa edistettiin, koska valtio himoitsi kaupan verottamisesta ja tulleista saatavaa käteistä rahaa.</a:t>
            </a:r>
          </a:p>
          <a:p>
            <a:r>
              <a:rPr lang="fi-FI" dirty="0"/>
              <a:t>Ulkomaiset tuontitavarat pyrittiin korvaamaan kotimaisella tuotannolla. Maahan houkuteltiin esimerkiksi raudan jalostamiseen perehtyneitä ulkomaisia asiantuntijoita.</a:t>
            </a:r>
          </a:p>
          <a:p>
            <a:r>
              <a:rPr lang="fi-FI" dirty="0"/>
              <a:t>Ruotsi oli silti hyvin maatalousvaltainen maa, mutta maataloustuotannon kehittäminen jäi hunningolle. Maataloutta uudistettiin toden teolla vasta 1700-luvulla. 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20807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tsikko 1"/>
          <p:cNvSpPr>
            <a:spLocks noGrp="1"/>
          </p:cNvSpPr>
          <p:nvPr>
            <p:ph type="title"/>
          </p:nvPr>
        </p:nvSpPr>
        <p:spPr>
          <a:xfrm>
            <a:off x="347871" y="150807"/>
            <a:ext cx="6172200" cy="647700"/>
          </a:xfrm>
        </p:spPr>
        <p:txBody>
          <a:bodyPr>
            <a:normAutofit/>
          </a:bodyPr>
          <a:lstStyle/>
          <a:p>
            <a:pPr eaLnBrk="1" hangingPunct="1"/>
            <a:r>
              <a:rPr lang="fi-FI" altLang="fi-FI" sz="3200" b="1" dirty="0">
                <a:latin typeface="+mn-lt"/>
                <a:ea typeface="ＭＳ Ｐゴシック" panose="020B0600070205080204" pitchFamily="34" charset="-128"/>
                <a:cs typeface="Times New Roman" panose="02020603050405020304" pitchFamily="18" charset="0"/>
              </a:rPr>
              <a:t>Ulkomaankauppa</a:t>
            </a:r>
          </a:p>
        </p:txBody>
      </p:sp>
      <p:sp>
        <p:nvSpPr>
          <p:cNvPr id="5124" name="Sisällön paikkamerkki 3"/>
          <p:cNvSpPr>
            <a:spLocks noGrp="1"/>
          </p:cNvSpPr>
          <p:nvPr>
            <p:ph sz="half" idx="1"/>
          </p:nvPr>
        </p:nvSpPr>
        <p:spPr>
          <a:xfrm>
            <a:off x="347871" y="798507"/>
            <a:ext cx="3558835" cy="6059493"/>
          </a:xfrm>
        </p:spPr>
        <p:txBody>
          <a:bodyPr>
            <a:noAutofit/>
          </a:bodyPr>
          <a:lstStyle/>
          <a:p>
            <a:pPr eaLnBrk="1" hangingPunct="1"/>
            <a:r>
              <a:rPr lang="fi-FI" altLang="fi-FI" sz="24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Ulkomaankaupalla oli suuri merkitys Ruotsin laajentumispolitiikan rahoittamisessa.</a:t>
            </a:r>
          </a:p>
          <a:p>
            <a:pPr eaLnBrk="1" hangingPunct="1"/>
            <a:r>
              <a:rPr lang="fi-FI" altLang="fi-FI" sz="24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Ruotsi harjoitti merkantilistista kauppapolitiikkaa, jossa vientiä edistettiin ja tuonnille asetettiin rajoituksia.</a:t>
            </a:r>
          </a:p>
          <a:p>
            <a:pPr eaLnBrk="1" hangingPunct="1"/>
            <a:r>
              <a:rPr lang="fi-FI" altLang="fi-FI" sz="24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Kauppaa valvottiin tehokkaasti:</a:t>
            </a:r>
          </a:p>
          <a:p>
            <a:pPr lvl="1" eaLnBrk="1" hangingPunct="1"/>
            <a:r>
              <a:rPr lang="fi-FI" altLang="fi-FI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uudet kaupungit</a:t>
            </a:r>
          </a:p>
          <a:p>
            <a:pPr lvl="1" eaLnBrk="1" hangingPunct="1"/>
            <a:r>
              <a:rPr lang="fi-FI" altLang="fi-FI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tapulikaupungit</a:t>
            </a:r>
          </a:p>
          <a:p>
            <a:pPr lvl="1" eaLnBrk="1" hangingPunct="1"/>
            <a:r>
              <a:rPr lang="fi-FI" altLang="fi-FI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vienti- ja tuontimonopolit.</a:t>
            </a:r>
          </a:p>
        </p:txBody>
      </p:sp>
      <p:pic>
        <p:nvPicPr>
          <p:cNvPr id="3" name="Kuva 2" descr="Kuva, joka sisältää kohteen teksti, kartta&#10;&#10;Kuvaus luotu automaattisesti">
            <a:extLst>
              <a:ext uri="{FF2B5EF4-FFF2-40B4-BE49-F238E27FC236}">
                <a16:creationId xmlns:a16="http://schemas.microsoft.com/office/drawing/2014/main" id="{45638844-62E9-4B7C-A132-2FE3035904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2" t="6437" r="11013" b="1869"/>
          <a:stretch/>
        </p:blipFill>
        <p:spPr>
          <a:xfrm>
            <a:off x="3906706" y="1226916"/>
            <a:ext cx="5226729" cy="563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87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Otsikko 1"/>
          <p:cNvSpPr>
            <a:spLocks noGrp="1"/>
          </p:cNvSpPr>
          <p:nvPr>
            <p:ph type="title"/>
          </p:nvPr>
        </p:nvSpPr>
        <p:spPr>
          <a:xfrm>
            <a:off x="292104" y="275325"/>
            <a:ext cx="6001941" cy="594122"/>
          </a:xfrm>
        </p:spPr>
        <p:txBody>
          <a:bodyPr>
            <a:normAutofit/>
          </a:bodyPr>
          <a:lstStyle/>
          <a:p>
            <a:pPr eaLnBrk="1" hangingPunct="1"/>
            <a:r>
              <a:rPr lang="fi-FI" altLang="fi-FI" sz="3600" b="1" dirty="0">
                <a:latin typeface="+mn-lt"/>
                <a:ea typeface="ＭＳ Ｐゴシック" panose="020B0600070205080204" pitchFamily="34" charset="-128"/>
                <a:cs typeface="Times New Roman" panose="02020603050405020304" pitchFamily="18" charset="0"/>
              </a:rPr>
              <a:t>Tuotannon edistäminen</a:t>
            </a:r>
          </a:p>
        </p:txBody>
      </p:sp>
      <p:sp>
        <p:nvSpPr>
          <p:cNvPr id="6147" name="Sisällön paikkamerkki 2"/>
          <p:cNvSpPr>
            <a:spLocks noGrp="1"/>
          </p:cNvSpPr>
          <p:nvPr>
            <p:ph idx="1"/>
          </p:nvPr>
        </p:nvSpPr>
        <p:spPr>
          <a:xfrm>
            <a:off x="432486" y="976183"/>
            <a:ext cx="8180173" cy="4450685"/>
          </a:xfrm>
        </p:spPr>
        <p:txBody>
          <a:bodyPr>
            <a:noAutofit/>
          </a:bodyPr>
          <a:lstStyle/>
          <a:p>
            <a:pPr eaLnBrk="1" hangingPunct="1"/>
            <a:r>
              <a:rPr lang="fi-FI" altLang="fi-FI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Ruotsilla oli tärkeitä luonnonvaroja, kuten kupari, rauta ja terva.</a:t>
            </a:r>
          </a:p>
          <a:p>
            <a:r>
              <a:rPr lang="fi-FI" altLang="fi-FI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Kotimaista jalostusta edistettiin, jotta tuontitavaroita voitiin korvata kotimaisilla tuotteilla ja kasvattaa vientiä (merkantilismi).</a:t>
            </a:r>
          </a:p>
          <a:p>
            <a:pPr eaLnBrk="1" hangingPunct="1"/>
            <a:r>
              <a:rPr lang="fi-FI" altLang="fi-FI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Suomeen perustettiin useita rautaruukkeja, sillä Suomessa  oli runsaasti polttoainetta ja vesivoimaa.</a:t>
            </a:r>
          </a:p>
          <a:p>
            <a:pPr eaLnBrk="1" hangingPunct="1"/>
            <a:r>
              <a:rPr lang="fi-FI" altLang="fi-FI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Tervan tuotanto oli talonpoikien vastuulla, mutta tervakauppaa säädeltiin tiukasti.</a:t>
            </a:r>
          </a:p>
          <a:p>
            <a:pPr marL="0" indent="0">
              <a:buNone/>
            </a:pPr>
            <a:endParaRPr lang="fi-FI" altLang="fi-FI" dirty="0"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072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isällön paikkamerkki 4" descr="Kuva, joka sisältää kohteen teksti, kartta&#10;&#10;Kuvaus luotu automaattisesti">
            <a:extLst>
              <a:ext uri="{FF2B5EF4-FFF2-40B4-BE49-F238E27FC236}">
                <a16:creationId xmlns:a16="http://schemas.microsoft.com/office/drawing/2014/main" id="{C2FCFD06-1DC0-4308-A981-0CF5611BE4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8653"/>
            <a:ext cx="6770219" cy="605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820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1B4E3500-992C-4945-BBBA-87DE4C87654F}"/>
              </a:ext>
            </a:extLst>
          </p:cNvPr>
          <p:cNvSpPr/>
          <p:nvPr/>
        </p:nvSpPr>
        <p:spPr>
          <a:xfrm>
            <a:off x="0" y="1"/>
            <a:ext cx="9167098" cy="1138834"/>
          </a:xfrm>
          <a:prstGeom prst="rect">
            <a:avLst/>
          </a:prstGeom>
          <a:solidFill>
            <a:srgbClr val="FFD9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0" name="Google Shape;60;p14"/>
          <p:cNvPicPr preferRelativeResize="0"/>
          <p:nvPr/>
        </p:nvPicPr>
        <p:blipFill rotWithShape="1">
          <a:blip r:embed="rId3">
            <a:alphaModFix/>
          </a:blip>
          <a:srcRect t="16539"/>
          <a:stretch/>
        </p:blipFill>
        <p:spPr>
          <a:xfrm>
            <a:off x="0" y="1138834"/>
            <a:ext cx="9167098" cy="5719166"/>
          </a:xfrm>
          <a:prstGeom prst="rect">
            <a:avLst/>
          </a:prstGeom>
          <a:solidFill>
            <a:srgbClr val="FFD97A"/>
          </a:solidFill>
          <a:ln>
            <a:noFill/>
          </a:ln>
        </p:spPr>
      </p:pic>
      <p:sp>
        <p:nvSpPr>
          <p:cNvPr id="62" name="Google Shape;62;p14"/>
          <p:cNvSpPr/>
          <p:nvPr/>
        </p:nvSpPr>
        <p:spPr>
          <a:xfrm rot="5133674">
            <a:off x="3884658" y="1654932"/>
            <a:ext cx="1689945" cy="707433"/>
          </a:xfrm>
          <a:prstGeom prst="homePlate">
            <a:avLst>
              <a:gd name="adj" fmla="val 50000"/>
            </a:avLst>
          </a:prstGeom>
          <a:solidFill>
            <a:srgbClr val="FFD97A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i" sz="2000" dirty="0"/>
              <a:t>Silmätikku </a:t>
            </a:r>
            <a:endParaRPr sz="2000" dirty="0"/>
          </a:p>
        </p:txBody>
      </p:sp>
      <p:sp>
        <p:nvSpPr>
          <p:cNvPr id="63" name="Google Shape;63;p14"/>
          <p:cNvSpPr/>
          <p:nvPr/>
        </p:nvSpPr>
        <p:spPr>
          <a:xfrm rot="2041418">
            <a:off x="1682499" y="2256269"/>
            <a:ext cx="1880187" cy="707255"/>
          </a:xfrm>
          <a:prstGeom prst="homePlate">
            <a:avLst>
              <a:gd name="adj" fmla="val 50000"/>
            </a:avLst>
          </a:prstGeom>
          <a:solidFill>
            <a:srgbClr val="FFD97A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i" sz="2000"/>
              <a:t>Multaa </a:t>
            </a:r>
            <a:endParaRPr sz="2000"/>
          </a:p>
        </p:txBody>
      </p:sp>
      <p:sp>
        <p:nvSpPr>
          <p:cNvPr id="64" name="Google Shape;64;p14"/>
          <p:cNvSpPr/>
          <p:nvPr/>
        </p:nvSpPr>
        <p:spPr>
          <a:xfrm rot="19572883">
            <a:off x="6904461" y="2397210"/>
            <a:ext cx="1933712" cy="1288637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D97A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fi" sz="2000" dirty="0"/>
              <a:t>Turvetta tai sammalta </a:t>
            </a:r>
            <a:endParaRPr sz="2000" dirty="0"/>
          </a:p>
        </p:txBody>
      </p:sp>
      <p:sp>
        <p:nvSpPr>
          <p:cNvPr id="66" name="Google Shape;66;p14"/>
          <p:cNvSpPr/>
          <p:nvPr/>
        </p:nvSpPr>
        <p:spPr>
          <a:xfrm>
            <a:off x="5433163" y="5118371"/>
            <a:ext cx="3544529" cy="653925"/>
          </a:xfrm>
          <a:prstGeom prst="roundRect">
            <a:avLst>
              <a:gd name="adj" fmla="val 16667"/>
            </a:avLst>
          </a:prstGeom>
          <a:solidFill>
            <a:srgbClr val="FFD97A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fi" sz="2000" dirty="0"/>
              <a:t>Savesta tampattu haudan pohja </a:t>
            </a:r>
            <a:endParaRPr sz="2000" dirty="0"/>
          </a:p>
        </p:txBody>
      </p:sp>
      <p:sp>
        <p:nvSpPr>
          <p:cNvPr id="67" name="Google Shape;67;p14"/>
          <p:cNvSpPr/>
          <p:nvPr/>
        </p:nvSpPr>
        <p:spPr>
          <a:xfrm>
            <a:off x="3832548" y="5118372"/>
            <a:ext cx="1794163" cy="1689058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D97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fi" dirty="0"/>
              <a:t>Särös-ristikko ja silmä </a:t>
            </a:r>
            <a:endParaRPr dirty="0"/>
          </a:p>
        </p:txBody>
      </p:sp>
      <p:sp>
        <p:nvSpPr>
          <p:cNvPr id="12" name="Google Shape;67;p14">
            <a:extLst>
              <a:ext uri="{FF2B5EF4-FFF2-40B4-BE49-F238E27FC236}">
                <a16:creationId xmlns:a16="http://schemas.microsoft.com/office/drawing/2014/main" id="{730BDB2D-96F6-4F13-89B9-87144F43D35E}"/>
              </a:ext>
            </a:extLst>
          </p:cNvPr>
          <p:cNvSpPr/>
          <p:nvPr/>
        </p:nvSpPr>
        <p:spPr>
          <a:xfrm rot="10800000">
            <a:off x="166308" y="3894209"/>
            <a:ext cx="585254" cy="1105578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D97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B8821677-368F-40AC-BF95-960FAC0C81E1}"/>
              </a:ext>
            </a:extLst>
          </p:cNvPr>
          <p:cNvSpPr/>
          <p:nvPr/>
        </p:nvSpPr>
        <p:spPr>
          <a:xfrm>
            <a:off x="166308" y="3404415"/>
            <a:ext cx="1691765" cy="635795"/>
          </a:xfrm>
          <a:prstGeom prst="rect">
            <a:avLst/>
          </a:prstGeom>
          <a:solidFill>
            <a:srgbClr val="FFD9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dirty="0">
                <a:solidFill>
                  <a:schemeClr val="tx1"/>
                </a:solidFill>
              </a:rPr>
              <a:t>Sytytyskohta</a:t>
            </a: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1299C814-700A-4DF4-978E-A0BE46E001A8}"/>
              </a:ext>
            </a:extLst>
          </p:cNvPr>
          <p:cNvSpPr/>
          <p:nvPr/>
        </p:nvSpPr>
        <p:spPr>
          <a:xfrm>
            <a:off x="354528" y="50571"/>
            <a:ext cx="86231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2800" dirty="0"/>
              <a:t>Tervahaudan poikkileikkaus </a:t>
            </a:r>
          </a:p>
          <a:p>
            <a:pPr algn="ctr"/>
            <a:r>
              <a:rPr lang="fi-FI" sz="2800" dirty="0"/>
              <a:t>Oulun </a:t>
            </a:r>
            <a:r>
              <a:rPr lang="fi-FI" sz="2800" dirty="0" err="1"/>
              <a:t>Turkansaaren</a:t>
            </a:r>
            <a:r>
              <a:rPr lang="fi-FI" sz="2800" dirty="0"/>
              <a:t> ulkomuseossa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 animBg="1"/>
      <p:bldP spid="66" grpId="0" animBg="1"/>
      <p:bldP spid="67" grpId="0" animBg="1"/>
      <p:bldP spid="12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E2D2B8E1-ECB6-4FD7-93F4-70EBBDF2A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7048"/>
            <a:ext cx="9144000" cy="319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219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tsikko 1"/>
          <p:cNvSpPr>
            <a:spLocks noGrp="1"/>
          </p:cNvSpPr>
          <p:nvPr>
            <p:ph type="title"/>
          </p:nvPr>
        </p:nvSpPr>
        <p:spPr>
          <a:xfrm>
            <a:off x="496957" y="987253"/>
            <a:ext cx="6001941" cy="654118"/>
          </a:xfrm>
        </p:spPr>
        <p:txBody>
          <a:bodyPr>
            <a:normAutofit/>
          </a:bodyPr>
          <a:lstStyle/>
          <a:p>
            <a:pPr eaLnBrk="1" hangingPunct="1"/>
            <a:r>
              <a:rPr lang="fi-FI" altLang="fi-FI" sz="3600" b="1" dirty="0">
                <a:latin typeface="+mn-lt"/>
                <a:ea typeface="ＭＳ Ｐゴシック" panose="020B0600070205080204" pitchFamily="34" charset="-128"/>
                <a:cs typeface="Times New Roman" panose="02020603050405020304" pitchFamily="18" charset="0"/>
              </a:rPr>
              <a:t>Maatalouden kriisi</a:t>
            </a:r>
          </a:p>
        </p:txBody>
      </p:sp>
      <p:sp>
        <p:nvSpPr>
          <p:cNvPr id="7172" name="Sisällön paikkamerkki 3"/>
          <p:cNvSpPr>
            <a:spLocks noGrp="1"/>
          </p:cNvSpPr>
          <p:nvPr>
            <p:ph idx="1"/>
          </p:nvPr>
        </p:nvSpPr>
        <p:spPr>
          <a:xfrm>
            <a:off x="496957" y="1920477"/>
            <a:ext cx="7709494" cy="3623211"/>
          </a:xfrm>
        </p:spPr>
        <p:txBody>
          <a:bodyPr>
            <a:noAutofit/>
          </a:bodyPr>
          <a:lstStyle/>
          <a:p>
            <a:pPr eaLnBrk="1" hangingPunct="1"/>
            <a:r>
              <a:rPr lang="fi-FI" altLang="fi-FI" sz="24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Viljelypinta-alaa lisättiin suosimalla uudisasutusta, mutta maataloutta ei muuten kehitetty.</a:t>
            </a:r>
          </a:p>
          <a:p>
            <a:pPr eaLnBrk="1" hangingPunct="1"/>
            <a:r>
              <a:rPr lang="fi-FI" altLang="fi-FI" sz="24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Väenotot  ja kireä verotus ajoivat talonpojat vaikeuksiin.</a:t>
            </a:r>
          </a:p>
          <a:p>
            <a:pPr eaLnBrk="1" hangingPunct="1"/>
            <a:r>
              <a:rPr lang="fi-FI" altLang="fi-FI" sz="24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Ilmaston kylmeneminen lisäsi katovuosien määrää.</a:t>
            </a:r>
          </a:p>
          <a:p>
            <a:pPr eaLnBrk="1" hangingPunct="1"/>
            <a:r>
              <a:rPr lang="fi-FI" altLang="fi-FI" sz="24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Epidemiat verottivat nälkiintynyttä väestöä.</a:t>
            </a:r>
          </a:p>
          <a:p>
            <a:pPr eaLnBrk="1" hangingPunct="1"/>
            <a:r>
              <a:rPr lang="fi-FI" altLang="fi-FI" sz="24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Toisaalta tervan- ja viinanpoltto toi lisätuloja talonpoikaistalouksiin.</a:t>
            </a:r>
          </a:p>
        </p:txBody>
      </p:sp>
    </p:spTree>
    <p:extLst>
      <p:ext uri="{BB962C8B-B14F-4D97-AF65-F5344CB8AC3E}">
        <p14:creationId xmlns:p14="http://schemas.microsoft.com/office/powerpoint/2010/main" val="1362715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näyttökuva&#10;&#10;Kuvaus luotu automaattisesti">
            <a:extLst>
              <a:ext uri="{FF2B5EF4-FFF2-40B4-BE49-F238E27FC236}">
                <a16:creationId xmlns:a16="http://schemas.microsoft.com/office/drawing/2014/main" id="{8E2662E0-5957-4D81-ABC9-14F38696E0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7488"/>
            <a:ext cx="9144000" cy="562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669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306</Words>
  <Application>Microsoft Office PowerPoint</Application>
  <PresentationFormat>Näytössä katseltava diaesitys (4:3)</PresentationFormat>
  <Paragraphs>52</Paragraphs>
  <Slides>10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Office-teema</vt:lpstr>
      <vt:lpstr>10. Talous ja väestö</vt:lpstr>
      <vt:lpstr>Suurvallan talous</vt:lpstr>
      <vt:lpstr>Ulkomaankauppa</vt:lpstr>
      <vt:lpstr>Tuotannon edistäminen</vt:lpstr>
      <vt:lpstr>PowerPoint-esitys</vt:lpstr>
      <vt:lpstr>PowerPoint-esitys</vt:lpstr>
      <vt:lpstr>PowerPoint-esitys</vt:lpstr>
      <vt:lpstr>Maatalouden kriisi</vt:lpstr>
      <vt:lpstr>PowerPoint-esitys</vt:lpstr>
      <vt:lpstr>Vuosien 1695–1697 nälkävuodet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10. Talous ja väestö</dc:title>
  <dc:creator>Minna Sallanen</dc:creator>
  <cp:lastModifiedBy>Minna Sallanen</cp:lastModifiedBy>
  <cp:revision>6</cp:revision>
  <dcterms:created xsi:type="dcterms:W3CDTF">2019-08-14T12:10:33Z</dcterms:created>
  <dcterms:modified xsi:type="dcterms:W3CDTF">2019-08-26T05:56:09Z</dcterms:modified>
</cp:coreProperties>
</file>