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9" r:id="rId2"/>
    <p:sldId id="257" r:id="rId3"/>
    <p:sldId id="275" r:id="rId4"/>
    <p:sldId id="270" r:id="rId5"/>
    <p:sldId id="271" r:id="rId6"/>
    <p:sldId id="277" r:id="rId7"/>
    <p:sldId id="272" r:id="rId8"/>
    <p:sldId id="273" r:id="rId9"/>
    <p:sldId id="276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99"/>
    <p:restoredTop sz="94729"/>
  </p:normalViewPr>
  <p:slideViewPr>
    <p:cSldViewPr snapToGrid="0" snapToObjects="1">
      <p:cViewPr varScale="1">
        <p:scale>
          <a:sx n="57" d="100"/>
          <a:sy n="57" d="100"/>
        </p:scale>
        <p:origin x="72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3100F-4AE9-44C9-A45A-5A42D617BB1A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71D01-C223-4CC0-B1D1-0AE7B3B983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43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3. Persoonallisuuden ja yksilöllisten erojen tutkiminen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34-43)</a:t>
            </a:r>
          </a:p>
        </p:txBody>
      </p:sp>
    </p:spTree>
    <p:extLst>
      <p:ext uri="{BB962C8B-B14F-4D97-AF65-F5344CB8AC3E}">
        <p14:creationId xmlns:p14="http://schemas.microsoft.com/office/powerpoint/2010/main" val="375586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Ympäristön ja perimän vaikutusten tutkiminen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tutkitaan, mistä yksilöiden väliset erot johtuvat</a:t>
            </a:r>
          </a:p>
          <a:p>
            <a:pPr lvl="0"/>
            <a:r>
              <a:rPr lang="fi-FI" dirty="0"/>
              <a:t>perimän ja ympäristön vuorovaikutuksen tutkiminen keskeistä</a:t>
            </a:r>
          </a:p>
          <a:p>
            <a:pPr lvl="0"/>
            <a:r>
              <a:rPr lang="fi-FI" b="1" dirty="0"/>
              <a:t>genotyyppi</a:t>
            </a:r>
            <a:r>
              <a:rPr lang="fi-FI" dirty="0"/>
              <a:t> = perimä, vanhemmilta peritty kaikkien geenien kokonaisuus</a:t>
            </a:r>
          </a:p>
          <a:p>
            <a:pPr lvl="0"/>
            <a:r>
              <a:rPr lang="fi-FI" b="1" dirty="0"/>
              <a:t>fenotyyppi</a:t>
            </a:r>
            <a:r>
              <a:rPr lang="fi-FI" dirty="0"/>
              <a:t> = ilmiasu, jonkin fyysisen tai psyykkisen ominaisuuden, kehityksen tai käyttäytymisen esiintymismuoto</a:t>
            </a:r>
          </a:p>
          <a:p>
            <a:pPr lvl="1"/>
            <a:r>
              <a:rPr lang="fi-FI" dirty="0"/>
              <a:t>muotoutuu genotyypin ja ympäristön vuorovaikutuksen tuloksena </a:t>
            </a:r>
          </a:p>
          <a:p>
            <a:pPr lvl="1"/>
            <a:r>
              <a:rPr lang="fi-FI" dirty="0"/>
              <a:t>sama genotyyppi johtaa monenlaiseen fenotyyppiin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Ympäristön ja perimän vaikutusten tutkiminen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hyödynnetään usein luonnollisia tilanteita, joissa tutkittavien yksilöiden perimän samankaltaisuus tunnetaan</a:t>
            </a:r>
          </a:p>
          <a:p>
            <a:pPr lvl="0"/>
            <a:r>
              <a:rPr lang="fi-FI" b="1" dirty="0"/>
              <a:t>kaksostutkimus </a:t>
            </a:r>
            <a:r>
              <a:rPr lang="fi-FI" dirty="0"/>
              <a:t>= tutkimusasetelma, jossa tarkastellaan joko identtisiä tai epäidenttisiä kaksosia tai verrataan heitä toisiinsa </a:t>
            </a:r>
          </a:p>
          <a:p>
            <a:pPr lvl="0"/>
            <a:r>
              <a:rPr lang="fi-FI" b="1" dirty="0"/>
              <a:t>adoptiotutkimus</a:t>
            </a:r>
            <a:r>
              <a:rPr lang="fi-FI" dirty="0"/>
              <a:t> = tutkimusasetelma, jossa tutkitaan pian syntymänsä jälkeen adoptoituja lapsia 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Heritabiliteetti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 err="1"/>
              <a:t>heritabiliteetti</a:t>
            </a:r>
            <a:r>
              <a:rPr lang="fi-FI" dirty="0"/>
              <a:t> = periytyvyys; lukuarvo, joka ilmaisee, kuinka suuri osa jonkin ominaisuuden vaihtelusta tietyssä ihmisjoukossa selittyy yksilöiden välisillä geneettisillä eroilla</a:t>
            </a:r>
          </a:p>
          <a:p>
            <a:pPr lvl="1"/>
            <a:r>
              <a:rPr lang="fi-FI" dirty="0"/>
              <a:t>ilmaisee perinnöllisten tekijöiden osuuden kaikista yksilöiden välisistä eroista</a:t>
            </a:r>
          </a:p>
          <a:p>
            <a:pPr lvl="0"/>
            <a:r>
              <a:rPr lang="fi-FI" dirty="0" err="1"/>
              <a:t>heritabiliteetin</a:t>
            </a:r>
            <a:r>
              <a:rPr lang="fi-FI" dirty="0"/>
              <a:t> tutkimuksessa voidaan hyödyntää pitkittäistutkimusta </a:t>
            </a:r>
          </a:p>
          <a:p>
            <a:pPr lvl="0"/>
            <a:r>
              <a:rPr lang="fi-FI" dirty="0"/>
              <a:t>pitkittäistutkimus = seurantatutkimus, asetelma, jossa samoja yksilöitä tutkitaan toistuvasti  eri aikoina</a:t>
            </a:r>
          </a:p>
          <a:p>
            <a:r>
              <a:rPr lang="fi-FI" dirty="0"/>
              <a:t>geneettisten tekijöiden vaikutus näyttää kasvavan yksilön vanhetessa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Persoonallisuuspsykologian tutkimus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persoonallisuuspsykologiassa tutkitaan erityisesti </a:t>
            </a:r>
          </a:p>
          <a:p>
            <a:pPr lvl="1"/>
            <a:r>
              <a:rPr lang="fi-FI" dirty="0"/>
              <a:t>yksilöiden välisiä eroja </a:t>
            </a:r>
          </a:p>
          <a:p>
            <a:pPr lvl="1"/>
            <a:r>
              <a:rPr lang="fi-FI" dirty="0"/>
              <a:t>persoonallisuuden rakennetta</a:t>
            </a:r>
          </a:p>
          <a:p>
            <a:pPr lvl="0"/>
            <a:r>
              <a:rPr lang="fi-FI" dirty="0"/>
              <a:t>persoonallisuuden rakenteen ja yksilöllisten erojen selvittämisessä hyödynnetään ei-kokeellista ja kokeellista tutkimusta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3F1F5-894C-E84D-8094-F9B9CEAAB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Kokeellinen ja ei-kokeellinen tutkimus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1C212-4B4F-D349-BB51-74429EE70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fi-FI" b="1" dirty="0"/>
              <a:t>kokeellinen tutkimus</a:t>
            </a:r>
            <a:r>
              <a:rPr lang="fi-FI" dirty="0"/>
              <a:t> = tutkimusmenetelmä, jossa pyritään selvittämään muuttujien välisiä syy-seuraussuhteita</a:t>
            </a:r>
          </a:p>
          <a:p>
            <a:pPr lvl="1"/>
            <a:r>
              <a:rPr lang="fi-FI" dirty="0"/>
              <a:t>riippuvaa muuttujaa manipuloimalla kerätään tietoa siitä, mitä muutoksia riippumattomassa muuttujassa tapahtuu</a:t>
            </a:r>
          </a:p>
          <a:p>
            <a:pPr lvl="1"/>
            <a:r>
              <a:rPr lang="fi-FI" dirty="0"/>
              <a:t>esim. vaikeisiin elämäntapahtumiin liittyvien kirjoitustehtävien havaittu johtavan terveyshyötyihin</a:t>
            </a:r>
          </a:p>
          <a:p>
            <a:pPr lvl="0"/>
            <a:r>
              <a:rPr lang="fi-FI" b="1" dirty="0"/>
              <a:t>ei-kokeellinen tutkimus </a:t>
            </a:r>
            <a:r>
              <a:rPr lang="fi-FI" dirty="0"/>
              <a:t>= tutkimusmenetelmä, jossa ei selvitetä ilmiöiden syy-seuraussuhteita</a:t>
            </a:r>
          </a:p>
          <a:p>
            <a:pPr lvl="1"/>
            <a:r>
              <a:rPr lang="fi-FI" dirty="0"/>
              <a:t>esim. korrelaatiotutkimus, kuvaileva tutkimus ja tapaustutkimus</a:t>
            </a:r>
          </a:p>
          <a:p>
            <a:pPr lvl="1"/>
            <a:r>
              <a:rPr lang="fi-FI" dirty="0"/>
              <a:t>saadaan tietoa persoonallisuuden ilmiöistä, kuten persoonallisuuspiirteistä, selviytymiskeinoista ja identiteetistä sekä siitä, miten nämä ilmiöt liittyvät toisiinsa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973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Itsearviointimenetelmät tiedonkeruumenetelminä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dirty="0"/>
              <a:t>monia persoonallisuuden ominaisuuksia mitataan itsearviointimenetelmillä</a:t>
            </a:r>
          </a:p>
          <a:p>
            <a:pPr lvl="0"/>
            <a:r>
              <a:rPr lang="fi-FI" b="1" dirty="0"/>
              <a:t>itsearviointi</a:t>
            </a:r>
            <a:r>
              <a:rPr lang="fi-FI" dirty="0"/>
              <a:t> = tiedonkeruumenetelmä, jossa tutkittava arvioi itse omia ominaisuuksiaan tai toimintaansa </a:t>
            </a:r>
          </a:p>
          <a:p>
            <a:pPr lvl="0"/>
            <a:r>
              <a:rPr lang="fi-FI" b="1" dirty="0"/>
              <a:t>kysely</a:t>
            </a:r>
            <a:r>
              <a:rPr lang="fi-FI" dirty="0"/>
              <a:t> = valmis kysymys- tai väittämäsarja</a:t>
            </a:r>
          </a:p>
          <a:p>
            <a:pPr lvl="1"/>
            <a:r>
              <a:rPr lang="fi-FI" dirty="0"/>
              <a:t>esim. yksilöiden temperamentista, persoonallisuuden piirteistä ja arvoista on mielekästä kerätä tietoa kyselyillä </a:t>
            </a:r>
          </a:p>
          <a:p>
            <a:pPr lvl="0"/>
            <a:r>
              <a:rPr lang="fi-FI" b="1" dirty="0"/>
              <a:t>haastattelu</a:t>
            </a:r>
            <a:r>
              <a:rPr lang="fi-FI" dirty="0"/>
              <a:t> = tiedonkeruumenetelmä, jossa tutkittavat vastaavat tutkijan esittämiin kysymyksiin</a:t>
            </a:r>
          </a:p>
          <a:p>
            <a:pPr lvl="1"/>
            <a:r>
              <a:rPr lang="fi-FI" dirty="0"/>
              <a:t>voidaan saada tietoa esim. ihmisten tarinamuotoisesta identiteetistä tai mielenterveyshäiriöiden oireista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Muut tiedonkeruumenetelmät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psykologinen testi </a:t>
            </a:r>
            <a:r>
              <a:rPr lang="fi-FI" dirty="0"/>
              <a:t>= aina samanlaisena toistettava sarja tehtäviä, joihin odotetaan etukäteen määritellyllä tavalla arvioitavia vastauksia ja joiden esittäminen ja vastausten arviointi tapahtuvat aina samalla tavalla</a:t>
            </a:r>
          </a:p>
          <a:p>
            <a:pPr lvl="1"/>
            <a:r>
              <a:rPr lang="fi-FI" dirty="0"/>
              <a:t>esim. yksilöiden ja ryhmien älykkyyden tai persoonallisuuden tutkiminen</a:t>
            </a:r>
          </a:p>
          <a:p>
            <a:pPr lvl="0"/>
            <a:r>
              <a:rPr lang="fi-FI" b="1" dirty="0"/>
              <a:t>projektiivinen testi </a:t>
            </a:r>
            <a:r>
              <a:rPr lang="fi-FI" dirty="0"/>
              <a:t>= psykologinen testi, jossa tutkittavaa pyydetään tulkitsemaan tai täydentämään moniselitteistä testiaineistoa</a:t>
            </a:r>
          </a:p>
          <a:p>
            <a:pPr lvl="1"/>
            <a:r>
              <a:rPr lang="fi-FI" dirty="0"/>
              <a:t>taustalla oletus, että yksilön havainnot ulkomaailmasta eivät ole objektiivisia, vaan niihin vaikuttavat monet yksilölliset ominaisuudet (esim. tarpeet, kokemukset, tiedonkäsittelyn ominaisuudet) → heijastuvat yksilön toimintaan ja vastauksiin</a:t>
            </a:r>
          </a:p>
          <a:p>
            <a:pPr lvl="1"/>
            <a:r>
              <a:rPr lang="fi-FI" dirty="0"/>
              <a:t>esim. </a:t>
            </a:r>
            <a:r>
              <a:rPr lang="fi-FI" dirty="0" err="1"/>
              <a:t>Rorschachin</a:t>
            </a:r>
            <a:r>
              <a:rPr lang="fi-FI" dirty="0"/>
              <a:t> mustetahratesti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Muut tiedonkeruumenetelmät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havainnointi</a:t>
            </a:r>
            <a:r>
              <a:rPr lang="fi-FI" dirty="0"/>
              <a:t> = tiedonkeruumenetelmä, jossa tutkija seuraa ja tarkkailee tutkittavaa ilmiötä</a:t>
            </a:r>
          </a:p>
          <a:p>
            <a:pPr lvl="1"/>
            <a:r>
              <a:rPr lang="fi-FI" dirty="0"/>
              <a:t>voidaan hyödyntää esim. tutkittaessa lasten välisiä yksilöllisiä eroja, kuten temperamenttieroja</a:t>
            </a:r>
          </a:p>
          <a:p>
            <a:pPr lvl="0"/>
            <a:r>
              <a:rPr lang="fi-FI" b="1" dirty="0"/>
              <a:t>aivotutkimusmenetelmät</a:t>
            </a:r>
            <a:r>
              <a:rPr lang="fi-FI" dirty="0"/>
              <a:t> = tiedonkeruumenetelmiä, joilla tutkitaan aivojen rakennetta ja toimintaa</a:t>
            </a:r>
          </a:p>
          <a:p>
            <a:pPr lvl="1"/>
            <a:r>
              <a:rPr lang="fi-FI" dirty="0"/>
              <a:t>käytetään persoonallisuuteen liittyvien aivojen toiminnan erojen tutkimiseen </a:t>
            </a:r>
          </a:p>
          <a:p>
            <a:pPr lvl="0"/>
            <a:r>
              <a:rPr lang="fi-FI" dirty="0"/>
              <a:t>myös muita </a:t>
            </a:r>
            <a:r>
              <a:rPr lang="fi-FI" b="1" dirty="0"/>
              <a:t>fysiologisia tiedonkeruumenetelmiä </a:t>
            </a:r>
            <a:r>
              <a:rPr lang="fi-FI" dirty="0"/>
              <a:t>voidaan käyttää yksilöllisten erojen tutkimuksessa </a:t>
            </a:r>
          </a:p>
          <a:p>
            <a:pPr lvl="1"/>
            <a:r>
              <a:rPr lang="fi-FI" dirty="0"/>
              <a:t>esim. sykkeen tai silmänliikkeiden mittaaminen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461</Words>
  <Application>Microsoft Office PowerPoint</Application>
  <PresentationFormat>Laajakuva</PresentationFormat>
  <Paragraphs>51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3. Persoonallisuuden ja yksilöllisten erojen tutkiminen</vt:lpstr>
      <vt:lpstr>Ympäristön ja perimän vaikutusten tutkiminen</vt:lpstr>
      <vt:lpstr>Ympäristön ja perimän vaikutusten tutkiminen</vt:lpstr>
      <vt:lpstr>Heritabiliteetti</vt:lpstr>
      <vt:lpstr>Persoonallisuuspsykologian tutkimus</vt:lpstr>
      <vt:lpstr>Kokeellinen ja ei-kokeellinen tutkimus</vt:lpstr>
      <vt:lpstr>Itsearviointimenetelmät tiedonkeruumenetelminä</vt:lpstr>
      <vt:lpstr>Muut tiedonkeruumenetelmät </vt:lpstr>
      <vt:lpstr>Muut tiedonkeruumenetelmät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Suvi</dc:creator>
  <cp:lastModifiedBy>Syrjäläinen Jarno Antero</cp:lastModifiedBy>
  <cp:revision>105</cp:revision>
  <dcterms:created xsi:type="dcterms:W3CDTF">2016-04-22T12:08:07Z</dcterms:created>
  <dcterms:modified xsi:type="dcterms:W3CDTF">2019-08-15T06:56:47Z</dcterms:modified>
</cp:coreProperties>
</file>